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289" r:id="rId9"/>
    <p:sldId id="1344" r:id="rId10"/>
    <p:sldId id="1311" r:id="rId11"/>
    <p:sldId id="1345" r:id="rId12"/>
    <p:sldId id="1312" r:id="rId13"/>
    <p:sldId id="1349" r:id="rId14"/>
    <p:sldId id="1347" r:id="rId15"/>
    <p:sldId id="1348" r:id="rId16"/>
    <p:sldId id="1337" r:id="rId17"/>
    <p:sldId id="1314" r:id="rId18"/>
    <p:sldId id="1297" r:id="rId19"/>
    <p:sldId id="1315" r:id="rId20"/>
    <p:sldId id="1316" r:id="rId21"/>
    <p:sldId id="1322" r:id="rId22"/>
    <p:sldId id="1323" r:id="rId23"/>
    <p:sldId id="1324" r:id="rId24"/>
    <p:sldId id="1317" r:id="rId25"/>
    <p:sldId id="1319" r:id="rId26"/>
    <p:sldId id="1318" r:id="rId27"/>
    <p:sldId id="1320" r:id="rId28"/>
    <p:sldId id="1346" r:id="rId29"/>
    <p:sldId id="1321" r:id="rId30"/>
    <p:sldId id="1350" r:id="rId3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AB5FE"/>
    <a:srgbClr val="336600"/>
    <a:srgbClr val="339933"/>
    <a:srgbClr val="FFFFCC"/>
    <a:srgbClr val="C99447"/>
    <a:srgbClr val="2AD09D"/>
    <a:srgbClr val="FF9999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674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2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ein820&amp;classa=A8-C1-41-MM-MM-04-02-05-0-0-0-0&amp;classno=MM_41_04/suh_0401_01_0005/suh_0401_01_0005_102_1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uni4856&amp;classa=A8-C1-41-MM-MM-04-02-05-0-0-0-0&amp;classno=MM_41_04/suh_0401_01_0005/suh_0401_01_0005_401_1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9095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47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426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4877DD41-2FE4-41DB-ABB4-7A79EDC300B9}"/>
              </a:ext>
            </a:extLst>
          </p:cNvPr>
          <p:cNvSpPr txBox="1"/>
          <p:nvPr/>
        </p:nvSpPr>
        <p:spPr>
          <a:xfrm>
            <a:off x="342880" y="2111400"/>
            <a:ext cx="6497371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개인 수를  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100000000                         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	       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         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635235" y="2189615"/>
            <a:ext cx="322616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827" y="2035495"/>
            <a:ext cx="360000" cy="355000"/>
          </a:xfrm>
          <a:prstGeom prst="rect">
            <a:avLst/>
          </a:prstGeom>
        </p:spPr>
      </p:pic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EB9816CB-D5D3-43D6-837C-2EA3871D4445}"/>
              </a:ext>
            </a:extLst>
          </p:cNvPr>
          <p:cNvSpPr/>
          <p:nvPr/>
        </p:nvSpPr>
        <p:spPr>
          <a:xfrm>
            <a:off x="2237813" y="1992412"/>
            <a:ext cx="607719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A643A06C-903A-4D66-B4DA-680E07D22880}"/>
              </a:ext>
            </a:extLst>
          </p:cNvPr>
          <p:cNvSpPr/>
          <p:nvPr/>
        </p:nvSpPr>
        <p:spPr>
          <a:xfrm>
            <a:off x="6372200" y="5098911"/>
            <a:ext cx="326205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="" xmlns:a16="http://schemas.microsoft.com/office/drawing/2014/main" id="{CAFEDCA3-579C-4A09-B1D8-9CA916F4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234659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18E9EB3-B9E5-44EF-8931-8BC76BE77033}"/>
              </a:ext>
            </a:extLst>
          </p:cNvPr>
          <p:cNvSpPr/>
          <p:nvPr/>
        </p:nvSpPr>
        <p:spPr bwMode="auto">
          <a:xfrm>
            <a:off x="2096567" y="2625322"/>
            <a:ext cx="75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0CC9BC8F-6676-428C-A63F-B70875EC7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775" y="2428177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FF2BDBB-56A9-4898-A3C9-3F55FA7C5B11}"/>
              </a:ext>
            </a:extLst>
          </p:cNvPr>
          <p:cNvSpPr/>
          <p:nvPr/>
        </p:nvSpPr>
        <p:spPr bwMode="auto">
          <a:xfrm>
            <a:off x="3396035" y="2625322"/>
            <a:ext cx="93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2B7704F0-BC2A-4FEB-9A2A-15A52E267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142" y="2428177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6451D59B-84CF-46AB-A907-991A6949D659}"/>
              </a:ext>
            </a:extLst>
          </p:cNvPr>
          <p:cNvSpPr txBox="1"/>
          <p:nvPr/>
        </p:nvSpPr>
        <p:spPr>
          <a:xfrm>
            <a:off x="342880" y="3306538"/>
            <a:ext cx="649737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ko-KR" altLang="en-US" sz="1900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2831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개이면  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176200000000                		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또는      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라 쓰고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			  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읽습니다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="" xmlns:a16="http://schemas.microsoft.com/office/drawing/2014/main" id="{6D856127-05A3-4AFB-8EA6-B6373154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2" y="354172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9B7F031-93D0-4349-9CBC-0F9081A4DAC5}"/>
              </a:ext>
            </a:extLst>
          </p:cNvPr>
          <p:cNvSpPr/>
          <p:nvPr/>
        </p:nvSpPr>
        <p:spPr bwMode="auto">
          <a:xfrm>
            <a:off x="2639251" y="3804774"/>
            <a:ext cx="2576165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이천팔백삼십일조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8439343-8A28-488C-AE13-B5594C3A982C}"/>
              </a:ext>
            </a:extLst>
          </p:cNvPr>
          <p:cNvSpPr/>
          <p:nvPr/>
        </p:nvSpPr>
        <p:spPr bwMode="auto">
          <a:xfrm>
            <a:off x="2322850" y="3368617"/>
            <a:ext cx="350929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2831000000000000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AA596220-CA1B-4EAC-B25C-24E2FDD11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936" y="3183940"/>
            <a:ext cx="360000" cy="36513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2A689-FD12-4F6E-9832-5F38D4CE1C6B}"/>
              </a:ext>
            </a:extLst>
          </p:cNvPr>
          <p:cNvSpPr/>
          <p:nvPr/>
        </p:nvSpPr>
        <p:spPr bwMode="auto">
          <a:xfrm>
            <a:off x="431378" y="2611260"/>
            <a:ext cx="755920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DE5147B5-AD81-47E9-8A57-BF09C3BC8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98" y="2414115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42A6787-A034-4E8F-9B1E-1BB2532F0A04}"/>
              </a:ext>
            </a:extLst>
          </p:cNvPr>
          <p:cNvSpPr/>
          <p:nvPr/>
        </p:nvSpPr>
        <p:spPr bwMode="auto">
          <a:xfrm>
            <a:off x="431379" y="3843148"/>
            <a:ext cx="129582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2831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1DAB4D3B-656C-4169-B780-FFF25CA30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89" y="3689267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18FDC8F9-822E-4912-AB84-A2EEB9FDD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471" y="3683226"/>
            <a:ext cx="360000" cy="355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우리나라가 지원한 금액을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54ADD828-42F1-4D39-ABA5-2DDB7E7C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49669598-C85F-413E-B2A3-C86AC38FF87B}"/>
              </a:ext>
            </a:extLst>
          </p:cNvPr>
          <p:cNvSpPr/>
          <p:nvPr/>
        </p:nvSpPr>
        <p:spPr>
          <a:xfrm>
            <a:off x="5770515" y="50609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6753368-FD57-433D-9760-5E57466E5D2A}"/>
              </a:ext>
            </a:extLst>
          </p:cNvPr>
          <p:cNvSpPr txBox="1"/>
          <p:nvPr/>
        </p:nvSpPr>
        <p:spPr>
          <a:xfrm>
            <a:off x="360245" y="1595065"/>
            <a:ext cx="6497371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우리나라가 지원한 금액을 읽어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C5331BAD-DEBE-4560-B49B-065B55E12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3" y="18086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4BD5A704-4D0A-4CC3-986D-97E530D7DF9D}"/>
              </a:ext>
            </a:extLst>
          </p:cNvPr>
          <p:cNvSpPr/>
          <p:nvPr/>
        </p:nvSpPr>
        <p:spPr bwMode="auto">
          <a:xfrm>
            <a:off x="2490901" y="4401108"/>
            <a:ext cx="2436106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이조 </a:t>
            </a:r>
            <a:r>
              <a:rPr lang="ko-KR" altLang="en-US" sz="19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삼천오백억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원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18C7616-9615-4C3A-96D4-D760DBA83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007" y="4697475"/>
            <a:ext cx="360000" cy="35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A1AD7C8-FA59-4AD7-A1C5-E5220911E7C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우리나라가 지원한 금액을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9" name="Picture 2" descr="D:\★[초등] 교사용DVD 자료\수학(박) 4-1 지도서\app\resource\contents\lesson01\ops\lesson01\images\mm_41_1_05_02_01\b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 t="19692" b="27347"/>
          <a:stretch/>
        </p:blipFill>
        <p:spPr bwMode="auto">
          <a:xfrm>
            <a:off x="1844024" y="2156390"/>
            <a:ext cx="3364134" cy="205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911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86519" y="2688508"/>
            <a:ext cx="233616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우리나라가 지원한 금액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2350000000000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2735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B5F162-37E4-4735-97A9-6911D7BB1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0712"/>
              </p:ext>
            </p:extLst>
          </p:nvPr>
        </p:nvGraphicFramePr>
        <p:xfrm>
          <a:off x="537951" y="221835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356750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4752000000000000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는 얼마큼의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내의 표 디자인이 아닌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자릿수별로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색을 다르게 표시 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첫 번째 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ko-KR" altLang="ko-KR" sz="1000" dirty="0"/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4, 7, 5, 2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나타내는지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3BBA37D-76E1-4520-B6FF-7A5AC80D7494}"/>
              </a:ext>
            </a:extLst>
          </p:cNvPr>
          <p:cNvSpPr/>
          <p:nvPr/>
        </p:nvSpPr>
        <p:spPr>
          <a:xfrm>
            <a:off x="5854341" y="51488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>
            <a:extLst>
              <a:ext uri="{FF2B5EF4-FFF2-40B4-BE49-F238E27FC236}">
                <a16:creationId xmlns="" xmlns:a16="http://schemas.microsoft.com/office/drawing/2014/main" id="{38BB23CB-4EA0-4FFC-9DC0-D55904CC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98" y="526520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="" xmlns:a16="http://schemas.microsoft.com/office/drawing/2014/main" id="{A40E09D5-01E2-4DBF-9D39-523A8BAE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14" y="5338670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4C844C6C-9432-4A1F-B468-A475D838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15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>
            <a:extLst>
              <a:ext uri="{FF2B5EF4-FFF2-40B4-BE49-F238E27FC236}">
                <a16:creationId xmlns="" xmlns:a16="http://schemas.microsoft.com/office/drawing/2014/main" id="{3862F2FA-0073-4E6F-BC57-F420B5C2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72" y="52652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040750" y="5115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="" xmlns:a16="http://schemas.microsoft.com/office/drawing/2014/main" id="{F1DAF439-7C3C-4279-857E-AACDD089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983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AF53D08-FEF4-4698-8A30-2BB99ADC8570}"/>
              </a:ext>
            </a:extLst>
          </p:cNvPr>
          <p:cNvSpPr/>
          <p:nvPr/>
        </p:nvSpPr>
        <p:spPr bwMode="auto">
          <a:xfrm>
            <a:off x="539552" y="3645024"/>
            <a:ext cx="6090804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는 천조의 자리 숫자이므로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조를 나타냅니다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1352" y="3694187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AF53D08-FEF4-4698-8A30-2BB99ADC8570}"/>
              </a:ext>
            </a:extLst>
          </p:cNvPr>
          <p:cNvSpPr/>
          <p:nvPr/>
        </p:nvSpPr>
        <p:spPr bwMode="auto">
          <a:xfrm>
            <a:off x="539552" y="4176629"/>
            <a:ext cx="6090804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은 백조의 자리 숫자이므로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조를 나타냅니다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1352" y="4225792"/>
            <a:ext cx="360000" cy="35500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62922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B5F162-37E4-4735-97A9-6911D7BB1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5379"/>
              </p:ext>
            </p:extLst>
          </p:nvPr>
        </p:nvGraphicFramePr>
        <p:xfrm>
          <a:off x="537951" y="221835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356750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4752000000000000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는 얼마큼의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endParaRPr lang="ko-KR" altLang="ko-KR" dirty="0"/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4, 7, 5, 2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나타내는지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3BBA37D-76E1-4520-B6FF-7A5AC80D7494}"/>
              </a:ext>
            </a:extLst>
          </p:cNvPr>
          <p:cNvSpPr/>
          <p:nvPr/>
        </p:nvSpPr>
        <p:spPr>
          <a:xfrm>
            <a:off x="5854341" y="51488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1">
            <a:extLst>
              <a:ext uri="{FF2B5EF4-FFF2-40B4-BE49-F238E27FC236}">
                <a16:creationId xmlns="" xmlns:a16="http://schemas.microsoft.com/office/drawing/2014/main" id="{38BB23CB-4EA0-4FFC-9DC0-D55904CC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98" y="526520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3">
            <a:extLst>
              <a:ext uri="{FF2B5EF4-FFF2-40B4-BE49-F238E27FC236}">
                <a16:creationId xmlns="" xmlns:a16="http://schemas.microsoft.com/office/drawing/2014/main" id="{4C844C6C-9432-4A1F-B468-A475D838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15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>
            <a:extLst>
              <a:ext uri="{FF2B5EF4-FFF2-40B4-BE49-F238E27FC236}">
                <a16:creationId xmlns="" xmlns:a16="http://schemas.microsoft.com/office/drawing/2014/main" id="{3862F2FA-0073-4E6F-BC57-F420B5C2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72" y="5265204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040750" y="5115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AF53D08-FEF4-4698-8A30-2BB99ADC8570}"/>
              </a:ext>
            </a:extLst>
          </p:cNvPr>
          <p:cNvSpPr/>
          <p:nvPr/>
        </p:nvSpPr>
        <p:spPr bwMode="auto">
          <a:xfrm>
            <a:off x="539552" y="3645024"/>
            <a:ext cx="6090804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는 십조의 자리 숫자이므로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조를 나타냅니다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1352" y="3694187"/>
            <a:ext cx="360000" cy="355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AF53D08-FEF4-4698-8A30-2BB99ADC8570}"/>
              </a:ext>
            </a:extLst>
          </p:cNvPr>
          <p:cNvSpPr/>
          <p:nvPr/>
        </p:nvSpPr>
        <p:spPr bwMode="auto">
          <a:xfrm>
            <a:off x="539552" y="4176629"/>
            <a:ext cx="6090804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는 조의 자리 숫자이므로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조를 나타냅니다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1352" y="4225792"/>
            <a:ext cx="360000" cy="35500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="" xmlns:a16="http://schemas.microsoft.com/office/drawing/2014/main" id="{A40E09D5-01E2-4DBF-9D39-523A8BAEA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547" y="533009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3">
            <a:extLst>
              <a:ext uri="{FF2B5EF4-FFF2-40B4-BE49-F238E27FC236}">
                <a16:creationId xmlns="" xmlns:a16="http://schemas.microsoft.com/office/drawing/2014/main" id="{F1DAF439-7C3C-4279-857E-AACDD089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48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994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4">
            <a:extLst>
              <a:ext uri="{FF2B5EF4-FFF2-40B4-BE49-F238E27FC236}">
                <a16:creationId xmlns="" xmlns:a16="http://schemas.microsoft.com/office/drawing/2014/main" id="{E9A64D55-F464-4FA4-955D-7D92F7806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13162" y="528057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B5F162-37E4-4735-97A9-6911D7BB1E05}"/>
              </a:ext>
            </a:extLst>
          </p:cNvPr>
          <p:cNvGraphicFramePr>
            <a:graphicFrameLocks noGrp="1"/>
          </p:cNvGraphicFramePr>
          <p:nvPr/>
        </p:nvGraphicFramePr>
        <p:xfrm>
          <a:off x="537951" y="221835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="" xmlns:a16="http://schemas.microsoft.com/office/drawing/2014/main" val="58475857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814518765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824664468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26156767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67037263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4045935261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31861788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726725269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032788507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401859858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1240351870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73697282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833010303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2626405196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362690940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99924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494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988143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356750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4752000000000000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는 얼마큼의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이너탭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세 번째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 자리의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4, 7, 5, 2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는 각각 얼마를 나타내는지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3BBA37D-76E1-4520-B6FF-7A5AC80D7494}"/>
              </a:ext>
            </a:extLst>
          </p:cNvPr>
          <p:cNvSpPr/>
          <p:nvPr/>
        </p:nvSpPr>
        <p:spPr>
          <a:xfrm>
            <a:off x="5854341" y="51488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14">
            <a:extLst>
              <a:ext uri="{FF2B5EF4-FFF2-40B4-BE49-F238E27FC236}">
                <a16:creationId xmlns="" xmlns:a16="http://schemas.microsoft.com/office/drawing/2014/main" id="{3862F2FA-0073-4E6F-BC57-F420B5C2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89" y="525770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DF872FD7-B943-4A1F-BCA2-5DE96854E0E8}"/>
              </a:ext>
            </a:extLst>
          </p:cNvPr>
          <p:cNvSpPr/>
          <p:nvPr/>
        </p:nvSpPr>
        <p:spPr>
          <a:xfrm>
            <a:off x="2040750" y="5115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3">
            <a:extLst>
              <a:ext uri="{FF2B5EF4-FFF2-40B4-BE49-F238E27FC236}">
                <a16:creationId xmlns="" xmlns:a16="http://schemas.microsoft.com/office/drawing/2014/main" id="{F1DAF439-7C3C-4279-857E-AACDD089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48" y="5332394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079B60A-C7F2-485E-8113-1F23008BFE03}"/>
              </a:ext>
            </a:extLst>
          </p:cNvPr>
          <p:cNvSpPr txBox="1"/>
          <p:nvPr/>
        </p:nvSpPr>
        <p:spPr>
          <a:xfrm>
            <a:off x="58981" y="3627526"/>
            <a:ext cx="6884886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4752000000000000 = 			  + 700000000000000                             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	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+                                   +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2F767628-8C8E-44F7-886D-45432650F7AA}"/>
              </a:ext>
            </a:extLst>
          </p:cNvPr>
          <p:cNvSpPr/>
          <p:nvPr/>
        </p:nvSpPr>
        <p:spPr bwMode="auto">
          <a:xfrm>
            <a:off x="2269464" y="3602778"/>
            <a:ext cx="254324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4000000000000000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F5B3F815-3012-458F-BA7B-A3B52A903B54}"/>
              </a:ext>
            </a:extLst>
          </p:cNvPr>
          <p:cNvSpPr/>
          <p:nvPr/>
        </p:nvSpPr>
        <p:spPr bwMode="auto">
          <a:xfrm>
            <a:off x="2185171" y="4185084"/>
            <a:ext cx="219624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50000000000000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E2345B35-26A3-4AB0-A9B9-FEDC936DD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8859" y="4037838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729BF03A-8150-497A-B6C3-0C0047C97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156" y="3422213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8F239FD-65AA-42A2-B5BB-027AE0C105D8}"/>
              </a:ext>
            </a:extLst>
          </p:cNvPr>
          <p:cNvSpPr/>
          <p:nvPr/>
        </p:nvSpPr>
        <p:spPr bwMode="auto">
          <a:xfrm>
            <a:off x="4598814" y="4185084"/>
            <a:ext cx="2025414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476669E4-EFCE-43F8-977A-73B0459FA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4208" y="4037838"/>
            <a:ext cx="360000" cy="355000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0F30A6D1-FA71-4C46-8CB5-D3DC85F37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85" y="533009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13">
            <a:extLst>
              <a:ext uri="{FF2B5EF4-FFF2-40B4-BE49-F238E27FC236}">
                <a16:creationId xmlns="" xmlns:a16="http://schemas.microsoft.com/office/drawing/2014/main" id="{CB439B4D-28F0-450A-B651-C13B77B4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49" y="533009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48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4752000000000000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는 얼마큼의 수인지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A755DB9E-AEA2-4C39-8D85-3EEE29F7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3" y="180278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4B046E6-0CA0-46B5-AE5C-233127735D17}"/>
              </a:ext>
            </a:extLst>
          </p:cNvPr>
          <p:cNvSpPr txBox="1"/>
          <p:nvPr/>
        </p:nvSpPr>
        <p:spPr>
          <a:xfrm>
            <a:off x="383676" y="167908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큰 수를 읽는 방법을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A3BBA37D-76E1-4520-B6FF-7A5AC80D7494}"/>
              </a:ext>
            </a:extLst>
          </p:cNvPr>
          <p:cNvSpPr/>
          <p:nvPr/>
        </p:nvSpPr>
        <p:spPr>
          <a:xfrm>
            <a:off x="5854341" y="51488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F46AD280-44FD-4F89-996B-DC6844845D6F}"/>
              </a:ext>
            </a:extLst>
          </p:cNvPr>
          <p:cNvSpPr/>
          <p:nvPr/>
        </p:nvSpPr>
        <p:spPr bwMode="auto">
          <a:xfrm>
            <a:off x="404313" y="2171822"/>
            <a:ext cx="6363931" cy="10051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lvl="1" algn="just">
              <a:spcBef>
                <a:spcPct val="50000"/>
              </a:spcBef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일의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자리부터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네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자리씩 끊은 다음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단위를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’,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표시하여 왼쪽부터 차례대로 읽습니다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84B6F5C7-9EBA-4ACA-A7A9-248721D12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05" y="2821972"/>
            <a:ext cx="360000" cy="355000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2" y="220309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864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7080"/>
              </p:ext>
            </p:extLst>
          </p:nvPr>
        </p:nvGraphicFramePr>
        <p:xfrm>
          <a:off x="215516" y="6165304"/>
          <a:ext cx="6688864" cy="49320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3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나라의 국기 이미지는 하나씩 잘라서 넣어주세요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5312" y="894492"/>
            <a:ext cx="6918956" cy="594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98819" y="980728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나라별 수출 금액입니다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빈칸에 알맞은 수나 말을 써넣어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719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BFD51EDD-E935-4757-AA0A-5FA639185FC5}"/>
              </a:ext>
            </a:extLst>
          </p:cNvPr>
          <p:cNvSpPr/>
          <p:nvPr/>
        </p:nvSpPr>
        <p:spPr>
          <a:xfrm>
            <a:off x="5700923" y="5145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71807"/>
              </p:ext>
            </p:extLst>
          </p:nvPr>
        </p:nvGraphicFramePr>
        <p:xfrm>
          <a:off x="457200" y="2147256"/>
          <a:ext cx="6096000" cy="17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52"/>
                <a:gridCol w="2424152"/>
                <a:gridCol w="1945196"/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 금액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독일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1717000000000000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천칠백십칠조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515000000000000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오백십오조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46450"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대한민국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665000000000000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육백육십오조</a:t>
                      </a: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F5EF89C-0916-42B2-B31E-F82F8106B130}"/>
              </a:ext>
            </a:extLst>
          </p:cNvPr>
          <p:cNvSpPr txBox="1"/>
          <p:nvPr/>
        </p:nvSpPr>
        <p:spPr>
          <a:xfrm>
            <a:off x="4976409" y="3861048"/>
            <a:ext cx="1647819" cy="4385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spc="-150" dirty="0" smtClean="0">
                <a:latin typeface="맑은 고딕" pitchFamily="50" charset="-127"/>
                <a:ea typeface="맑은 고딕" pitchFamily="50" charset="-127"/>
              </a:rPr>
              <a:t>관세</a:t>
            </a:r>
            <a:r>
              <a:rPr lang="ko-KR" altLang="en-US" sz="1500" spc="-150" dirty="0">
                <a:latin typeface="맑은 고딕" pitchFamily="50" charset="-127"/>
                <a:ea typeface="맑은 고딕" pitchFamily="50" charset="-127"/>
              </a:rPr>
              <a:t>청</a:t>
            </a:r>
            <a:r>
              <a:rPr lang="en-US" altLang="ko-KR" sz="1500" spc="-150" dirty="0" smtClean="0">
                <a:latin typeface="맑은 고딕" pitchFamily="50" charset="-127"/>
                <a:ea typeface="맑은 고딕" pitchFamily="50" charset="-127"/>
              </a:rPr>
              <a:t>, 2020]</a:t>
            </a:r>
            <a:endParaRPr lang="en-US" altLang="ko-KR" sz="15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D:\★[초등] 교사용DVD 자료\수학(박) 4-1 지도서\app\resource\contents\lesson01\ops\lesson01\images\mm_41_1_05_05_01\b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44220" r="83150" b="44779"/>
          <a:stretch/>
        </p:blipFill>
        <p:spPr bwMode="auto">
          <a:xfrm>
            <a:off x="503548" y="2636912"/>
            <a:ext cx="546827" cy="3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★[초등] 교사용DVD 자료\수학(박) 4-1 지도서\app\resource\contents\lesson01\ops\lesson01\images\mm_41_1_05_05_01\b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5221" r="83150" b="33450"/>
          <a:stretch/>
        </p:blipFill>
        <p:spPr bwMode="auto">
          <a:xfrm>
            <a:off x="503547" y="3068960"/>
            <a:ext cx="546827" cy="3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:\★[초등] 교사용DVD 자료\수학(박) 4-1 지도서\app\resource\contents\lesson01\ops\lesson01\images\mm_41_1_05_05_01\b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66740" r="83150" b="22120"/>
          <a:stretch/>
        </p:blipFill>
        <p:spPr bwMode="auto">
          <a:xfrm>
            <a:off x="503548" y="3520258"/>
            <a:ext cx="546827" cy="3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352" y="2534333"/>
            <a:ext cx="360000" cy="355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1352" y="3520258"/>
            <a:ext cx="360000" cy="355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297344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97651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설명하는 수를 쓰고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읽어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14896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25803" y="510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7D232FA-ABB2-4D1F-A1F7-C53438A04169}"/>
              </a:ext>
            </a:extLst>
          </p:cNvPr>
          <p:cNvSpPr/>
          <p:nvPr/>
        </p:nvSpPr>
        <p:spPr>
          <a:xfrm>
            <a:off x="1531213" y="2312102"/>
            <a:ext cx="3930190" cy="756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7CE9CCD-A062-4122-9D96-2376CAF7F45D}"/>
              </a:ext>
            </a:extLst>
          </p:cNvPr>
          <p:cNvSpPr txBox="1"/>
          <p:nvPr/>
        </p:nvSpPr>
        <p:spPr>
          <a:xfrm>
            <a:off x="1790186" y="2503832"/>
            <a:ext cx="34692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5405DFC-10C4-4D5B-ACE7-1F0D46D24BE4}"/>
              </a:ext>
            </a:extLst>
          </p:cNvPr>
          <p:cNvSpPr txBox="1"/>
          <p:nvPr/>
        </p:nvSpPr>
        <p:spPr>
          <a:xfrm>
            <a:off x="3116657" y="3817310"/>
            <a:ext cx="15905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6735</a:t>
            </a:r>
            <a:r>
              <a:rPr lang="ko-KR" altLang="en-US" sz="1900" u="sng" dirty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dirty="0">
                <a:latin typeface="맑은 고딕" pitchFamily="50" charset="-127"/>
                <a:ea typeface="맑은 고딕" pitchFamily="50" charset="-127"/>
              </a:rPr>
              <a:t>3802</a:t>
            </a:r>
            <a:endParaRPr lang="ko-KR" altLang="en-US" sz="1900" u="sng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267744" y="4258847"/>
            <a:ext cx="3159378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백삼십육조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팔천이십사억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6CAF76BE-9CC7-486E-AD1E-EE2A97D10181}"/>
              </a:ext>
            </a:extLst>
          </p:cNvPr>
          <p:cNvSpPr/>
          <p:nvPr/>
        </p:nvSpPr>
        <p:spPr bwMode="auto">
          <a:xfrm>
            <a:off x="2250487" y="3745770"/>
            <a:ext cx="3176635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136802400000000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915251C1-1D96-4FB1-957D-7312C0783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03" y="3855363"/>
            <a:ext cx="360000" cy="355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03" y="4369249"/>
            <a:ext cx="360000" cy="355000"/>
          </a:xfrm>
          <a:prstGeom prst="rect">
            <a:avLst/>
          </a:prstGeom>
        </p:spPr>
      </p:pic>
      <p:pic>
        <p:nvPicPr>
          <p:cNvPr id="37" name="Picture 32">
            <a:extLst>
              <a:ext uri="{FF2B5EF4-FFF2-40B4-BE49-F238E27FC236}">
                <a16:creationId xmlns="" xmlns:a16="http://schemas.microsoft.com/office/drawing/2014/main" id="{6EC3DAA9-0255-40EE-B090-171288B79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60" y="3834000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4ED70A3C-012D-4DA3-8390-D07A3C18E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01" y="4258847"/>
            <a:ext cx="709955" cy="45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83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F9550C3-EF05-4E5C-8110-DEE40981B10A}"/>
              </a:ext>
            </a:extLst>
          </p:cNvPr>
          <p:cNvSpPr txBox="1"/>
          <p:nvPr/>
        </p:nvSpPr>
        <p:spPr>
          <a:xfrm>
            <a:off x="735851" y="2286070"/>
            <a:ext cx="5686966" cy="91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개인 수를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1000000000000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  또는 일조라고 읽습니다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cdata2.tsherpa.co.kr/tsherpa/MultiMedia/Flash/2020/curri/index.html?flashxmlnum=yuni4856&amp;classa=A8-C1-41-MM-MM-04-02-05-0-0-0-0&amp;classno=MM_41_04/suh_0401_01_0005/suh_0401_01_0005_301_1.html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7E73CB-BA77-4515-828B-D2E470B07238}"/>
              </a:ext>
            </a:extLst>
          </p:cNvPr>
          <p:cNvSpPr/>
          <p:nvPr/>
        </p:nvSpPr>
        <p:spPr bwMode="auto">
          <a:xfrm>
            <a:off x="5718491" y="2370755"/>
            <a:ext cx="737618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2AFD7EF0-1CEF-44AF-813F-86A4602A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96" y="2186274"/>
            <a:ext cx="360000" cy="3550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="" xmlns:a16="http://schemas.microsoft.com/office/drawing/2014/main" id="{AC92C097-3A10-4F86-8643-B710CF07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47" y="244468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76E06E3-08DF-42DE-A4E6-8B7D2A225599}"/>
              </a:ext>
            </a:extLst>
          </p:cNvPr>
          <p:cNvSpPr/>
          <p:nvPr/>
        </p:nvSpPr>
        <p:spPr bwMode="auto">
          <a:xfrm>
            <a:off x="1834875" y="2803496"/>
            <a:ext cx="629156" cy="3955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3C49E117-3AD6-48D2-BB26-2F2A76D5B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31" y="2646254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96696" y="3136171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https://cdata2.tsherpa.co.kr/tsherpa/MultiMedia/Flash/2020/curri/index.html?flashxmlnum=yein820&amp;classa=A8-C1-41-MM-MM-04-02-05-0-0-0-0&amp;classno=MM_41_04/suh_0401_01_0006/suh_0401_01_0006_102_1.html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92" y="32947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22~23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4774"/>
              </p:ext>
            </p:extLst>
          </p:nvPr>
        </p:nvGraphicFramePr>
        <p:xfrm>
          <a:off x="179388" y="654012"/>
          <a:ext cx="8774172" cy="551665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우리나라의 지원금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어려움을 겪고 있는 나라를 돕기 위해 지원한 금액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단위의 수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단위의 수 쓰고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단위의 수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(3/3)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_201_3.html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 단위의 수의 각 자리 숫자와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자릿값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천조 단위까지 수 쓰고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읽는 방법 익히기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설명하는 수 쓰고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suh_p_0401_01_0006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72F64FE5-1474-434D-8004-63CE817D62FD}"/>
              </a:ext>
            </a:extLst>
          </p:cNvPr>
          <p:cNvSpPr/>
          <p:nvPr/>
        </p:nvSpPr>
        <p:spPr>
          <a:xfrm>
            <a:off x="918708" y="2236347"/>
            <a:ext cx="5154323" cy="18798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0E3EA88-99C6-4B73-9114-D09C9C222D2D}"/>
              </a:ext>
            </a:extLst>
          </p:cNvPr>
          <p:cNvSpPr txBox="1"/>
          <p:nvPr/>
        </p:nvSpPr>
        <p:spPr>
          <a:xfrm>
            <a:off x="1090688" y="2417577"/>
            <a:ext cx="4900701" cy="1408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억보다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큰 수이고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억보다      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더 큰 수입니다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23C4103-73B9-473C-8A16-D98663BE4467}"/>
              </a:ext>
            </a:extLst>
          </p:cNvPr>
          <p:cNvSpPr/>
          <p:nvPr/>
        </p:nvSpPr>
        <p:spPr bwMode="auto">
          <a:xfrm>
            <a:off x="2621719" y="2882537"/>
            <a:ext cx="896544" cy="430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58792688-7116-41EA-9BB6-29D6200A9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108" y="2705037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1B3C5E31-9DD2-4949-9F79-EE863EF5FBED}"/>
              </a:ext>
            </a:extLst>
          </p:cNvPr>
          <p:cNvSpPr/>
          <p:nvPr/>
        </p:nvSpPr>
        <p:spPr bwMode="auto">
          <a:xfrm>
            <a:off x="2621719" y="3354354"/>
            <a:ext cx="896544" cy="4304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C9F6912-79C9-4EF0-8DCF-FE6E3CA50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108" y="3176854"/>
            <a:ext cx="360000" cy="355000"/>
          </a:xfrm>
          <a:prstGeom prst="rect">
            <a:avLst/>
          </a:prstGeom>
        </p:spPr>
      </p:pic>
      <p:pic>
        <p:nvPicPr>
          <p:cNvPr id="73" name="Picture 12">
            <a:extLst>
              <a:ext uri="{FF2B5EF4-FFF2-40B4-BE49-F238E27FC236}">
                <a16:creationId xmlns="" xmlns:a16="http://schemas.microsoft.com/office/drawing/2014/main" id="{F0CF9509-BCEF-45B0-9A4F-ADCF616E9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다음과 같이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나타내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1530160" y="2418575"/>
            <a:ext cx="3963908" cy="101727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16409332145003</a:t>
            </a:r>
          </a:p>
          <a:p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u="sng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900" u="sng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900" u="sng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4093</a:t>
            </a:r>
            <a:r>
              <a:rPr lang="ko-KR" altLang="en-US" sz="1900" u="sng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억 </a:t>
            </a:r>
            <a:r>
              <a:rPr lang="en-US" altLang="ko-KR" sz="1900" u="sng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3214</a:t>
            </a:r>
            <a:r>
              <a:rPr lang="ko-KR" altLang="en-US" sz="1900" u="sng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en-US" altLang="ko-KR" sz="1900" u="sng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5003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1943708" y="4251281"/>
            <a:ext cx="334415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1316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억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4030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1137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886" y="4061602"/>
            <a:ext cx="360000" cy="355000"/>
          </a:xfrm>
          <a:prstGeom prst="rect">
            <a:avLst/>
          </a:prstGeom>
        </p:spPr>
      </p:pic>
      <p:sp>
        <p:nvSpPr>
          <p:cNvPr id="41" name="TextBox 43">
            <a:extLst>
              <a:ext uri="{FF2B5EF4-FFF2-40B4-BE49-F238E27FC236}">
                <a16:creationId xmlns="" xmlns:a16="http://schemas.microsoft.com/office/drawing/2014/main" id="{FBC0D7E0-9F7E-442A-AEFA-8B8D23BA575B}"/>
              </a:ext>
            </a:extLst>
          </p:cNvPr>
          <p:cNvSpPr txBox="1"/>
          <p:nvPr/>
        </p:nvSpPr>
        <p:spPr>
          <a:xfrm>
            <a:off x="1538916" y="37830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810131640301137</a:t>
            </a: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969973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431310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AD1E602C-B60D-4E41-84DB-FC89376698E8}"/>
              </a:ext>
            </a:extLst>
          </p:cNvPr>
          <p:cNvSpPr/>
          <p:nvPr/>
        </p:nvSpPr>
        <p:spPr>
          <a:xfrm>
            <a:off x="551784" y="2588779"/>
            <a:ext cx="6136880" cy="1139044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50A8A7-9339-46AF-A9A8-F878335B9FE5}"/>
              </a:ext>
            </a:extLst>
          </p:cNvPr>
          <p:cNvSpPr txBox="1"/>
          <p:nvPr/>
        </p:nvSpPr>
        <p:spPr>
          <a:xfrm>
            <a:off x="606940" y="2973635"/>
            <a:ext cx="608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맑은 고딕" pitchFamily="50" charset="-127"/>
                <a:ea typeface="맑은 고딕" pitchFamily="50" charset="-127"/>
              </a:rPr>
              <a:t>우리나라 </a:t>
            </a:r>
            <a:r>
              <a:rPr lang="ko-KR" altLang="en-US" sz="1800" smtClean="0">
                <a:latin typeface="맑은 고딕" pitchFamily="50" charset="-127"/>
                <a:ea typeface="맑은 고딕" pitchFamily="50" charset="-127"/>
              </a:rPr>
              <a:t>보건복지부의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예산은 </a:t>
            </a:r>
            <a:r>
              <a:rPr lang="en-US" altLang="ko-KR" sz="1800" u="sng" dirty="0">
                <a:latin typeface="맑은 고딕" pitchFamily="50" charset="-127"/>
                <a:ea typeface="맑은 고딕" pitchFamily="50" charset="-127"/>
              </a:rPr>
              <a:t>72515000000000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어느 해 우리나라 보건복지부의 예산입니다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예산은 얼마인지 읽어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(4-1-1)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DD9655AD-CD88-4AFC-88B5-FFF7ECA2F108}"/>
              </a:ext>
            </a:extLst>
          </p:cNvPr>
          <p:cNvSpPr/>
          <p:nvPr/>
        </p:nvSpPr>
        <p:spPr bwMode="auto">
          <a:xfrm>
            <a:off x="2001584" y="4237666"/>
            <a:ext cx="261317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8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칠십이조 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오천백오십억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rgbClr val="3AB5FE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A5C392D0-86CF-4FB6-9687-5CBCB3EC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239" y="4509120"/>
            <a:ext cx="360000" cy="3651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A45EAA5-39AF-4D40-BA8A-5CE936C8FF19}"/>
              </a:ext>
            </a:extLst>
          </p:cNvPr>
          <p:cNvSpPr txBox="1"/>
          <p:nvPr/>
        </p:nvSpPr>
        <p:spPr>
          <a:xfrm>
            <a:off x="4588550" y="4237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AE7F12AA-051B-47DC-B5E6-27985C7CC726}"/>
              </a:ext>
            </a:extLst>
          </p:cNvPr>
          <p:cNvSpPr/>
          <p:nvPr/>
        </p:nvSpPr>
        <p:spPr>
          <a:xfrm>
            <a:off x="5453594" y="50266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수를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/>
          <p:cNvSpPr/>
          <p:nvPr/>
        </p:nvSpPr>
        <p:spPr bwMode="auto">
          <a:xfrm>
            <a:off x="4055771" y="2414823"/>
            <a:ext cx="24669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7236000000000000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283" y="2215552"/>
            <a:ext cx="360000" cy="355000"/>
          </a:xfrm>
          <a:prstGeom prst="rect">
            <a:avLst/>
          </a:prstGeom>
        </p:spPr>
      </p:pic>
      <p:sp>
        <p:nvSpPr>
          <p:cNvPr id="30" name="모서리가 둥근 직사각형 41">
            <a:extLst>
              <a:ext uri="{FF2B5EF4-FFF2-40B4-BE49-F238E27FC236}">
                <a16:creationId xmlns="" xmlns:a16="http://schemas.microsoft.com/office/drawing/2014/main" id="{CA5CF0B2-BC68-40AA-9DC5-B352FCF2AB14}"/>
              </a:ext>
            </a:extLst>
          </p:cNvPr>
          <p:cNvSpPr/>
          <p:nvPr/>
        </p:nvSpPr>
        <p:spPr>
          <a:xfrm>
            <a:off x="747181" y="2378923"/>
            <a:ext cx="2466919" cy="4703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조가 </a:t>
            </a:r>
            <a:r>
              <a:rPr lang="en-US" altLang="ko-KR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7236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 수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41">
            <a:extLst>
              <a:ext uri="{FF2B5EF4-FFF2-40B4-BE49-F238E27FC236}">
                <a16:creationId xmlns="" xmlns:a16="http://schemas.microsoft.com/office/drawing/2014/main" id="{D0E55C35-7C36-4FFC-B5CF-D3C598AB9B32}"/>
              </a:ext>
            </a:extLst>
          </p:cNvPr>
          <p:cNvSpPr/>
          <p:nvPr/>
        </p:nvSpPr>
        <p:spPr>
          <a:xfrm>
            <a:off x="747181" y="3029794"/>
            <a:ext cx="2466919" cy="4703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오백삼십조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육천칠억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97B9222-1318-470C-A880-4131378DD916}"/>
              </a:ext>
            </a:extLst>
          </p:cNvPr>
          <p:cNvSpPr/>
          <p:nvPr/>
        </p:nvSpPr>
        <p:spPr bwMode="auto">
          <a:xfrm>
            <a:off x="4055771" y="3073318"/>
            <a:ext cx="246691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530600700000000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B38F98B7-1D41-40E9-8170-82910ED75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283" y="2874047"/>
            <a:ext cx="360000" cy="355000"/>
          </a:xfrm>
          <a:prstGeom prst="rect">
            <a:avLst/>
          </a:prstGeom>
        </p:spPr>
      </p:pic>
      <p:pic>
        <p:nvPicPr>
          <p:cNvPr id="53" name="Picture 32">
            <a:extLst>
              <a:ext uri="{FF2B5EF4-FFF2-40B4-BE49-F238E27FC236}">
                <a16:creationId xmlns="" xmlns:a16="http://schemas.microsoft.com/office/drawing/2014/main" id="{013D3991-0E90-4375-9CD5-551DEC7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25" y="2415198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2">
            <a:extLst>
              <a:ext uri="{FF2B5EF4-FFF2-40B4-BE49-F238E27FC236}">
                <a16:creationId xmlns="" xmlns:a16="http://schemas.microsoft.com/office/drawing/2014/main" id="{393AEB20-BD4E-4317-A3F4-A197596D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225" y="3067435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98912" y="2283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설명하는 수가 얼마인지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7">
            <a:extLst>
              <a:ext uri="{FF2B5EF4-FFF2-40B4-BE49-F238E27FC236}">
                <a16:creationId xmlns="" xmlns:a16="http://schemas.microsoft.com/office/drawing/2014/main" id="{820AA50A-0839-4DC0-86D1-EB8F5B197AC5}"/>
              </a:ext>
            </a:extLst>
          </p:cNvPr>
          <p:cNvSpPr/>
          <p:nvPr/>
        </p:nvSpPr>
        <p:spPr bwMode="auto">
          <a:xfrm>
            <a:off x="1149198" y="2327759"/>
            <a:ext cx="4790953" cy="1254139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오천 삼백조 </a:t>
            </a:r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칠천사백이십일억</a:t>
            </a:r>
            <a:endParaRPr lang="en-US" altLang="ko-KR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dirty="0" err="1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육천이백십구만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D6E811-0DAC-42C7-B75A-D7FD51085213}"/>
              </a:ext>
            </a:extLst>
          </p:cNvPr>
          <p:cNvSpPr/>
          <p:nvPr/>
        </p:nvSpPr>
        <p:spPr bwMode="auto">
          <a:xfrm>
            <a:off x="2457697" y="4077072"/>
            <a:ext cx="2586360" cy="4336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5300742162190000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994EA9D8-F740-4D33-A815-2B71CD01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264" y="3899572"/>
            <a:ext cx="360000" cy="355000"/>
          </a:xfrm>
          <a:prstGeom prst="rect">
            <a:avLst/>
          </a:prstGeom>
        </p:spPr>
      </p:pic>
      <p:pic>
        <p:nvPicPr>
          <p:cNvPr id="30" name="Picture 32">
            <a:extLst>
              <a:ext uri="{FF2B5EF4-FFF2-40B4-BE49-F238E27FC236}">
                <a16:creationId xmlns="" xmlns:a16="http://schemas.microsoft.com/office/drawing/2014/main" id="{393AEB20-BD4E-4317-A3F4-A197596D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29" y="4105714"/>
            <a:ext cx="591427" cy="37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ㅁ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안에 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3" name="Picture 12">
            <a:extLst>
              <a:ext uri="{FF2B5EF4-FFF2-40B4-BE49-F238E27FC236}">
                <a16:creationId xmlns="" xmlns:a16="http://schemas.microsoft.com/office/drawing/2014/main" id="{3F6F5FE1-9E79-42EC-BE9D-7A530051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6553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431FA66-7946-4D1A-92C0-D65C09C0B3CC}"/>
              </a:ext>
            </a:extLst>
          </p:cNvPr>
          <p:cNvSpPr txBox="1"/>
          <p:nvPr/>
        </p:nvSpPr>
        <p:spPr>
          <a:xfrm>
            <a:off x="644499" y="217833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원의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6E5AC26-2246-4C1B-92EA-C34916DC500D}"/>
              </a:ext>
            </a:extLst>
          </p:cNvPr>
          <p:cNvSpPr txBox="1"/>
          <p:nvPr/>
        </p:nvSpPr>
        <p:spPr>
          <a:xfrm>
            <a:off x="644499" y="26789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⑵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만원의 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F1A4047-F88F-4191-9CF9-BF5B0C1C3D49}"/>
              </a:ext>
            </a:extLst>
          </p:cNvPr>
          <p:cNvSpPr txBox="1"/>
          <p:nvPr/>
        </p:nvSpPr>
        <p:spPr>
          <a:xfrm>
            <a:off x="644499" y="316059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⑶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만원의 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BCC9214-D3BD-4D26-8A5D-3B9428DB8A30}"/>
              </a:ext>
            </a:extLst>
          </p:cNvPr>
          <p:cNvSpPr txBox="1"/>
          <p:nvPr/>
        </p:nvSpPr>
        <p:spPr>
          <a:xfrm>
            <a:off x="644499" y="3642270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⑷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 원은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억의                 배입니다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C3246890-6D8B-4407-B89B-FEB275014EFB}"/>
              </a:ext>
            </a:extLst>
          </p:cNvPr>
          <p:cNvSpPr/>
          <p:nvPr/>
        </p:nvSpPr>
        <p:spPr bwMode="auto">
          <a:xfrm>
            <a:off x="2583949" y="2104712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96654C42-66F8-425B-A766-328521304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505" y="1991446"/>
            <a:ext cx="360000" cy="35500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F74B756-87F9-4B92-9AC6-A47A4C668CEB}"/>
              </a:ext>
            </a:extLst>
          </p:cNvPr>
          <p:cNvSpPr/>
          <p:nvPr/>
        </p:nvSpPr>
        <p:spPr bwMode="auto">
          <a:xfrm>
            <a:off x="3088544" y="2625291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="" xmlns:a16="http://schemas.microsoft.com/office/drawing/2014/main" id="{D756F850-DD5D-4EB4-8452-A7843937B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100" y="2512025"/>
            <a:ext cx="360000" cy="355000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6BD7AFFD-A5E8-409D-8BB0-F68AC503C131}"/>
              </a:ext>
            </a:extLst>
          </p:cNvPr>
          <p:cNvSpPr/>
          <p:nvPr/>
        </p:nvSpPr>
        <p:spPr bwMode="auto">
          <a:xfrm>
            <a:off x="3159101" y="3113247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="" xmlns:a16="http://schemas.microsoft.com/office/drawing/2014/main" id="{6B1C9D99-1B14-4D91-85CA-85071A17D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657" y="2999981"/>
            <a:ext cx="360000" cy="355000"/>
          </a:xfrm>
          <a:prstGeom prst="rect">
            <a:avLst/>
          </a:prstGeom>
        </p:spPr>
      </p:pic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F73CB6AB-FB11-4734-8872-9BF1B7E1526D}"/>
              </a:ext>
            </a:extLst>
          </p:cNvPr>
          <p:cNvSpPr/>
          <p:nvPr/>
        </p:nvSpPr>
        <p:spPr bwMode="auto">
          <a:xfrm>
            <a:off x="2642014" y="3595815"/>
            <a:ext cx="931404" cy="4245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40F5AEF0-2309-465A-9CEB-2431E27F3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570" y="3482549"/>
            <a:ext cx="360000" cy="355000"/>
          </a:xfrm>
          <a:prstGeom prst="rect">
            <a:avLst/>
          </a:prstGeom>
        </p:spPr>
      </p:pic>
      <p:sp>
        <p:nvSpPr>
          <p:cNvPr id="40" name="타원 39"/>
          <p:cNvSpPr/>
          <p:nvPr/>
        </p:nvSpPr>
        <p:spPr>
          <a:xfrm>
            <a:off x="473007" y="2116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텍스트 수정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3303802" y="3768505"/>
            <a:ext cx="460239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802" y="4041068"/>
            <a:ext cx="360000" cy="355000"/>
          </a:xfrm>
          <a:prstGeom prst="rect">
            <a:avLst/>
          </a:prstGeom>
        </p:spPr>
      </p:pic>
      <p:sp>
        <p:nvSpPr>
          <p:cNvPr id="55" name="모서리가 둥근 직사각형 41">
            <a:extLst>
              <a:ext uri="{FF2B5EF4-FFF2-40B4-BE49-F238E27FC236}">
                <a16:creationId xmlns="" xmlns:a16="http://schemas.microsoft.com/office/drawing/2014/main" id="{5BC1854A-32D0-4B82-B759-44CA37DEBFFC}"/>
              </a:ext>
            </a:extLst>
          </p:cNvPr>
          <p:cNvSpPr/>
          <p:nvPr/>
        </p:nvSpPr>
        <p:spPr>
          <a:xfrm>
            <a:off x="988957" y="2418576"/>
            <a:ext cx="504631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사백조 </a:t>
            </a:r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오천이백육십억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팔십이만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43"/>
          <p:cNvSpPr txBox="1"/>
          <p:nvPr/>
        </p:nvSpPr>
        <p:spPr>
          <a:xfrm>
            <a:off x="3694835" y="3748914"/>
            <a:ext cx="43180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나타내었을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직사각형 81"/>
          <p:cNvSpPr/>
          <p:nvPr/>
        </p:nvSpPr>
        <p:spPr bwMode="auto">
          <a:xfrm>
            <a:off x="2991311" y="3768505"/>
            <a:ext cx="10852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https://cdata2.tsherpa.co.kr/tsherpa/MultiMedia/Flash/2020/curri/index.html?flashxmlnum=yuni4856&amp;classa=A8-C1-41-MM-MM-04-02-05-0-0-0-0&amp;classno=MM_41_04/suh_0401_01_0005/suh_0401_01_0005_401_1.html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84" y="3603280"/>
            <a:ext cx="360000" cy="355000"/>
          </a:xfrm>
          <a:prstGeom prst="rect">
            <a:avLst/>
          </a:prstGeom>
        </p:spPr>
      </p:pic>
      <p:sp>
        <p:nvSpPr>
          <p:cNvPr id="55" name="모서리가 둥근 직사각형 41">
            <a:extLst>
              <a:ext uri="{FF2B5EF4-FFF2-40B4-BE49-F238E27FC236}">
                <a16:creationId xmlns="" xmlns:a16="http://schemas.microsoft.com/office/drawing/2014/main" id="{5BC1854A-32D0-4B82-B759-44CA37DEBFFC}"/>
              </a:ext>
            </a:extLst>
          </p:cNvPr>
          <p:cNvSpPr/>
          <p:nvPr/>
        </p:nvSpPr>
        <p:spPr>
          <a:xfrm>
            <a:off x="988957" y="2418576"/>
            <a:ext cx="5046314" cy="7920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사백조 </a:t>
            </a:r>
            <a:r>
              <a:rPr lang="ko-KR" altLang="en-US" sz="1900" spc="-15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오천이백육십억</a:t>
            </a:r>
            <a:r>
              <a:rPr lang="ko-KR" altLang="en-US" sz="19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팔십이만</a:t>
            </a:r>
            <a:endParaRPr lang="en-US" altLang="ko-KR" sz="19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12">
            <a:extLst>
              <a:ext uri="{FF2B5EF4-FFF2-40B4-BE49-F238E27FC236}">
                <a16:creationId xmlns="" xmlns:a16="http://schemas.microsoft.com/office/drawing/2014/main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6281EDF-251C-4E72-BC2E-D5C97E53896A}"/>
              </a:ext>
            </a:extLst>
          </p:cNvPr>
          <p:cNvSpPr/>
          <p:nvPr/>
        </p:nvSpPr>
        <p:spPr bwMode="auto">
          <a:xfrm>
            <a:off x="1327592" y="4305929"/>
            <a:ext cx="1588224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천이백만 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4ADC405-5989-40C6-AF82-8B7F5EDDF4CB}"/>
              </a:ext>
            </a:extLst>
          </p:cNvPr>
          <p:cNvSpPr/>
          <p:nvPr/>
        </p:nvSpPr>
        <p:spPr bwMode="auto">
          <a:xfrm>
            <a:off x="2981785" y="4316059"/>
            <a:ext cx="1743348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육백구십만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명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4C15642E-6089-4303-91B0-CB3A9A696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849" y="4108410"/>
            <a:ext cx="360000" cy="3550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1D9F982B-2457-4692-A87F-E9B9D5122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16" y="4117654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033E087-91C7-4782-8AB0-71245373D59A}"/>
              </a:ext>
            </a:extLst>
          </p:cNvPr>
          <p:cNvSpPr/>
          <p:nvPr/>
        </p:nvSpPr>
        <p:spPr bwMode="auto">
          <a:xfrm>
            <a:off x="4781006" y="4316059"/>
            <a:ext cx="1735209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천백삼십만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명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6F2F50E-38C1-402A-8C45-F7A64322A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509" y="4117654"/>
            <a:ext cx="360000" cy="355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CCF7CBE-569C-48DF-A523-3CB88EAE69D5}"/>
              </a:ext>
            </a:extLst>
          </p:cNvPr>
          <p:cNvSpPr/>
          <p:nvPr/>
        </p:nvSpPr>
        <p:spPr bwMode="auto">
          <a:xfrm>
            <a:off x="5007248" y="3501008"/>
            <a:ext cx="92918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0646F25A-3791-42EB-A948-26CACF5E41FC}"/>
              </a:ext>
            </a:extLst>
          </p:cNvPr>
          <p:cNvSpPr txBox="1"/>
          <p:nvPr/>
        </p:nvSpPr>
        <p:spPr>
          <a:xfrm>
            <a:off x="5858619" y="3494105"/>
            <a:ext cx="42304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원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A81670B-D803-4555-8848-12FEF88D5EAE}"/>
              </a:ext>
            </a:extLst>
          </p:cNvPr>
          <p:cNvSpPr/>
          <p:nvPr/>
        </p:nvSpPr>
        <p:spPr>
          <a:xfrm>
            <a:off x="192745" y="3494660"/>
            <a:ext cx="6667165" cy="1590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5">
            <a:extLst>
              <a:ext uri="{FF2B5EF4-FFF2-40B4-BE49-F238E27FC236}">
                <a16:creationId xmlns="" xmlns:a16="http://schemas.microsoft.com/office/drawing/2014/main" id="{5DF083E6-A032-4D19-B489-BE827C802D8F}"/>
              </a:ext>
            </a:extLst>
          </p:cNvPr>
          <p:cNvSpPr/>
          <p:nvPr/>
        </p:nvSpPr>
        <p:spPr>
          <a:xfrm>
            <a:off x="338478" y="331464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각 삼각형 41">
            <a:extLst>
              <a:ext uri="{FF2B5EF4-FFF2-40B4-BE49-F238E27FC236}">
                <a16:creationId xmlns="" xmlns:a16="http://schemas.microsoft.com/office/drawing/2014/main" id="{F477A856-AA6F-4041-82F0-19A0DB180ADD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3" name="TextBox 43">
            <a:extLst>
              <a:ext uri="{FF2B5EF4-FFF2-40B4-BE49-F238E27FC236}">
                <a16:creationId xmlns="" xmlns:a16="http://schemas.microsoft.com/office/drawing/2014/main" id="{C8135263-B648-4C67-B456-107A5B94D707}"/>
              </a:ext>
            </a:extLst>
          </p:cNvPr>
          <p:cNvSpPr txBox="1"/>
          <p:nvPr/>
        </p:nvSpPr>
        <p:spPr>
          <a:xfrm>
            <a:off x="575556" y="3715288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사백조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오천이백육십억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팔십이만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09422FEE-8EAD-4C72-9D54-0435E35D84FA}"/>
              </a:ext>
            </a:extLst>
          </p:cNvPr>
          <p:cNvSpPr txBox="1"/>
          <p:nvPr/>
        </p:nvSpPr>
        <p:spPr>
          <a:xfrm>
            <a:off x="575556" y="4102956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4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526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000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82</a:t>
            </a:r>
            <a:r>
              <a:rPr lang="en-US" altLang="ko-KR" sz="19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0000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AE13D424-8F65-456E-819A-19B3CD41D494}"/>
              </a:ext>
            </a:extLst>
          </p:cNvPr>
          <p:cNvSpPr txBox="1"/>
          <p:nvPr/>
        </p:nvSpPr>
        <p:spPr>
          <a:xfrm>
            <a:off x="575556" y="4470890"/>
            <a:ext cx="617982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78" y="41824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858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조를 나타내는 수를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신규 작성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="" xmlns:a16="http://schemas.microsoft.com/office/drawing/2014/main" id="{820AA50A-0839-4DC0-86D1-EB8F5B197AC5}"/>
              </a:ext>
            </a:extLst>
          </p:cNvPr>
          <p:cNvSpPr/>
          <p:nvPr/>
        </p:nvSpPr>
        <p:spPr bwMode="auto">
          <a:xfrm>
            <a:off x="1744917" y="2384765"/>
            <a:ext cx="3599514" cy="114012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2738000000000000</a:t>
            </a:r>
          </a:p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9381000000000000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28" y="295482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2954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3163311" y="3768505"/>
            <a:ext cx="7412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859" y="3603280"/>
            <a:ext cx="360000" cy="355000"/>
          </a:xfrm>
          <a:prstGeom prst="rect">
            <a:avLst/>
          </a:prstGeom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33" y="37926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86315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4894926" y="50131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3895B3A-180B-4797-BA07-E3C99A4B2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51"/>
          <a:stretch/>
        </p:blipFill>
        <p:spPr>
          <a:xfrm>
            <a:off x="59275" y="872716"/>
            <a:ext cx="6924993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75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우리나라의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지원금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4981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mm_41_1_05_02_01_ani.mp4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app\resource\contents\lesson01\ops\lesson01\video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조를 나타내는 수를 찾아 기호를 써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문제 신규 작성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팝업 추가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47">
            <a:extLst>
              <a:ext uri="{FF2B5EF4-FFF2-40B4-BE49-F238E27FC236}">
                <a16:creationId xmlns="" xmlns:a16="http://schemas.microsoft.com/office/drawing/2014/main" id="{820AA50A-0839-4DC0-86D1-EB8F5B197AC5}"/>
              </a:ext>
            </a:extLst>
          </p:cNvPr>
          <p:cNvSpPr/>
          <p:nvPr/>
        </p:nvSpPr>
        <p:spPr bwMode="auto">
          <a:xfrm>
            <a:off x="1744917" y="2384765"/>
            <a:ext cx="3599514" cy="114012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2738000000000000</a:t>
            </a:r>
          </a:p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  9381000000000000</a:t>
            </a:r>
            <a:endParaRPr lang="ko-KR" altLang="en-US" sz="19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28" y="2954828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62954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/>
          <p:cNvSpPr/>
          <p:nvPr/>
        </p:nvSpPr>
        <p:spPr bwMode="auto">
          <a:xfrm>
            <a:off x="3163311" y="3768505"/>
            <a:ext cx="741220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9859" y="3603280"/>
            <a:ext cx="360000" cy="355000"/>
          </a:xfrm>
          <a:prstGeom prst="rect">
            <a:avLst/>
          </a:prstGeom>
        </p:spPr>
      </p:pic>
      <p:pic>
        <p:nvPicPr>
          <p:cNvPr id="5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33" y="3792680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>
            <a:extLst>
              <a:ext uri="{FF2B5EF4-FFF2-40B4-BE49-F238E27FC236}">
                <a16:creationId xmlns="" xmlns:a16="http://schemas.microsoft.com/office/drawing/2014/main" id="{E5234E02-6E93-45F3-B91C-F0099AC4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29" y="5231007"/>
            <a:ext cx="985838" cy="330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A81670B-D803-4555-8848-12FEF88D5EAE}"/>
              </a:ext>
            </a:extLst>
          </p:cNvPr>
          <p:cNvSpPr/>
          <p:nvPr/>
        </p:nvSpPr>
        <p:spPr>
          <a:xfrm>
            <a:off x="192745" y="3768504"/>
            <a:ext cx="6667165" cy="13166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45">
            <a:extLst>
              <a:ext uri="{FF2B5EF4-FFF2-40B4-BE49-F238E27FC236}">
                <a16:creationId xmlns="" xmlns:a16="http://schemas.microsoft.com/office/drawing/2014/main" id="{5DF083E6-A032-4D19-B489-BE827C802D8F}"/>
              </a:ext>
            </a:extLst>
          </p:cNvPr>
          <p:cNvSpPr/>
          <p:nvPr/>
        </p:nvSpPr>
        <p:spPr>
          <a:xfrm>
            <a:off x="363942" y="3588017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각 삼각형 68">
            <a:extLst>
              <a:ext uri="{FF2B5EF4-FFF2-40B4-BE49-F238E27FC236}">
                <a16:creationId xmlns="" xmlns:a16="http://schemas.microsoft.com/office/drawing/2014/main" id="{F477A856-AA6F-4041-82F0-19A0DB180ADD}"/>
              </a:ext>
            </a:extLst>
          </p:cNvPr>
          <p:cNvSpPr/>
          <p:nvPr/>
        </p:nvSpPr>
        <p:spPr>
          <a:xfrm flipH="1" flipV="1">
            <a:off x="4876677" y="5075385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Box 43">
            <a:extLst>
              <a:ext uri="{FF2B5EF4-FFF2-40B4-BE49-F238E27FC236}">
                <a16:creationId xmlns="" xmlns:a16="http://schemas.microsoft.com/office/drawing/2014/main" id="{C8135263-B648-4C67-B456-107A5B94D707}"/>
              </a:ext>
            </a:extLst>
          </p:cNvPr>
          <p:cNvSpPr txBox="1"/>
          <p:nvPr/>
        </p:nvSpPr>
        <p:spPr>
          <a:xfrm>
            <a:off x="575556" y="4083623"/>
            <a:ext cx="61798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2738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9381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조이므로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조를 나타내는 수는        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5" y="4113340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3" y="4095644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4406103"/>
            <a:ext cx="319371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77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D:\★[초등] 교사용DVD 자료\수학(박) 4-1 지도서\app\resource\contents\lesson01\ops\lesson01\images\mm_41_1_05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/>
          <a:stretch/>
        </p:blipFill>
        <p:spPr bwMode="auto">
          <a:xfrm>
            <a:off x="125835" y="1594613"/>
            <a:ext cx="3364134" cy="38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-508" y="5236213"/>
            <a:ext cx="301190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대외경제협력기금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2019]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30116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내의 텍스트 지우고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690923" y="1627883"/>
            <a:ext cx="32552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우리나라는 어려움을 겪고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있는 나라들을 어떻게 도울 것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같은가요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745390" y="2616103"/>
            <a:ext cx="3126082" cy="10053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도움이 필요한 나라에 물건을 지원해 주거나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건물을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지어 줄 것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586" y="2392472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737" y="534362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136707" y="50535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0AFF6019-6EEA-45B5-8086-F225BC22A592}"/>
              </a:ext>
            </a:extLst>
          </p:cNvPr>
          <p:cNvSpPr/>
          <p:nvPr/>
        </p:nvSpPr>
        <p:spPr bwMode="auto">
          <a:xfrm>
            <a:off x="3745390" y="3703629"/>
            <a:ext cx="3126082" cy="9150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돈으로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도와주기도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하지만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기술을 보급해서 도와줄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2C87945E-8BE5-44ED-BCCC-C80594FEB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6586" y="3479998"/>
            <a:ext cx="360000" cy="3550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8330" y="2890757"/>
            <a:ext cx="233616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우리나라가 지원한 금액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2350000000000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26317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\app\resource\contents\lesson01\ops\lesson01\images\mm_41_1_05_02_01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 descr="D:\★[초등] 교사용DVD 자료\수학(박) 4-1 지도서\app\resource\contents\lesson01\ops\lesson01\images\mm_41_1_05_02_01\b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" y="1160748"/>
            <a:ext cx="6897748" cy="38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431540" y="1772816"/>
            <a:ext cx="3081178" cy="2124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900" b="1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56613" y="1642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39952" y="2456892"/>
            <a:ext cx="233616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우리나라가 지원한 금액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2350000000000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  <p:sp>
        <p:nvSpPr>
          <p:cNvPr id="17" name="타원 16"/>
          <p:cNvSpPr/>
          <p:nvPr/>
        </p:nvSpPr>
        <p:spPr>
          <a:xfrm>
            <a:off x="4650639" y="39330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6376" y="4802348"/>
            <a:ext cx="301190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대외경제협력기금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2019]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최대한 크게 넣고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지우고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D:\★[초등] 교사용DVD 자료\수학(박) 4-1 지도서\app\resource\contents\lesson01\ops\lesson01\images\mm_41_1_05_02_01\b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9"/>
          <a:stretch/>
        </p:blipFill>
        <p:spPr bwMode="auto">
          <a:xfrm>
            <a:off x="125835" y="1594613"/>
            <a:ext cx="3364134" cy="387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106" y="534629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="" xmlns:a16="http://schemas.microsoft.com/office/drawing/2014/main" id="{8A19DC3F-EF65-4140-BE05-26E6958F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25" y="175376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D228FA9B-88BE-48D4-AB70-C1452C149661}"/>
              </a:ext>
            </a:extLst>
          </p:cNvPr>
          <p:cNvSpPr/>
          <p:nvPr/>
        </p:nvSpPr>
        <p:spPr bwMode="auto">
          <a:xfrm>
            <a:off x="3755491" y="2324030"/>
            <a:ext cx="3126082" cy="790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우리나라가 지원한 금액은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천억 원보다 더 많은 돈입니다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2723DE3-5445-42DA-B16C-4A774D2342C5}"/>
              </a:ext>
            </a:extLst>
          </p:cNvPr>
          <p:cNvSpPr/>
          <p:nvPr/>
        </p:nvSpPr>
        <p:spPr bwMode="auto">
          <a:xfrm>
            <a:off x="3755491" y="3243128"/>
            <a:ext cx="3126082" cy="7900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우리나라가 지원한 금액은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천억 원의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 정도 됩니다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D7732DD2-ED12-4E84-8987-500239144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940" y="3098530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684F4D3E-270D-486E-A082-7C4C96453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6940" y="2146530"/>
            <a:ext cx="360000" cy="355000"/>
          </a:xfrm>
          <a:prstGeom prst="rect">
            <a:avLst/>
          </a:prstGeom>
        </p:spPr>
      </p:pic>
      <p:sp>
        <p:nvSpPr>
          <p:cNvPr id="32" name="TextBox 43">
            <a:extLst>
              <a:ext uri="{FF2B5EF4-FFF2-40B4-BE49-F238E27FC236}">
                <a16:creationId xmlns="" xmlns:a16="http://schemas.microsoft.com/office/drawing/2014/main" id="{1788E17F-E1DD-4EC9-9342-DD5B979B4C75}"/>
              </a:ext>
            </a:extLst>
          </p:cNvPr>
          <p:cNvSpPr txBox="1"/>
          <p:nvPr/>
        </p:nvSpPr>
        <p:spPr>
          <a:xfrm>
            <a:off x="3690923" y="1627883"/>
            <a:ext cx="325521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우리나라가 지원한 금액은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얼마일까요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508" y="5236213"/>
            <a:ext cx="301190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출처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대외경제협력기금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2019]</a:t>
            </a:r>
            <a:endParaRPr lang="ko-KR" altLang="en-US" sz="15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8330" y="2890757"/>
            <a:ext cx="233616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우리나라가 지원한 금액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: 2350000000000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8352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 단위의 수를 쓰고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268760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20~21</a:t>
            </a:r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468215"/>
            <a:ext cx="60537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천조 단위까지 수의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위치에 따라 표현하는 방법과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자릿값을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2683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우리나라가 지원한 금액을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464479" y="160411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수가 어떻게 늘어나고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4110B34C-553A-4447-9AD7-EB180ABE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BAF53D08-FEF4-4698-8A30-2BB99ADC8570}"/>
              </a:ext>
            </a:extLst>
          </p:cNvPr>
          <p:cNvSpPr/>
          <p:nvPr/>
        </p:nvSpPr>
        <p:spPr bwMode="auto">
          <a:xfrm>
            <a:off x="1814223" y="3924601"/>
            <a:ext cx="3681794" cy="4044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 10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배로 늘어나고 있습니다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F27C3483-6271-49CC-A6B3-AF8054E9B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818" y="3729987"/>
            <a:ext cx="360000" cy="355000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E17B59CE-6479-4AA8-B164-016B8BD8BD5F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98A6B28D-EADC-4395-946F-A9E59D026B6B}"/>
              </a:ext>
            </a:extLst>
          </p:cNvPr>
          <p:cNvCxnSpPr>
            <a:stCxn id="59" idx="3"/>
            <a:endCxn id="63" idx="3"/>
          </p:cNvCxnSpPr>
          <p:nvPr/>
        </p:nvCxnSpPr>
        <p:spPr bwMode="auto">
          <a:xfrm>
            <a:off x="1341037" y="3214971"/>
            <a:ext cx="5304659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모서리가 둥근 직사각형 47">
            <a:extLst>
              <a:ext uri="{FF2B5EF4-FFF2-40B4-BE49-F238E27FC236}">
                <a16:creationId xmlns="" xmlns:a16="http://schemas.microsoft.com/office/drawing/2014/main" id="{947CA3C9-10F1-43C3-8B9E-C42342F7BD06}"/>
              </a:ext>
            </a:extLst>
          </p:cNvPr>
          <p:cNvSpPr/>
          <p:nvPr/>
        </p:nvSpPr>
        <p:spPr bwMode="auto">
          <a:xfrm>
            <a:off x="396883" y="2964938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0" name="모서리가 둥근 직사각형 60">
            <a:extLst>
              <a:ext uri="{FF2B5EF4-FFF2-40B4-BE49-F238E27FC236}">
                <a16:creationId xmlns="" xmlns:a16="http://schemas.microsoft.com/office/drawing/2014/main" id="{3992711F-11F7-4E50-905E-8130AA1D60AF}"/>
              </a:ext>
            </a:extLst>
          </p:cNvPr>
          <p:cNvSpPr/>
          <p:nvPr/>
        </p:nvSpPr>
        <p:spPr bwMode="auto">
          <a:xfrm>
            <a:off x="1785400" y="296493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1" name="모서리가 둥근 직사각형 61">
            <a:extLst>
              <a:ext uri="{FF2B5EF4-FFF2-40B4-BE49-F238E27FC236}">
                <a16:creationId xmlns="" xmlns:a16="http://schemas.microsoft.com/office/drawing/2014/main" id="{3331D606-43AB-4B8C-BE2C-FDFDDA7C2C41}"/>
              </a:ext>
            </a:extLst>
          </p:cNvPr>
          <p:cNvSpPr/>
          <p:nvPr/>
        </p:nvSpPr>
        <p:spPr bwMode="auto">
          <a:xfrm>
            <a:off x="3114960" y="296493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2" name="모서리가 둥근 직사각형 62">
            <a:extLst>
              <a:ext uri="{FF2B5EF4-FFF2-40B4-BE49-F238E27FC236}">
                <a16:creationId xmlns="" xmlns:a16="http://schemas.microsoft.com/office/drawing/2014/main" id="{D7800CB4-051B-4AE9-AA83-E1EA80D8C649}"/>
              </a:ext>
            </a:extLst>
          </p:cNvPr>
          <p:cNvSpPr/>
          <p:nvPr/>
        </p:nvSpPr>
        <p:spPr bwMode="auto">
          <a:xfrm>
            <a:off x="4303092" y="2964938"/>
            <a:ext cx="11162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3" name="모서리가 둥근 직사각형 63">
            <a:extLst>
              <a:ext uri="{FF2B5EF4-FFF2-40B4-BE49-F238E27FC236}">
                <a16:creationId xmlns="" xmlns:a16="http://schemas.microsoft.com/office/drawing/2014/main" id="{D15E421E-E05E-42B7-B808-C20FE382B3D8}"/>
              </a:ext>
            </a:extLst>
          </p:cNvPr>
          <p:cNvSpPr/>
          <p:nvPr/>
        </p:nvSpPr>
        <p:spPr bwMode="auto">
          <a:xfrm>
            <a:off x="5668666" y="2964938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아래로 구부러진 화살표 64">
            <a:extLst>
              <a:ext uri="{FF2B5EF4-FFF2-40B4-BE49-F238E27FC236}">
                <a16:creationId xmlns="" xmlns:a16="http://schemas.microsoft.com/office/drawing/2014/main" id="{3EA29ED1-504F-41A3-B2E1-25CB0064898A}"/>
              </a:ext>
            </a:extLst>
          </p:cNvPr>
          <p:cNvSpPr/>
          <p:nvPr/>
        </p:nvSpPr>
        <p:spPr bwMode="auto">
          <a:xfrm>
            <a:off x="767103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아래로 구부러진 화살표 66">
            <a:extLst>
              <a:ext uri="{FF2B5EF4-FFF2-40B4-BE49-F238E27FC236}">
                <a16:creationId xmlns="" xmlns:a16="http://schemas.microsoft.com/office/drawing/2014/main" id="{28212D97-06E5-4614-9EBD-22BF98ABBF06}"/>
              </a:ext>
            </a:extLst>
          </p:cNvPr>
          <p:cNvSpPr/>
          <p:nvPr/>
        </p:nvSpPr>
        <p:spPr bwMode="auto">
          <a:xfrm>
            <a:off x="2154596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아래로 구부러진 화살표 67">
            <a:extLst>
              <a:ext uri="{FF2B5EF4-FFF2-40B4-BE49-F238E27FC236}">
                <a16:creationId xmlns="" xmlns:a16="http://schemas.microsoft.com/office/drawing/2014/main" id="{A370165A-EAE4-4F5D-A0CD-F582F8DBDE19}"/>
              </a:ext>
            </a:extLst>
          </p:cNvPr>
          <p:cNvSpPr/>
          <p:nvPr/>
        </p:nvSpPr>
        <p:spPr bwMode="auto">
          <a:xfrm>
            <a:off x="3526843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아래로 구부러진 화살표 68">
            <a:extLst>
              <a:ext uri="{FF2B5EF4-FFF2-40B4-BE49-F238E27FC236}">
                <a16:creationId xmlns="" xmlns:a16="http://schemas.microsoft.com/office/drawing/2014/main" id="{2D0B42D7-1E11-4CEF-8EDF-896B02A87C6E}"/>
              </a:ext>
            </a:extLst>
          </p:cNvPr>
          <p:cNvSpPr/>
          <p:nvPr/>
        </p:nvSpPr>
        <p:spPr bwMode="auto">
          <a:xfrm>
            <a:off x="4893071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모서리가 둥근 직사각형 69">
            <a:extLst>
              <a:ext uri="{FF2B5EF4-FFF2-40B4-BE49-F238E27FC236}">
                <a16:creationId xmlns="" xmlns:a16="http://schemas.microsoft.com/office/drawing/2014/main" id="{6E2D6EC2-8065-4E14-8BBE-76315E47F990}"/>
              </a:ext>
            </a:extLst>
          </p:cNvPr>
          <p:cNvSpPr/>
          <p:nvPr/>
        </p:nvSpPr>
        <p:spPr bwMode="auto">
          <a:xfrm>
            <a:off x="986181" y="2303149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69" name="모서리가 둥근 직사각형 70">
            <a:extLst>
              <a:ext uri="{FF2B5EF4-FFF2-40B4-BE49-F238E27FC236}">
                <a16:creationId xmlns="" xmlns:a16="http://schemas.microsoft.com/office/drawing/2014/main" id="{1825301D-0874-4504-B761-CB7B6F5BBE8F}"/>
              </a:ext>
            </a:extLst>
          </p:cNvPr>
          <p:cNvSpPr/>
          <p:nvPr/>
        </p:nvSpPr>
        <p:spPr bwMode="auto">
          <a:xfrm>
            <a:off x="2409829" y="2307280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0" name="모서리가 둥근 직사각형 71">
            <a:extLst>
              <a:ext uri="{FF2B5EF4-FFF2-40B4-BE49-F238E27FC236}">
                <a16:creationId xmlns="" xmlns:a16="http://schemas.microsoft.com/office/drawing/2014/main" id="{BE004282-029E-4BCD-826E-728E31AEBD68}"/>
              </a:ext>
            </a:extLst>
          </p:cNvPr>
          <p:cNvSpPr/>
          <p:nvPr/>
        </p:nvSpPr>
        <p:spPr bwMode="auto">
          <a:xfrm>
            <a:off x="3771802" y="2302666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1" name="모서리가 둥근 직사각형 72">
            <a:extLst>
              <a:ext uri="{FF2B5EF4-FFF2-40B4-BE49-F238E27FC236}">
                <a16:creationId xmlns="" xmlns:a16="http://schemas.microsoft.com/office/drawing/2014/main" id="{7357B613-9F6E-4AEC-81FF-C2C4CCE9092D}"/>
              </a:ext>
            </a:extLst>
          </p:cNvPr>
          <p:cNvSpPr/>
          <p:nvPr/>
        </p:nvSpPr>
        <p:spPr bwMode="auto">
          <a:xfrm>
            <a:off x="5148663" y="2306797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3" name="타원 72"/>
          <p:cNvSpPr/>
          <p:nvPr/>
        </p:nvSpPr>
        <p:spPr>
          <a:xfrm>
            <a:off x="5577534" y="10895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58" y="398195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464479" y="1628800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억이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개인 수를 어떻게 쓰고 읽으면 좋을지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suh_p_0401_01_0006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6" y="17686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54ADD828-42F1-4D39-ABA5-2DDB7E7CB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04A94259-D4A4-40B2-8864-E4967B90E1D3}"/>
              </a:ext>
            </a:extLst>
          </p:cNvPr>
          <p:cNvSpPr/>
          <p:nvPr/>
        </p:nvSpPr>
        <p:spPr>
          <a:xfrm>
            <a:off x="6629938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BB227C7-D863-4085-9EFE-76D9B78ED4A7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우리나라가 지원한 금액을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98A6B28D-EADC-4395-946F-A9E59D026B6B}"/>
              </a:ext>
            </a:extLst>
          </p:cNvPr>
          <p:cNvCxnSpPr>
            <a:stCxn id="65" idx="3"/>
            <a:endCxn id="69" idx="3"/>
          </p:cNvCxnSpPr>
          <p:nvPr/>
        </p:nvCxnSpPr>
        <p:spPr bwMode="auto">
          <a:xfrm>
            <a:off x="1341037" y="3214971"/>
            <a:ext cx="5304659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모서리가 둥근 직사각형 47">
            <a:extLst>
              <a:ext uri="{FF2B5EF4-FFF2-40B4-BE49-F238E27FC236}">
                <a16:creationId xmlns="" xmlns:a16="http://schemas.microsoft.com/office/drawing/2014/main" id="{947CA3C9-10F1-43C3-8B9E-C42342F7BD06}"/>
              </a:ext>
            </a:extLst>
          </p:cNvPr>
          <p:cNvSpPr/>
          <p:nvPr/>
        </p:nvSpPr>
        <p:spPr bwMode="auto">
          <a:xfrm>
            <a:off x="396883" y="2964938"/>
            <a:ext cx="944154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6" name="모서리가 둥근 직사각형 60">
            <a:extLst>
              <a:ext uri="{FF2B5EF4-FFF2-40B4-BE49-F238E27FC236}">
                <a16:creationId xmlns="" xmlns:a16="http://schemas.microsoft.com/office/drawing/2014/main" id="{3992711F-11F7-4E50-905E-8130AA1D60AF}"/>
              </a:ext>
            </a:extLst>
          </p:cNvPr>
          <p:cNvSpPr/>
          <p:nvPr/>
        </p:nvSpPr>
        <p:spPr bwMode="auto">
          <a:xfrm>
            <a:off x="1785400" y="296493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7" name="모서리가 둥근 직사각형 61">
            <a:extLst>
              <a:ext uri="{FF2B5EF4-FFF2-40B4-BE49-F238E27FC236}">
                <a16:creationId xmlns="" xmlns:a16="http://schemas.microsoft.com/office/drawing/2014/main" id="{3331D606-43AB-4B8C-BE2C-FDFDDA7C2C41}"/>
              </a:ext>
            </a:extLst>
          </p:cNvPr>
          <p:cNvSpPr/>
          <p:nvPr/>
        </p:nvSpPr>
        <p:spPr bwMode="auto">
          <a:xfrm>
            <a:off x="3114960" y="2964938"/>
            <a:ext cx="953405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8" name="모서리가 둥근 직사각형 62">
            <a:extLst>
              <a:ext uri="{FF2B5EF4-FFF2-40B4-BE49-F238E27FC236}">
                <a16:creationId xmlns="" xmlns:a16="http://schemas.microsoft.com/office/drawing/2014/main" id="{D7800CB4-051B-4AE9-AA83-E1EA80D8C649}"/>
              </a:ext>
            </a:extLst>
          </p:cNvPr>
          <p:cNvSpPr/>
          <p:nvPr/>
        </p:nvSpPr>
        <p:spPr bwMode="auto">
          <a:xfrm>
            <a:off x="4303092" y="2964938"/>
            <a:ext cx="111621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9" name="모서리가 둥근 직사각형 63">
            <a:extLst>
              <a:ext uri="{FF2B5EF4-FFF2-40B4-BE49-F238E27FC236}">
                <a16:creationId xmlns="" xmlns:a16="http://schemas.microsoft.com/office/drawing/2014/main" id="{D15E421E-E05E-42B7-B808-C20FE382B3D8}"/>
              </a:ext>
            </a:extLst>
          </p:cNvPr>
          <p:cNvSpPr/>
          <p:nvPr/>
        </p:nvSpPr>
        <p:spPr bwMode="auto">
          <a:xfrm>
            <a:off x="5668666" y="2964938"/>
            <a:ext cx="977030" cy="500066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sp>
        <p:nvSpPr>
          <p:cNvPr id="70" name="아래로 구부러진 화살표 64">
            <a:extLst>
              <a:ext uri="{FF2B5EF4-FFF2-40B4-BE49-F238E27FC236}">
                <a16:creationId xmlns="" xmlns:a16="http://schemas.microsoft.com/office/drawing/2014/main" id="{3EA29ED1-504F-41A3-B2E1-25CB0064898A}"/>
              </a:ext>
            </a:extLst>
          </p:cNvPr>
          <p:cNvSpPr/>
          <p:nvPr/>
        </p:nvSpPr>
        <p:spPr bwMode="auto">
          <a:xfrm>
            <a:off x="767103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아래로 구부러진 화살표 66">
            <a:extLst>
              <a:ext uri="{FF2B5EF4-FFF2-40B4-BE49-F238E27FC236}">
                <a16:creationId xmlns="" xmlns:a16="http://schemas.microsoft.com/office/drawing/2014/main" id="{28212D97-06E5-4614-9EBD-22BF98ABBF06}"/>
              </a:ext>
            </a:extLst>
          </p:cNvPr>
          <p:cNvSpPr/>
          <p:nvPr/>
        </p:nvSpPr>
        <p:spPr bwMode="auto">
          <a:xfrm>
            <a:off x="2154596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아래로 구부러진 화살표 67">
            <a:extLst>
              <a:ext uri="{FF2B5EF4-FFF2-40B4-BE49-F238E27FC236}">
                <a16:creationId xmlns="" xmlns:a16="http://schemas.microsoft.com/office/drawing/2014/main" id="{A370165A-EAE4-4F5D-A0CD-F582F8DBDE19}"/>
              </a:ext>
            </a:extLst>
          </p:cNvPr>
          <p:cNvSpPr/>
          <p:nvPr/>
        </p:nvSpPr>
        <p:spPr bwMode="auto">
          <a:xfrm>
            <a:off x="3526843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아래로 구부러진 화살표 68">
            <a:extLst>
              <a:ext uri="{FF2B5EF4-FFF2-40B4-BE49-F238E27FC236}">
                <a16:creationId xmlns="" xmlns:a16="http://schemas.microsoft.com/office/drawing/2014/main" id="{2D0B42D7-1E11-4CEF-8EDF-896B02A87C6E}"/>
              </a:ext>
            </a:extLst>
          </p:cNvPr>
          <p:cNvSpPr/>
          <p:nvPr/>
        </p:nvSpPr>
        <p:spPr bwMode="auto">
          <a:xfrm>
            <a:off x="4893071" y="2406127"/>
            <a:ext cx="1387494" cy="547695"/>
          </a:xfrm>
          <a:prstGeom prst="curvedDownArrow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모서리가 둥근 직사각형 69">
            <a:extLst>
              <a:ext uri="{FF2B5EF4-FFF2-40B4-BE49-F238E27FC236}">
                <a16:creationId xmlns="" xmlns:a16="http://schemas.microsoft.com/office/drawing/2014/main" id="{6E2D6EC2-8065-4E14-8BBE-76315E47F990}"/>
              </a:ext>
            </a:extLst>
          </p:cNvPr>
          <p:cNvSpPr/>
          <p:nvPr/>
        </p:nvSpPr>
        <p:spPr bwMode="auto">
          <a:xfrm>
            <a:off x="986181" y="2303149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5" name="모서리가 둥근 직사각형 70">
            <a:extLst>
              <a:ext uri="{FF2B5EF4-FFF2-40B4-BE49-F238E27FC236}">
                <a16:creationId xmlns="" xmlns:a16="http://schemas.microsoft.com/office/drawing/2014/main" id="{1825301D-0874-4504-B761-CB7B6F5BBE8F}"/>
              </a:ext>
            </a:extLst>
          </p:cNvPr>
          <p:cNvSpPr/>
          <p:nvPr/>
        </p:nvSpPr>
        <p:spPr bwMode="auto">
          <a:xfrm>
            <a:off x="2409829" y="2307280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6" name="모서리가 둥근 직사각형 71">
            <a:extLst>
              <a:ext uri="{FF2B5EF4-FFF2-40B4-BE49-F238E27FC236}">
                <a16:creationId xmlns="" xmlns:a16="http://schemas.microsoft.com/office/drawing/2014/main" id="{BE004282-029E-4BCD-826E-728E31AEBD68}"/>
              </a:ext>
            </a:extLst>
          </p:cNvPr>
          <p:cNvSpPr/>
          <p:nvPr/>
        </p:nvSpPr>
        <p:spPr bwMode="auto">
          <a:xfrm>
            <a:off x="3771802" y="2302666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sp>
        <p:nvSpPr>
          <p:cNvPr id="77" name="모서리가 둥근 직사각형 72">
            <a:extLst>
              <a:ext uri="{FF2B5EF4-FFF2-40B4-BE49-F238E27FC236}">
                <a16:creationId xmlns="" xmlns:a16="http://schemas.microsoft.com/office/drawing/2014/main" id="{7357B613-9F6E-4AEC-81FF-C2C4CCE9092D}"/>
              </a:ext>
            </a:extLst>
          </p:cNvPr>
          <p:cNvSpPr/>
          <p:nvPr/>
        </p:nvSpPr>
        <p:spPr bwMode="auto">
          <a:xfrm>
            <a:off x="5148663" y="2306797"/>
            <a:ext cx="866038" cy="3950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="" xmlns:a16="http://schemas.microsoft.com/office/drawing/2014/main" id="{1F239F2E-37E7-4AF2-BC09-D37E64CD0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4" y="2787438"/>
            <a:ext cx="360000" cy="355000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6369301" y="125260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337324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820588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796136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55229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sz="1900" b="1" dirty="0" smtClean="0">
            <a:solidFill>
              <a:srgbClr val="0070C0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9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42003</TotalTime>
  <Words>2382</Words>
  <Application>Microsoft Office PowerPoint</Application>
  <PresentationFormat>화면 슬라이드 쇼(4:3)</PresentationFormat>
  <Paragraphs>931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7275</cp:revision>
  <cp:lastPrinted>2021-12-20T01:30:02Z</cp:lastPrinted>
  <dcterms:created xsi:type="dcterms:W3CDTF">2008-07-15T12:19:11Z</dcterms:created>
  <dcterms:modified xsi:type="dcterms:W3CDTF">2022-01-07T07:03:26Z</dcterms:modified>
</cp:coreProperties>
</file>