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097" r:id="rId4"/>
    <p:sldId id="1289" r:id="rId5"/>
    <p:sldId id="1351" r:id="rId6"/>
    <p:sldId id="1352" r:id="rId7"/>
    <p:sldId id="1401" r:id="rId8"/>
    <p:sldId id="1353" r:id="rId9"/>
    <p:sldId id="1355" r:id="rId10"/>
    <p:sldId id="1356" r:id="rId11"/>
    <p:sldId id="1402" r:id="rId12"/>
    <p:sldId id="1357" r:id="rId13"/>
    <p:sldId id="1359" r:id="rId14"/>
    <p:sldId id="1360" r:id="rId15"/>
    <p:sldId id="1403" r:id="rId16"/>
    <p:sldId id="1361" r:id="rId17"/>
    <p:sldId id="1362" r:id="rId18"/>
    <p:sldId id="1363" r:id="rId19"/>
    <p:sldId id="1404" r:id="rId20"/>
    <p:sldId id="1405" r:id="rId21"/>
    <p:sldId id="1379" r:id="rId22"/>
    <p:sldId id="1406" r:id="rId23"/>
    <p:sldId id="1407" r:id="rId24"/>
    <p:sldId id="1408" r:id="rId25"/>
    <p:sldId id="1409" r:id="rId26"/>
    <p:sldId id="1417" r:id="rId27"/>
    <p:sldId id="1411" r:id="rId28"/>
    <p:sldId id="1413" r:id="rId29"/>
    <p:sldId id="1414" r:id="rId30"/>
    <p:sldId id="1418" r:id="rId31"/>
    <p:sldId id="1416" r:id="rId32"/>
    <p:sldId id="1415" r:id="rId33"/>
    <p:sldId id="1393" r:id="rId34"/>
    <p:sldId id="1297" r:id="rId35"/>
    <p:sldId id="1419" r:id="rId36"/>
    <p:sldId id="1420" r:id="rId37"/>
    <p:sldId id="1421" r:id="rId38"/>
    <p:sldId id="1422" r:id="rId39"/>
    <p:sldId id="1423" r:id="rId40"/>
    <p:sldId id="1424" r:id="rId41"/>
    <p:sldId id="1315" r:id="rId4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FD0E4"/>
    <a:srgbClr val="FFCCCC"/>
    <a:srgbClr val="FF9F9F"/>
    <a:srgbClr val="D0ECD8"/>
    <a:srgbClr val="FF0000"/>
    <a:srgbClr val="FF9999"/>
    <a:srgbClr val="AE7C65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12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6.png"/><Relationship Id="rId10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9.png"/><Relationship Id="rId1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2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0.png"/><Relationship Id="rId4" Type="http://schemas.openxmlformats.org/officeDocument/2006/relationships/image" Target="../media/image37.png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3.png"/><Relationship Id="rId7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5.png"/><Relationship Id="rId4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3.png"/><Relationship Id="rId7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3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9275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78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049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 자리의 숫자가 나타내는 값의 합으로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089311" y="3121411"/>
            <a:ext cx="5136253" cy="649148"/>
            <a:chOff x="1633354" y="3053571"/>
            <a:chExt cx="5136253" cy="649148"/>
          </a:xfrm>
        </p:grpSpPr>
        <p:sp>
          <p:nvSpPr>
            <p:cNvPr id="53" name="TextBox 52"/>
            <p:cNvSpPr txBox="1"/>
            <p:nvPr/>
          </p:nvSpPr>
          <p:spPr>
            <a:xfrm>
              <a:off x="1633354" y="3053571"/>
              <a:ext cx="18225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78632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6489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458" y="3347719"/>
              <a:ext cx="360000" cy="355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15916" y="3061265"/>
              <a:ext cx="4362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9952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2921" y="3347719"/>
              <a:ext cx="360000" cy="3550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860032" y="3061264"/>
              <a:ext cx="19095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72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자리의 숫자가 나타내는 값의 합으로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89311" y="3121411"/>
            <a:ext cx="5136253" cy="649148"/>
            <a:chOff x="1633354" y="3053571"/>
            <a:chExt cx="5136253" cy="649148"/>
          </a:xfrm>
        </p:grpSpPr>
        <p:sp>
          <p:nvSpPr>
            <p:cNvPr id="56" name="TextBox 55"/>
            <p:cNvSpPr txBox="1"/>
            <p:nvPr/>
          </p:nvSpPr>
          <p:spPr>
            <a:xfrm>
              <a:off x="1633354" y="3053571"/>
              <a:ext cx="18225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25476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06489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458" y="3347719"/>
              <a:ext cx="360000" cy="355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815916" y="3061265"/>
              <a:ext cx="4362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9952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2921" y="3347719"/>
              <a:ext cx="360000" cy="3550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860032" y="3061264"/>
              <a:ext cx="19095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960253" y="4920232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960254" y="3753036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04957" y="4114712"/>
            <a:ext cx="514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25476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25476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621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9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7070" y="1988840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억이 </a:t>
            </a:r>
            <a:r>
              <a:rPr lang="en-US" altLang="ko-KR" sz="1900" dirty="0" smtClean="0">
                <a:solidFill>
                  <a:schemeClr val="tx1"/>
                </a:solidFill>
              </a:rPr>
              <a:t>2650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065757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63514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823059" y="211633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265000000000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250358"/>
            <a:ext cx="360000" cy="355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823058" y="2687182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이천육백오십억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842377"/>
            <a:ext cx="360000" cy="355000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557070" y="3349777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조가 </a:t>
            </a:r>
            <a:r>
              <a:rPr lang="en-US" altLang="ko-KR" sz="1900" dirty="0" smtClean="0">
                <a:solidFill>
                  <a:schemeClr val="tx1"/>
                </a:solidFill>
              </a:rPr>
              <a:t>473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426694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99608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823059" y="3477276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473000000000000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3611295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823058" y="404811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사백칠십삼조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420331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557070" y="1988840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억이 </a:t>
            </a:r>
            <a:r>
              <a:rPr lang="en-US" altLang="ko-KR" sz="1900" dirty="0" smtClean="0">
                <a:solidFill>
                  <a:schemeClr val="tx1"/>
                </a:solidFill>
              </a:rPr>
              <a:t>7850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065757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63514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823059" y="211633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785000000000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250358"/>
            <a:ext cx="360000" cy="355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23058" y="2687182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칠천팔백오십억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842377"/>
            <a:ext cx="360000" cy="355000"/>
          </a:xfrm>
          <a:prstGeom prst="rect">
            <a:avLst/>
          </a:prstGeom>
        </p:spPr>
      </p:pic>
      <p:sp>
        <p:nvSpPr>
          <p:cNvPr id="76" name="모서리가 둥근 직사각형 75"/>
          <p:cNvSpPr/>
          <p:nvPr/>
        </p:nvSpPr>
        <p:spPr>
          <a:xfrm>
            <a:off x="557070" y="3349777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조가 </a:t>
            </a:r>
            <a:r>
              <a:rPr lang="en-US" altLang="ko-KR" sz="1900" dirty="0" smtClean="0">
                <a:solidFill>
                  <a:schemeClr val="tx1"/>
                </a:solidFill>
              </a:rPr>
              <a:t>739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426694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99608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823059" y="3477276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739000000000000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3611295"/>
            <a:ext cx="360000" cy="355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23058" y="404811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칠백삼십구조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420331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7070" y="1988840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억이 </a:t>
            </a:r>
            <a:r>
              <a:rPr lang="en-US" altLang="ko-KR" sz="1900" dirty="0" smtClean="0">
                <a:solidFill>
                  <a:schemeClr val="tx1"/>
                </a:solidFill>
              </a:rPr>
              <a:t>659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065757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63514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823059" y="211633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65900000000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250358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823058" y="2687182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육백오십구억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842377"/>
            <a:ext cx="360000" cy="355000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>
          <a:xfrm>
            <a:off x="557070" y="3349777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조가 </a:t>
            </a:r>
            <a:r>
              <a:rPr lang="en-US" altLang="ko-KR" sz="1900" dirty="0" smtClean="0">
                <a:solidFill>
                  <a:schemeClr val="tx1"/>
                </a:solidFill>
              </a:rPr>
              <a:t>8729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426694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99608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823059" y="3477276"/>
            <a:ext cx="23331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8729000000000000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3611295"/>
            <a:ext cx="360000" cy="355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823058" y="404811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팔천칠백이십구조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420331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57070" y="1988840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억이 </a:t>
            </a:r>
            <a:r>
              <a:rPr lang="en-US" altLang="ko-KR" sz="1900" dirty="0" smtClean="0">
                <a:solidFill>
                  <a:schemeClr val="tx1"/>
                </a:solidFill>
              </a:rPr>
              <a:t>2650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065757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263514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823059" y="211633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265000000000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250358"/>
            <a:ext cx="360000" cy="355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823058" y="2687182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이천육백오십억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2842377"/>
            <a:ext cx="360000" cy="355000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557070" y="3349777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조가 </a:t>
            </a:r>
            <a:r>
              <a:rPr lang="en-US" altLang="ko-KR" sz="1900" dirty="0" smtClean="0">
                <a:solidFill>
                  <a:schemeClr val="tx1"/>
                </a:solidFill>
              </a:rPr>
              <a:t>473</a:t>
            </a:r>
            <a:r>
              <a:rPr lang="ko-KR" altLang="en-US" sz="1900" dirty="0" smtClean="0">
                <a:solidFill>
                  <a:schemeClr val="tx1"/>
                </a:solidFill>
              </a:rPr>
              <a:t>개인 수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426694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26" y="399608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823059" y="3477276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473000000000000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3611295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823058" y="4048119"/>
            <a:ext cx="22638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사백칠십삼조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651" y="4203314"/>
            <a:ext cx="360000" cy="355000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888245" y="494116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004957" y="3862684"/>
            <a:ext cx="561662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2650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265000000000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이천육백오십억이라고 읽습니다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473000000000000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사백칠십삼조라고 읽습니다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888246" y="3356992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53" y="3969060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8" y="4473116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8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나타내는 값은 얼마인지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654382" y="25242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2764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55576" y="24208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413750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493044" y="28169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25242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654382" y="34243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3664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755576" y="33209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64100000000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1295636" y="37170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34243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나타내는 값은 얼마인지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4382" y="25242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2764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755576" y="24208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639871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493044" y="28169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25242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54382" y="34243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3664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755576" y="33209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84610000000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439652" y="37170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34243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6464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나타내는 값은 얼마인지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4382" y="25242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2764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755576" y="24208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8763671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439652" y="28169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25242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54382" y="34243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3664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755576" y="33209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357810000000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1496999" y="37170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34243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9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나타내는 값은 얼마인지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654382" y="25242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2764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55576" y="24208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</a:rPr>
              <a:t>13750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493044" y="28169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25242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654382" y="3424330"/>
            <a:ext cx="216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4000000000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21" y="3664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755576" y="3320988"/>
            <a:ext cx="2340260" cy="540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64100000000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1295636" y="3717032"/>
            <a:ext cx="15867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4" y="34243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852241" y="494116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968953" y="3862684"/>
            <a:ext cx="56166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413750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십만의 자리 숫자로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64100000000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십억의 자리 숫자로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4000000000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852242" y="3356992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2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86690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stCxn id="3" idx="3"/>
            <a:endCxn id="69" idx="1"/>
          </p:cNvCxnSpPr>
          <p:nvPr/>
        </p:nvCxnSpPr>
        <p:spPr bwMode="auto">
          <a:xfrm>
            <a:off x="1350516" y="2662562"/>
            <a:ext cx="4286858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수나 말을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4887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2700000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527911" y="2388940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3700000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26975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90952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5700000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37374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66783" y="247789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4700000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77183" y="24705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6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700000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549" y="2751316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70" y="2743949"/>
            <a:ext cx="360000" cy="355000"/>
          </a:xfrm>
          <a:prstGeom prst="rect">
            <a:avLst/>
          </a:prstGeom>
        </p:spPr>
      </p:pic>
      <p:cxnSp>
        <p:nvCxnSpPr>
          <p:cNvPr id="73" name="직선 연결선 72"/>
          <p:cNvCxnSpPr>
            <a:stCxn id="74" idx="3"/>
            <a:endCxn id="79" idx="1"/>
          </p:cNvCxnSpPr>
          <p:nvPr/>
        </p:nvCxnSpPr>
        <p:spPr bwMode="auto">
          <a:xfrm>
            <a:off x="1350575" y="3731259"/>
            <a:ext cx="4265541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모서리가 둥근 직사각형 73"/>
          <p:cNvSpPr/>
          <p:nvPr/>
        </p:nvSpPr>
        <p:spPr>
          <a:xfrm>
            <a:off x="154946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팔천억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27970" y="345763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구천억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927034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291011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16116" y="3465004"/>
            <a:ext cx="1315192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01682" y="354659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일조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32364" y="3539225"/>
            <a:ext cx="14879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일조 이천억</a:t>
            </a:r>
            <a:endParaRPr lang="en-US" altLang="ko-KR" sz="1900" dirty="0" smtClean="0">
              <a:latin typeface="+mn-ea"/>
              <a:ea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608" y="3820013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226" y="3866088"/>
            <a:ext cx="360000" cy="355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4293951" y="354706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일조 천억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빈칸에 알맞은 수나 말을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5" name="직선 연결선 94"/>
          <p:cNvCxnSpPr>
            <a:stCxn id="96" idx="3"/>
            <a:endCxn id="100" idx="1"/>
          </p:cNvCxnSpPr>
          <p:nvPr/>
        </p:nvCxnSpPr>
        <p:spPr bwMode="auto">
          <a:xfrm>
            <a:off x="1350516" y="2662562"/>
            <a:ext cx="4286858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모서리가 둥근 직사각형 95"/>
          <p:cNvSpPr/>
          <p:nvPr/>
        </p:nvSpPr>
        <p:spPr>
          <a:xfrm>
            <a:off x="154887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3400000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527911" y="2388940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4400000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926975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290952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6400000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637374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966784" y="247789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5400000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77184" y="24705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7400000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549" y="2751316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70" y="2743949"/>
            <a:ext cx="360000" cy="355000"/>
          </a:xfrm>
          <a:prstGeom prst="rect">
            <a:avLst/>
          </a:prstGeom>
        </p:spPr>
      </p:pic>
      <p:cxnSp>
        <p:nvCxnSpPr>
          <p:cNvPr id="105" name="직선 연결선 104"/>
          <p:cNvCxnSpPr>
            <a:stCxn id="106" idx="3"/>
            <a:endCxn id="110" idx="1"/>
          </p:cNvCxnSpPr>
          <p:nvPr/>
        </p:nvCxnSpPr>
        <p:spPr bwMode="auto">
          <a:xfrm>
            <a:off x="1350575" y="3731259"/>
            <a:ext cx="4265541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모서리가 둥근 직사각형 105"/>
          <p:cNvSpPr/>
          <p:nvPr/>
        </p:nvSpPr>
        <p:spPr>
          <a:xfrm>
            <a:off x="154946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팔천만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527970" y="345763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구천만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927034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일</a:t>
            </a:r>
            <a:r>
              <a:rPr lang="ko-KR" altLang="en-US" sz="1900" dirty="0">
                <a:solidFill>
                  <a:schemeClr val="tx1"/>
                </a:solidFill>
              </a:rPr>
              <a:t>억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91011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616116" y="3465004"/>
            <a:ext cx="1315192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563686" y="354706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일억 이천만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739" y="3866088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226" y="3866088"/>
            <a:ext cx="360000" cy="35500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4293951" y="354706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일억 천만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15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빈칸에 알맞은 수나 말을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5" name="직선 연결선 94"/>
          <p:cNvCxnSpPr>
            <a:stCxn id="96" idx="3"/>
            <a:endCxn id="100" idx="1"/>
          </p:cNvCxnSpPr>
          <p:nvPr/>
        </p:nvCxnSpPr>
        <p:spPr bwMode="auto">
          <a:xfrm>
            <a:off x="1350516" y="2662562"/>
            <a:ext cx="4286858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모서리가 둥근 직사각형 95"/>
          <p:cNvSpPr/>
          <p:nvPr/>
        </p:nvSpPr>
        <p:spPr>
          <a:xfrm>
            <a:off x="154887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527911" y="2388940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926975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290952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637374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900262" y="247789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58200000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10662" y="24705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58600000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549" y="2751316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570" y="2743949"/>
            <a:ext cx="360000" cy="355000"/>
          </a:xfrm>
          <a:prstGeom prst="rect">
            <a:avLst/>
          </a:prstGeom>
        </p:spPr>
      </p:pic>
      <p:cxnSp>
        <p:nvCxnSpPr>
          <p:cNvPr id="105" name="직선 연결선 104"/>
          <p:cNvCxnSpPr>
            <a:stCxn id="106" idx="3"/>
            <a:endCxn id="110" idx="1"/>
          </p:cNvCxnSpPr>
          <p:nvPr/>
        </p:nvCxnSpPr>
        <p:spPr bwMode="auto">
          <a:xfrm>
            <a:off x="1350575" y="3731259"/>
            <a:ext cx="4265541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모서리가 둥근 직사각형 105"/>
          <p:cNvSpPr/>
          <p:nvPr/>
        </p:nvSpPr>
        <p:spPr>
          <a:xfrm>
            <a:off x="154946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527970" y="345763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927034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91011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616116" y="3465004"/>
            <a:ext cx="1315192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789" y="3861048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226" y="3866088"/>
            <a:ext cx="360000" cy="35500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2911141" y="3538897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억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20588" y="2477896"/>
            <a:ext cx="12618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57800000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94840" y="2468215"/>
            <a:ext cx="12618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58000000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57823" y="2477896"/>
            <a:ext cx="12618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58400000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295" y="3538897"/>
            <a:ext cx="9669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8500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42259" y="3539367"/>
            <a:ext cx="9669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9</a:t>
            </a:r>
            <a:r>
              <a:rPr lang="en-US" altLang="ko-KR" sz="1900" dirty="0" smtClean="0">
                <a:latin typeface="+mn-ea"/>
                <a:ea typeface="+mn-ea"/>
              </a:rPr>
              <a:t>500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2903" y="3547897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억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1500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77047" y="3548508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억 </a:t>
            </a:r>
            <a:r>
              <a:rPr lang="en-US" altLang="ko-KR" sz="1800" dirty="0">
                <a:latin typeface="+mn-ea"/>
                <a:ea typeface="+mn-ea"/>
              </a:rPr>
              <a:t>2</a:t>
            </a:r>
            <a:r>
              <a:rPr lang="en-US" altLang="ko-KR" sz="1800" dirty="0" smtClean="0">
                <a:latin typeface="+mn-ea"/>
                <a:ea typeface="+mn-ea"/>
              </a:rPr>
              <a:t>500</a:t>
            </a:r>
            <a:r>
              <a:rPr lang="ko-KR" altLang="en-US" sz="1800" dirty="0" smtClean="0">
                <a:latin typeface="+mn-ea"/>
                <a:ea typeface="+mn-ea"/>
              </a:rPr>
              <a:t>만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0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stCxn id="3" idx="3"/>
            <a:endCxn id="69" idx="1"/>
          </p:cNvCxnSpPr>
          <p:nvPr/>
        </p:nvCxnSpPr>
        <p:spPr bwMode="auto">
          <a:xfrm>
            <a:off x="1350516" y="2662562"/>
            <a:ext cx="4286858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수나 말을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54887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2700000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527911" y="2388940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3700000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26975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90952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5700000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37374" y="239630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66783" y="247789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4700000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77183" y="247052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6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700000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549" y="2751316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70" y="2743949"/>
            <a:ext cx="360000" cy="355000"/>
          </a:xfrm>
          <a:prstGeom prst="rect">
            <a:avLst/>
          </a:prstGeom>
        </p:spPr>
      </p:pic>
      <p:cxnSp>
        <p:nvCxnSpPr>
          <p:cNvPr id="73" name="직선 연결선 72"/>
          <p:cNvCxnSpPr>
            <a:stCxn id="74" idx="3"/>
            <a:endCxn id="79" idx="1"/>
          </p:cNvCxnSpPr>
          <p:nvPr/>
        </p:nvCxnSpPr>
        <p:spPr bwMode="auto">
          <a:xfrm>
            <a:off x="1350575" y="3731259"/>
            <a:ext cx="4265541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모서리가 둥근 직사각형 73"/>
          <p:cNvSpPr/>
          <p:nvPr/>
        </p:nvSpPr>
        <p:spPr>
          <a:xfrm>
            <a:off x="154946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팔천억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27970" y="3457637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구천억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927034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291011" y="3465004"/>
            <a:ext cx="1195629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16116" y="3465004"/>
            <a:ext cx="1315192" cy="53250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01682" y="354659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일조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32364" y="3539225"/>
            <a:ext cx="14879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일조 이천억</a:t>
            </a:r>
            <a:endParaRPr lang="en-US" altLang="ko-KR" sz="1900" dirty="0" smtClean="0">
              <a:latin typeface="+mn-ea"/>
              <a:ea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608" y="3820013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226" y="3866088"/>
            <a:ext cx="360000" cy="355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4293951" y="354706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일조 천억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890892" y="494116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79612" y="4392397"/>
            <a:ext cx="56166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백만씩 뛰어 센 규칙입니다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천억씩 뛰어 센 규칙입니다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890893" y="3886705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18" y="4500028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3" y="4752056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2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가격이 높은 전자 제품부터 순서대로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텍스트는 지우고 텍스트는 따로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5" y="2106683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06682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7" y="2105958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278502" y="228407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텔레비전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256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91125" y="2283347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냉장고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289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95381" y="2284072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세탁기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153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9739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37748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01887" y="3931709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세탁기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772" y="4190124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0260" y="4109226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713994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79840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888" y="4190124"/>
            <a:ext cx="360000" cy="355000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>
            <a:off x="242356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79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q1_drag_item_0001.png,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q1_drag_item_0002.png, q1_drag_item_0003.png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그림의 텍스트는 지우고 텍스트는 따로 써 주세요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가격이 높은 전자 제품부터 순서대로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24807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24807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8345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277701" y="2391852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냉장고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250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91126" y="2391127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노트북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125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96183" y="239185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텔레비전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189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69739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37748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1887" y="3931709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노트북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772" y="4190124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0260" y="4109226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713994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79840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888" y="4190124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2356" y="194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147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q2_drag_item_0001.png,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q2_drag_item_0002.png, q2_drag_item_0003.png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그림의 텍스트는 지우고 텍스트는 따로 써 주세요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가격이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높은 것부터 순서대로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69739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37748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1887" y="3931709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772" y="4190124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260" y="4109226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713994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79840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4190124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2356" y="194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0868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43" y="2240868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0" y="2241949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210377" y="2391852"/>
            <a:ext cx="129554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자동차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3500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91127" y="2391127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냉장고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350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95383" y="2391852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컴퓨터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150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974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q3_drag_item_0001.png,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q3_drag_item_0002.png, q3_drag_item_0003.png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가격이 높은 전자 제품부터 순서대로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5" y="2106683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06682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7" y="2105958"/>
            <a:ext cx="2270149" cy="10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278502" y="2284072"/>
            <a:ext cx="1159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텔레비전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256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91125" y="2283347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냉장고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289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95381" y="2284072"/>
            <a:ext cx="11608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세탁기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153</a:t>
            </a:r>
            <a:r>
              <a:rPr lang="ko-KR" altLang="en-US" sz="1900" dirty="0" smtClean="0">
                <a:latin typeface="+mn-ea"/>
                <a:ea typeface="+mn-ea"/>
              </a:rPr>
              <a:t>만 원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9739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37748" y="393169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01887" y="3931709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세탁기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772" y="4190124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0260" y="4109226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713994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79840" y="3931709"/>
            <a:ext cx="2375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,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888" y="4190124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996257" y="494116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2969" y="4330736"/>
            <a:ext cx="56166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수가 같으면 가장 높은 자리 수부터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차례로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비교하여 수가 큰 쪽이 더 큽니다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996258" y="382504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적절하지 않게 이야기한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사람을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하단이너탭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이너탭에는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072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6" y="1025925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D:\★[초등] 교사용DVD 자료\수학(박) 4-1 지도서\app\resource\contents\lesson01\ops\lesson01\images\mm_41_1_08_07_01\img_0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1" t="22259" r="10587" b="33987"/>
          <a:stretch/>
        </p:blipFill>
        <p:spPr bwMode="auto">
          <a:xfrm>
            <a:off x="688167" y="2708920"/>
            <a:ext cx="5743403" cy="17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115616" y="4416287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39" name="직사각형 38"/>
          <p:cNvSpPr/>
          <p:nvPr/>
        </p:nvSpPr>
        <p:spPr>
          <a:xfrm>
            <a:off x="1085418" y="4396356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민수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30501" y="4436216"/>
            <a:ext cx="611584" cy="3448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43" name="직사각형 42"/>
          <p:cNvSpPr/>
          <p:nvPr/>
        </p:nvSpPr>
        <p:spPr>
          <a:xfrm>
            <a:off x="3300303" y="4416285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err="1" smtClean="0">
                <a:latin typeface="+mn-ea"/>
                <a:ea typeface="+mn-ea"/>
              </a:rPr>
              <a:t>지안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52595" y="4416286"/>
            <a:ext cx="611584" cy="3448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48" name="직사각형 47"/>
          <p:cNvSpPr/>
          <p:nvPr/>
        </p:nvSpPr>
        <p:spPr>
          <a:xfrm>
            <a:off x="5422397" y="4396355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err="1" smtClean="0">
                <a:latin typeface="+mn-ea"/>
                <a:ea typeface="+mn-ea"/>
              </a:rPr>
              <a:t>란주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07504" y="1751821"/>
            <a:ext cx="2047232" cy="1080120"/>
          </a:xfrm>
          <a:prstGeom prst="wedgeRoundRectCallout">
            <a:avLst>
              <a:gd name="adj1" fmla="val -11307"/>
              <a:gd name="adj2" fmla="val 68713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새로 산 컴퓨터의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가격은 </a:t>
            </a:r>
            <a:r>
              <a:rPr lang="en-US" altLang="ko-KR" sz="1600" dirty="0" smtClean="0">
                <a:solidFill>
                  <a:schemeClr val="tx1"/>
                </a:solidFill>
              </a:rPr>
              <a:t>120</a:t>
            </a:r>
            <a:r>
              <a:rPr lang="ko-KR" altLang="en-US" sz="1600" dirty="0" smtClean="0">
                <a:solidFill>
                  <a:schemeClr val="tx1"/>
                </a:solidFill>
              </a:rPr>
              <a:t>만 원이야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2303748" y="1751741"/>
            <a:ext cx="2251955" cy="1080120"/>
          </a:xfrm>
          <a:prstGeom prst="wedgeRoundRectCallout">
            <a:avLst>
              <a:gd name="adj1" fmla="val -8192"/>
              <a:gd name="adj2" fmla="val 67937"/>
              <a:gd name="adj3" fmla="val 1666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서울에 사는 인구수는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억 명이라고 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4680012" y="1751821"/>
            <a:ext cx="2251955" cy="1080120"/>
          </a:xfrm>
          <a:prstGeom prst="wedgeRoundRectCallout">
            <a:avLst>
              <a:gd name="adj1" fmla="val -16387"/>
              <a:gd name="adj2" fmla="val 64830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아빠가 산 새 자동차의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가격은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3800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 원이야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777948" y="4939576"/>
            <a:ext cx="1716689" cy="275978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797839" y="5257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적절하지 않게 이야기한 사람을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6" y="1025925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4746657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225825" y="54450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6" y="2051054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13655" y="2053786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이름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5635" y="2090345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665" y="2090345"/>
            <a:ext cx="360000" cy="355000"/>
          </a:xfrm>
          <a:prstGeom prst="rect">
            <a:avLst/>
          </a:prstGeom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3" y="2614539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07632" y="2617271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5635" y="2653830"/>
            <a:ext cx="56826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3371" y="2653830"/>
            <a:ext cx="522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우리나라의 전체 인구가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 명 정도 되는데 서울 인구가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억 명이 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5" y="26935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5825" y="3001992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770858" y="4945874"/>
            <a:ext cx="1654859" cy="269100"/>
            <a:chOff x="290979" y="2009759"/>
            <a:chExt cx="2665167" cy="433388"/>
          </a:xfrm>
        </p:grpSpPr>
        <p:pic>
          <p:nvPicPr>
            <p:cNvPr id="71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7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이상의 큰 수에 대한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자릿값과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위치에 따라 표현하는 방법을 이해하고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읽고 쓸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30399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다섯 자리 이상의 수의 범위에서 수의 순서를 이해하고 수의 크기를 비교할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512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9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42113" y="5349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30662" y="5437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9995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적절하지 않게 이야기한 사람을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1444" y="1876078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36" name="직사각형 35"/>
          <p:cNvSpPr/>
          <p:nvPr/>
        </p:nvSpPr>
        <p:spPr>
          <a:xfrm>
            <a:off x="571246" y="1856147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한서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01609" y="1844824"/>
            <a:ext cx="55016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우리 학교 전체 학생 수는 </a:t>
            </a:r>
            <a:r>
              <a:rPr lang="en-US" altLang="ko-KR" sz="1900" dirty="0" smtClean="0">
                <a:latin typeface="+mn-ea"/>
                <a:ea typeface="+mn-ea"/>
              </a:rPr>
              <a:t>5000</a:t>
            </a:r>
            <a:r>
              <a:rPr lang="ko-KR" altLang="en-US" sz="1900" dirty="0" smtClean="0">
                <a:latin typeface="+mn-ea"/>
                <a:ea typeface="+mn-ea"/>
              </a:rPr>
              <a:t>만 명이야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5754" y="2344130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39" name="직사각형 38"/>
          <p:cNvSpPr/>
          <p:nvPr/>
        </p:nvSpPr>
        <p:spPr>
          <a:xfrm>
            <a:off x="575556" y="2324199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태양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05919" y="2312876"/>
            <a:ext cx="55016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나는 용돈을 모아서 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ko-KR" altLang="en-US" sz="1900" dirty="0" smtClean="0">
                <a:latin typeface="+mn-ea"/>
                <a:ea typeface="+mn-ea"/>
              </a:rPr>
              <a:t>만 원을 기부했어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5754" y="2812182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575556" y="2792251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보경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05919" y="2780928"/>
            <a:ext cx="55016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내가 산 장난감 자동차는 </a:t>
            </a:r>
            <a:r>
              <a:rPr lang="en-US" altLang="ko-KR" sz="1900" dirty="0" smtClean="0">
                <a:latin typeface="+mn-ea"/>
                <a:ea typeface="+mn-ea"/>
              </a:rPr>
              <a:t>25000</a:t>
            </a:r>
            <a:r>
              <a:rPr lang="ko-KR" altLang="en-US" sz="1900" dirty="0" smtClean="0">
                <a:latin typeface="+mn-ea"/>
                <a:ea typeface="+mn-ea"/>
              </a:rPr>
              <a:t>원이야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5754" y="3280234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63" name="직사각형 62"/>
          <p:cNvSpPr/>
          <p:nvPr/>
        </p:nvSpPr>
        <p:spPr>
          <a:xfrm>
            <a:off x="575557" y="3260303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err="1" smtClean="0">
                <a:latin typeface="+mn-ea"/>
                <a:ea typeface="+mn-ea"/>
              </a:rPr>
              <a:t>란</a:t>
            </a:r>
            <a:r>
              <a:rPr lang="ko-KR" altLang="en-US" sz="1900" dirty="0" err="1">
                <a:latin typeface="+mn-ea"/>
                <a:ea typeface="+mn-ea"/>
              </a:rPr>
              <a:t>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05919" y="3248980"/>
            <a:ext cx="55016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우리 가족은 여행을 가기 위해 매달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만 원을 모으고 있어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6" y="3933056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413655" y="3935788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이름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85635" y="3972347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한서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665" y="3972347"/>
            <a:ext cx="360000" cy="355000"/>
          </a:xfrm>
          <a:prstGeom prst="rect">
            <a:avLst/>
          </a:prstGeom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3" y="4399562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07632" y="4402294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85635" y="4438853"/>
            <a:ext cx="56826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03371" y="4438853"/>
            <a:ext cx="522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우리나라 사람 수가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 명이므로 우리 학교 학생 수가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 명이 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5" y="44786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825" y="4883994"/>
            <a:ext cx="360000" cy="35500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70827" y="1736812"/>
            <a:ext cx="6332466" cy="21439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9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42113" y="5349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30662" y="5437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9995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적절하지 않게 이야기한 사람을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1444" y="1876078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36" name="직사각형 35"/>
          <p:cNvSpPr/>
          <p:nvPr/>
        </p:nvSpPr>
        <p:spPr>
          <a:xfrm>
            <a:off x="571246" y="1856147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한서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01609" y="1844824"/>
            <a:ext cx="55016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우리 가족은 매월 만 원씩 기부를 해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5754" y="2344130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39" name="직사각형 38"/>
          <p:cNvSpPr/>
          <p:nvPr/>
        </p:nvSpPr>
        <p:spPr>
          <a:xfrm>
            <a:off x="575556" y="2324199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태양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05919" y="2312876"/>
            <a:ext cx="55016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휴대 전화의 가격은 </a:t>
            </a:r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ko-KR" altLang="en-US" sz="1900" dirty="0" smtClean="0">
                <a:latin typeface="+mn-ea"/>
                <a:ea typeface="+mn-ea"/>
              </a:rPr>
              <a:t>만 원이야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5754" y="2812182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575556" y="2792251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보경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05919" y="2780928"/>
            <a:ext cx="55016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우리나라에 사는 외국인 수는 </a:t>
            </a:r>
            <a:r>
              <a:rPr lang="en-US" altLang="ko-KR" sz="1900" dirty="0" smtClean="0">
                <a:latin typeface="+mn-ea"/>
                <a:ea typeface="+mn-ea"/>
              </a:rPr>
              <a:t>5000</a:t>
            </a:r>
            <a:r>
              <a:rPr lang="ko-KR" altLang="en-US" sz="1900" dirty="0" smtClean="0">
                <a:latin typeface="+mn-ea"/>
                <a:ea typeface="+mn-ea"/>
              </a:rPr>
              <a:t>만 명이야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5754" y="3280234"/>
            <a:ext cx="611584" cy="344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63" name="직사각형 62"/>
          <p:cNvSpPr/>
          <p:nvPr/>
        </p:nvSpPr>
        <p:spPr>
          <a:xfrm>
            <a:off x="575557" y="3260303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err="1" smtClean="0">
                <a:latin typeface="+mn-ea"/>
                <a:ea typeface="+mn-ea"/>
              </a:rPr>
              <a:t>란</a:t>
            </a:r>
            <a:r>
              <a:rPr lang="ko-KR" altLang="en-US" sz="1900" dirty="0" err="1">
                <a:latin typeface="+mn-ea"/>
                <a:ea typeface="+mn-ea"/>
              </a:rPr>
              <a:t>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05919" y="3248980"/>
            <a:ext cx="55016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아버지의 자동차가 </a:t>
            </a:r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년 동안 달린 주행 거리는 </a:t>
            </a:r>
            <a:r>
              <a:rPr lang="en-US" altLang="ko-KR" sz="1900" dirty="0" smtClean="0">
                <a:latin typeface="+mn-ea"/>
                <a:ea typeface="+mn-ea"/>
              </a:rPr>
              <a:t>24176 km</a:t>
            </a:r>
            <a:r>
              <a:rPr lang="ko-KR" altLang="en-US" sz="1900" dirty="0" smtClean="0">
                <a:latin typeface="+mn-ea"/>
                <a:ea typeface="+mn-ea"/>
              </a:rPr>
              <a:t>야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6" y="3933056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413655" y="3935788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이름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85635" y="3972347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보경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665" y="3972347"/>
            <a:ext cx="360000" cy="355000"/>
          </a:xfrm>
          <a:prstGeom prst="rect">
            <a:avLst/>
          </a:prstGeom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3" y="4399562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07632" y="4402294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85635" y="4438853"/>
            <a:ext cx="56826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03371" y="4438853"/>
            <a:ext cx="5304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우리나라 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인구는 약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 명이므로 우리나라에 사는 외국인 수가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 명이 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5" y="44786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113" y="4946394"/>
            <a:ext cx="360000" cy="355000"/>
          </a:xfrm>
          <a:prstGeom prst="rect">
            <a:avLst/>
          </a:prstGeom>
        </p:spPr>
      </p:pic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470827" y="1736812"/>
            <a:ext cx="6332466" cy="21439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적절하지 않게 이야기한 사람은 누구인지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6" y="1025925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777948" y="4939576"/>
            <a:ext cx="1716689" cy="275978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6" y="2051054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13655" y="2053786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이름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5635" y="2090345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3665" y="2090345"/>
            <a:ext cx="360000" cy="355000"/>
          </a:xfrm>
          <a:prstGeom prst="rect">
            <a:avLst/>
          </a:prstGeom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3" y="2614539"/>
            <a:ext cx="575298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07632" y="2617271"/>
            <a:ext cx="6719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5635" y="2653830"/>
            <a:ext cx="56826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3371" y="2653830"/>
            <a:ext cx="522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우리나라의 전체 인구가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5000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만 명 정도 되는데 서울 인구가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억 명이 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5" y="26935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825" y="3001992"/>
            <a:ext cx="360000" cy="355000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888245" y="494116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004957" y="4330736"/>
            <a:ext cx="56166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우리나라의 전체 인구가 약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 정도 되므로 적절하지 않게 이야기한 사람은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지안이입니다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888246" y="382504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cdata.tsherpa.co.kr/tsherpa/MultiMedia/Flash/2020/curri/index.html?flashxmlnum=soboro2&amp;classa=A8-C1-62-KK-KA-02-03-04-0-0-0-0&amp;classno=AA_SAMPLE/nproto_sample/DA/nproto_cmn_922.html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~40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큰 수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3548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713268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3394293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71681" y="2705272"/>
            <a:ext cx="715994" cy="54948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03432" y="2742477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319972" y="2930833"/>
            <a:ext cx="792088" cy="54923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endCxn id="27" idx="1"/>
          </p:cNvCxnSpPr>
          <p:nvPr/>
        </p:nvCxnSpPr>
        <p:spPr bwMode="auto">
          <a:xfrm>
            <a:off x="4211960" y="3681028"/>
            <a:ext cx="531795" cy="34333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520788"/>
            <a:ext cx="1926286" cy="115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45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39" y="1520788"/>
            <a:ext cx="1899581" cy="117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61" y="1765225"/>
            <a:ext cx="1444640" cy="112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74" y="3466813"/>
            <a:ext cx="1732961" cy="114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14" y="4293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4" y="4327641"/>
            <a:ext cx="1845255" cy="118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16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7" y="4335946"/>
            <a:ext cx="1740963" cy="10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59" y="515079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318933" y="2812860"/>
            <a:ext cx="208446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endCxn id="58" idx="3"/>
          </p:cNvCxnSpPr>
          <p:nvPr/>
        </p:nvCxnSpPr>
        <p:spPr bwMode="auto">
          <a:xfrm flipH="1">
            <a:off x="2403393" y="3442930"/>
            <a:ext cx="31931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0" y="2945788"/>
            <a:ext cx="1954515" cy="108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15" y="3742565"/>
            <a:ext cx="296674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만을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004048" y="5258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113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D:\★[초등] 교사용DVD 자료\수학(박) 4-1 지도서\app\resource\contents\lesson01\ops\lesson01\images\mm_41_1_08_08_01\map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90" y="2201336"/>
            <a:ext cx="4794519" cy="2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87624" y="2516634"/>
            <a:ext cx="1944463" cy="159385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750584" y="2516634"/>
            <a:ext cx="1944463" cy="1593859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95401" y="3609020"/>
            <a:ext cx="1764431" cy="4104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원이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장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840599" y="3606256"/>
            <a:ext cx="1764431" cy="4104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원이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장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8379"/>
            <a:ext cx="612934" cy="3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28" y="4245098"/>
            <a:ext cx="612934" cy="3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661034" y="4257092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10000</a:t>
            </a:r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또는 </a:t>
            </a:r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만</a:t>
            </a:r>
            <a:endParaRPr lang="ko-KR" altLang="en-US" sz="1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18395" y="4247493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만</a:t>
            </a:r>
            <a:r>
              <a:rPr lang="ko-KR" altLang="en-US" sz="1900" dirty="0" smtClean="0">
                <a:latin typeface="+mn-ea"/>
                <a:ea typeface="+mn-ea"/>
              </a:rPr>
              <a:t> 또는 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일만</a:t>
            </a:r>
            <a:endParaRPr lang="ko-KR" altLang="en-US" sz="1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7" y="1880828"/>
            <a:ext cx="300888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다섯 자리 수를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560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325"/>
            <a:ext cx="612934" cy="3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825044"/>
            <a:ext cx="612934" cy="3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661034" y="3837038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35496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80171" y="3827439"/>
            <a:ext cx="269997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삼만 오천사백구십육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41926" y="4340203"/>
            <a:ext cx="409383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en-US" altLang="ko-KR" sz="1900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en-US" altLang="ko-KR" sz="1900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en-US" altLang="ko-KR" sz="1900" dirty="0" smtClean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9</a:t>
            </a:r>
            <a:r>
              <a:rPr lang="en-US" altLang="ko-KR" sz="190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900" dirty="0" smtClean="0">
                <a:latin typeface="+mn-ea"/>
                <a:ea typeface="+mn-ea"/>
              </a:rPr>
              <a:t>＝</a:t>
            </a:r>
            <a:r>
              <a:rPr lang="en-US" altLang="ko-KR" sz="1900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30000</a:t>
            </a:r>
            <a:r>
              <a:rPr lang="ko-KR" altLang="en-US" sz="1900" dirty="0" smtClean="0">
                <a:latin typeface="+mn-ea"/>
                <a:ea typeface="+mn-ea"/>
              </a:rPr>
              <a:t>＋</a:t>
            </a:r>
            <a:r>
              <a:rPr lang="en-US" altLang="ko-KR" sz="1900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5000</a:t>
            </a:r>
            <a:r>
              <a:rPr lang="ko-KR" altLang="en-US" sz="1900" dirty="0" smtClean="0">
                <a:latin typeface="+mn-ea"/>
                <a:ea typeface="+mn-ea"/>
              </a:rPr>
              <a:t>＋</a:t>
            </a:r>
            <a:r>
              <a:rPr lang="en-US" altLang="ko-KR" sz="1900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400</a:t>
            </a:r>
            <a:r>
              <a:rPr lang="ko-KR" altLang="en-US" sz="1900" dirty="0" smtClean="0">
                <a:latin typeface="+mn-ea"/>
                <a:ea typeface="+mn-ea"/>
              </a:rPr>
              <a:t>＋</a:t>
            </a:r>
            <a:r>
              <a:rPr lang="en-US" altLang="ko-KR" sz="1900" dirty="0" smtClean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90</a:t>
            </a:r>
            <a:r>
              <a:rPr lang="ko-KR" altLang="en-US" sz="1900" dirty="0" smtClean="0">
                <a:latin typeface="+mn-ea"/>
                <a:ea typeface="+mn-ea"/>
              </a:rPr>
              <a:t>＋</a:t>
            </a:r>
            <a:r>
              <a:rPr lang="en-US" altLang="ko-KR" sz="190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6</a:t>
            </a:r>
            <a:endParaRPr lang="ko-KR" altLang="en-US" sz="19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03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88" y="2374767"/>
            <a:ext cx="3051766" cy="136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1977094" y="323612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31674" y="323612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086254" y="323612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640834" y="323612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십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95414" y="323612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일</a:t>
            </a:r>
          </a:p>
        </p:txBody>
      </p:sp>
      <p:sp>
        <p:nvSpPr>
          <p:cNvPr id="113" name="타원 112"/>
          <p:cNvSpPr/>
          <p:nvPr/>
        </p:nvSpPr>
        <p:spPr>
          <a:xfrm>
            <a:off x="4586588" y="2944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6" y="1880828"/>
            <a:ext cx="3420382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십만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백만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천만을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945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09" y="2298243"/>
            <a:ext cx="1422359" cy="7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 b="8060"/>
          <a:stretch/>
        </p:blipFill>
        <p:spPr bwMode="auto">
          <a:xfrm>
            <a:off x="1326760" y="3090072"/>
            <a:ext cx="1705854" cy="71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75" y="3883615"/>
            <a:ext cx="1837825" cy="7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3270296" y="2543142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67929" y="3368315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70296" y="4110493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58500" y="2684239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9692" y="3465004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96150" y="422108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86592" y="2708920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27784" y="3465004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99792" y="4232411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1086776" y="452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6" y="1880828"/>
            <a:ext cx="1944068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억을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097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5866"/>
            <a:ext cx="3941369" cy="131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743908" y="3104964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90848" y="3104964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764" y="3080283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억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79" y="3663931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모서리가 둥근 사각형 설명선 66"/>
          <p:cNvSpPr/>
          <p:nvPr/>
        </p:nvSpPr>
        <p:spPr>
          <a:xfrm>
            <a:off x="1548334" y="3726957"/>
            <a:ext cx="2410186" cy="803532"/>
          </a:xfrm>
          <a:prstGeom prst="wedgeRoundRectCallout">
            <a:avLst>
              <a:gd name="adj1" fmla="val 56881"/>
              <a:gd name="adj2" fmla="val 6123"/>
              <a:gd name="adj3" fmla="val 16667"/>
            </a:avLst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천억까지는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</a:t>
            </a:r>
            <a:r>
              <a:rPr lang="ko-KR" altLang="en-US" sz="1600" dirty="0" smtClean="0">
                <a:solidFill>
                  <a:schemeClr val="tx1"/>
                </a:solidFill>
              </a:rPr>
              <a:t>자리나 되네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1147132" y="3211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6" y="1880828"/>
            <a:ext cx="1944068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조를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012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2" y="2369105"/>
            <a:ext cx="4604337" cy="12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455036" y="3215770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36769" y="3215770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42826" y="3202560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억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98862" y="3388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76749" y="3169462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조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31" y="3825044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1682519" y="3861329"/>
            <a:ext cx="2133400" cy="803532"/>
          </a:xfrm>
          <a:prstGeom prst="wedgeRoundRectCallout">
            <a:avLst>
              <a:gd name="adj1" fmla="val 56881"/>
              <a:gd name="adj2" fmla="val 6123"/>
              <a:gd name="adj3" fmla="val 16667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천조까지는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</a:t>
            </a:r>
            <a:r>
              <a:rPr lang="ko-KR" altLang="en-US" sz="1600" dirty="0" smtClean="0">
                <a:solidFill>
                  <a:schemeClr val="tx1"/>
                </a:solidFill>
              </a:rPr>
              <a:t>자리나 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0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657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12337" y="1880828"/>
            <a:ext cx="258755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뛰어 세기를 해 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182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1" y="2276872"/>
            <a:ext cx="4767857" cy="154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타원 112"/>
          <p:cNvSpPr/>
          <p:nvPr/>
        </p:nvSpPr>
        <p:spPr>
          <a:xfrm>
            <a:off x="814823" y="3677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20648466">
            <a:off x="1044302" y="2997936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 rot="20648466">
            <a:off x="2052416" y="2998680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 rot="20648466">
            <a:off x="2988518" y="2999424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 rot="20648466">
            <a:off x="3937870" y="3005791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 rot="20648466">
            <a:off x="4887222" y="3012158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07604" y="4005064"/>
            <a:ext cx="47578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백만</a:t>
            </a:r>
            <a:r>
              <a:rPr lang="ko-KR" altLang="en-US" sz="1900" dirty="0" smtClean="0">
                <a:latin typeface="+mn-ea"/>
                <a:ea typeface="+mn-ea"/>
              </a:rPr>
              <a:t>의 자리 수가 </a:t>
            </a:r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씩 커지므로 </a:t>
            </a:r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만</a:t>
            </a:r>
            <a:r>
              <a:rPr lang="ko-KR" altLang="en-US" sz="1900" dirty="0" smtClean="0">
                <a:latin typeface="+mn-ea"/>
                <a:ea typeface="+mn-ea"/>
              </a:rPr>
              <a:t>씩 뛰어 세었습니다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79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9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04751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2" y="100744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6871" y="261223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H="1">
            <a:off x="1666847" y="2275444"/>
            <a:ext cx="1060" cy="107404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646564" y="226904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667112" y="2804881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667112" y="333202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995728" y="2040490"/>
            <a:ext cx="44484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95729" y="2559517"/>
            <a:ext cx="46645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95729" y="3075765"/>
            <a:ext cx="4448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5909800" y="4974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239852" y="2066423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39852" y="2581545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56630" y="3096667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60" y="2850336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60" y="337542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170" y="1844824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923261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657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12336" y="1880828"/>
            <a:ext cx="297832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수의 크기를 비교해 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998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\app\resource\contents\lesson01\ops\lesson01\images\mm_41_1_08_08_01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크기 기본은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안들어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갈 경우에는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8" y="2513703"/>
            <a:ext cx="4845486" cy="17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223628" y="2643840"/>
            <a:ext cx="1314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수의 크기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비교 방법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 rot="20984982">
            <a:off x="2995048" y="2586370"/>
            <a:ext cx="1103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자리 수가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다를 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 rot="709720">
            <a:off x="3024714" y="3227446"/>
            <a:ext cx="1103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자리 수가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같</a:t>
            </a:r>
            <a:r>
              <a:rPr lang="ko-KR" altLang="en-US" sz="1600" dirty="0">
                <a:latin typeface="+mn-ea"/>
                <a:ea typeface="+mn-ea"/>
              </a:rPr>
              <a:t>을</a:t>
            </a:r>
            <a:r>
              <a:rPr lang="ko-KR" altLang="en-US" sz="1600" dirty="0" smtClean="0">
                <a:latin typeface="+mn-ea"/>
                <a:ea typeface="+mn-ea"/>
              </a:rPr>
              <a:t> 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 rot="20984982">
            <a:off x="3835682" y="2703284"/>
            <a:ext cx="2204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자리 수가 많은 쪽이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더 큰 수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 rot="709720">
            <a:off x="3689098" y="3503372"/>
            <a:ext cx="2415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높은 자리부터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비교하여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큰 쪽이 더 큰 수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25167" y="4010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6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0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수 크기 비교 놀이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" y="145855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6871" y="261223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 flipH="1">
            <a:off x="1666847" y="2275444"/>
            <a:ext cx="1060" cy="107404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646564" y="226904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1667112" y="2804881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1667112" y="333202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995728" y="2040490"/>
            <a:ext cx="44484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5729" y="2559517"/>
            <a:ext cx="46645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95729" y="3075765"/>
            <a:ext cx="4448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39852" y="2040490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9852" y="2555612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6630" y="3070734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60" y="2824403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60" y="3349493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170" y="181889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" y="145855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36871" y="261223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H="1">
            <a:off x="1666847" y="2275444"/>
            <a:ext cx="1060" cy="107404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646564" y="226904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667112" y="2804881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667112" y="333202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995728" y="2040490"/>
            <a:ext cx="44484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95729" y="2559517"/>
            <a:ext cx="46645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5729" y="3075765"/>
            <a:ext cx="4448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39852" y="2040490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39852" y="2555612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6630" y="3070734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60" y="2824403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60" y="3349493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170" y="181889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2" y="100744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6871" y="261223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H="1">
            <a:off x="1666847" y="2275444"/>
            <a:ext cx="1060" cy="107404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646564" y="226904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667112" y="2804881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667112" y="3332028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995728" y="2040490"/>
            <a:ext cx="44484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95729" y="2559517"/>
            <a:ext cx="46645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95729" y="3075765"/>
            <a:ext cx="4448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888245" y="5001374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888246" y="4003428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32949" y="4365104"/>
            <a:ext cx="514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9999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큰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9900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큰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9000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큰 수입니다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9852" y="2066423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9852" y="2581545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6630" y="3096667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2260" y="2850336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2260" y="3375426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2170" y="184482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자리의 숫자가 나타내는 값의 합으로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27516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89311" y="3121411"/>
            <a:ext cx="5136253" cy="649148"/>
            <a:chOff x="1633354" y="3053571"/>
            <a:chExt cx="5136253" cy="649148"/>
          </a:xfrm>
        </p:grpSpPr>
        <p:sp>
          <p:nvSpPr>
            <p:cNvPr id="56" name="TextBox 55"/>
            <p:cNvSpPr txBox="1"/>
            <p:nvPr/>
          </p:nvSpPr>
          <p:spPr>
            <a:xfrm>
              <a:off x="1633354" y="3053571"/>
              <a:ext cx="18225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25476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06489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458" y="3347719"/>
              <a:ext cx="360000" cy="355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815916" y="3061265"/>
              <a:ext cx="4362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9952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2921" y="3347719"/>
              <a:ext cx="360000" cy="3550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860032" y="3061264"/>
              <a:ext cx="19095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 자리의 숫자가 나타내는 값의 합으로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089311" y="3121411"/>
            <a:ext cx="5136253" cy="649148"/>
            <a:chOff x="1633354" y="3053571"/>
            <a:chExt cx="5136253" cy="649148"/>
          </a:xfrm>
        </p:grpSpPr>
        <p:sp>
          <p:nvSpPr>
            <p:cNvPr id="52" name="TextBox 51"/>
            <p:cNvSpPr txBox="1"/>
            <p:nvPr/>
          </p:nvSpPr>
          <p:spPr>
            <a:xfrm>
              <a:off x="1633354" y="3053571"/>
              <a:ext cx="182252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48973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06489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458" y="3347719"/>
              <a:ext cx="360000" cy="3550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815916" y="3061265"/>
              <a:ext cx="4362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39952" y="3068960"/>
              <a:ext cx="9174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2921" y="3347719"/>
              <a:ext cx="360000" cy="3550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60032" y="3061264"/>
              <a:ext cx="19095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43077</TotalTime>
  <Words>3018</Words>
  <Application>Microsoft Office PowerPoint</Application>
  <PresentationFormat>화면 슬라이드 쇼(4:3)</PresentationFormat>
  <Paragraphs>1067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7208</cp:revision>
  <dcterms:created xsi:type="dcterms:W3CDTF">2008-07-15T12:19:11Z</dcterms:created>
  <dcterms:modified xsi:type="dcterms:W3CDTF">2021-12-30T07:56:44Z</dcterms:modified>
</cp:coreProperties>
</file>