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342" r:id="rId9"/>
    <p:sldId id="1097" r:id="rId10"/>
    <p:sldId id="1289" r:id="rId11"/>
    <p:sldId id="1362" r:id="rId12"/>
    <p:sldId id="1347" r:id="rId13"/>
    <p:sldId id="1348" r:id="rId14"/>
    <p:sldId id="1363" r:id="rId15"/>
    <p:sldId id="1349" r:id="rId16"/>
    <p:sldId id="1364" r:id="rId17"/>
    <p:sldId id="1337" r:id="rId18"/>
    <p:sldId id="1353" r:id="rId19"/>
    <p:sldId id="1313" r:id="rId20"/>
    <p:sldId id="1365" r:id="rId21"/>
    <p:sldId id="1371" r:id="rId22"/>
    <p:sldId id="1297" r:id="rId23"/>
    <p:sldId id="1315" r:id="rId24"/>
    <p:sldId id="1316" r:id="rId25"/>
    <p:sldId id="1322" r:id="rId26"/>
    <p:sldId id="1366" r:id="rId27"/>
    <p:sldId id="1323" r:id="rId28"/>
    <p:sldId id="1324" r:id="rId29"/>
    <p:sldId id="1317" r:id="rId30"/>
    <p:sldId id="1367" r:id="rId31"/>
    <p:sldId id="1319" r:id="rId32"/>
    <p:sldId id="1368" r:id="rId33"/>
    <p:sldId id="1318" r:id="rId34"/>
    <p:sldId id="1369" r:id="rId35"/>
    <p:sldId id="1320" r:id="rId36"/>
    <p:sldId id="1370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6600"/>
    <a:srgbClr val="FF0000"/>
    <a:srgbClr val="FFFFCC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2-06-0-0-0-0&amp;classno=MM_31_04/suh_0301_01_0006/suh_0301_01_0006_204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oolim5078&amp;classa=A8-C1-31-MM-MM-04-02-07-0-0-0-0&amp;classno=MM_31_04/suh_0301_01_0007/suh_0301_01_0007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olim5078&amp;classa=A8-C1-31-MM-MM-04-02-07-0-0-0-0&amp;classno=MM_31_04/suh_0301_01_0007/suh_0301_01_0007_401_1.html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oolim5078&amp;classa=A8-C1-31-MM-MM-04-02-07-0-0-0-0&amp;classno=MM_31_04/suh_0301_01_0007/suh_0301_01_0007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s://cdata2.tsherpa.co.kr/tsherpa/MultiMedia/Flash/2020/curri/index.html?flashxmlnum=yoolim5078&amp;classa=A8-C1-31-MM-MM-04-02-07-0-0-0-0&amp;classno=MM_31_04/suh_0301_01_0007/suh_0301_01_0007_401_1.html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oolim5078&amp;classa=A8-C1-31-MM-MM-04-02-07-0-0-0-0&amp;classno=MM_31_04/suh_0301_01_0007/suh_0301_01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0882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6267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3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52603" y="13268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320626" y="127919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803890" y="132803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779438" y="12681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253177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221200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704464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680012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28495" y="4849607"/>
            <a:ext cx="3326769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걸음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1743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88" y="4720286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4876928" y="1016732"/>
            <a:ext cx="1013650" cy="254406"/>
            <a:chOff x="5253413" y="2035940"/>
            <a:chExt cx="1226799" cy="307902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5809475" y="887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397536" y="2200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4934146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265003" y="4319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81" y="2307509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23" y="441667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/>
          <p:cNvSpPr/>
          <p:nvPr/>
        </p:nvSpPr>
        <p:spPr>
          <a:xfrm>
            <a:off x="3745183" y="3681999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3765059" y="3711519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2" name="타원 71"/>
          <p:cNvSpPr/>
          <p:nvPr/>
        </p:nvSpPr>
        <p:spPr>
          <a:xfrm>
            <a:off x="1872975" y="2410558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1938025" y="2410558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누르면 확대 화면 사라지기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6498590" y="800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2796"/>
            <a:ext cx="6840760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863340" y="3825044"/>
            <a:ext cx="2931788" cy="129614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21587" y="1772816"/>
            <a:ext cx="2489294" cy="9361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3"/>
          <p:cNvSpPr txBox="1"/>
          <p:nvPr/>
        </p:nvSpPr>
        <p:spPr>
          <a:xfrm>
            <a:off x="3887924" y="4041068"/>
            <a:ext cx="28963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우리의 걸음 수의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차는 얼마인지 어림해 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1587" y="1950405"/>
            <a:ext cx="24991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나는 집에서 학교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정문까지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476886" y="1446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369301" y="132557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37324" y="12779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20588" y="132678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96136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96710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01615" y="4856831"/>
            <a:ext cx="1446350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835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65" y="4707889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1397536" y="2200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876928" y="1016732"/>
            <a:ext cx="1013650" cy="254406"/>
            <a:chOff x="5253413" y="2035940"/>
            <a:chExt cx="1226799" cy="307902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81" y="2307509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23" y="441667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3745183" y="3681999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3765059" y="3711519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2" name="타원 61"/>
          <p:cNvSpPr/>
          <p:nvPr/>
        </p:nvSpPr>
        <p:spPr>
          <a:xfrm>
            <a:off x="1872975" y="2410558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1938025" y="2410558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카드를 이용하여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369301" y="132557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37324" y="12779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20588" y="13267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96136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32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96710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876928" y="1016732"/>
            <a:ext cx="1013650" cy="254406"/>
            <a:chOff x="5253413" y="2035940"/>
            <a:chExt cx="1226799" cy="307902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562867" y="2044812"/>
            <a:ext cx="2346667" cy="227347"/>
            <a:chOff x="4421577" y="2197503"/>
            <a:chExt cx="2346667" cy="2273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카드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4346991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074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1049567" y="4257793"/>
            <a:ext cx="2270366" cy="79138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31472" y="2597340"/>
            <a:ext cx="5521075" cy="13543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5734"/>
            <a:ext cx="1886390" cy="11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26" y="2695734"/>
            <a:ext cx="1444424" cy="11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22" y="2724389"/>
            <a:ext cx="1032538" cy="113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1725313" y="4057593"/>
            <a:ext cx="965846" cy="400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F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835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708394" y="4257793"/>
            <a:ext cx="2270366" cy="79138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372648" y="4063752"/>
            <a:ext cx="965846" cy="400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578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83203" y="2550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82290" y="4017793"/>
            <a:ext cx="2322573" cy="10615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493150" y="4049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0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777" y="537321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8703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2529010" y="5213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681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numCard_hundred.png /  numCard_ten.png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numCard_one.png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32" y="4545124"/>
            <a:ext cx="1541836" cy="37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01" y="2389490"/>
            <a:ext cx="1578466" cy="69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카드를 이용하여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369301" y="132557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37324" y="12779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20588" y="13267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96136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32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96710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876928" y="1016732"/>
            <a:ext cx="1013650" cy="254406"/>
            <a:chOff x="5253413" y="2035940"/>
            <a:chExt cx="1226799" cy="307902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98069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53982"/>
              </p:ext>
            </p:extLst>
          </p:nvPr>
        </p:nvGraphicFramePr>
        <p:xfrm>
          <a:off x="481354" y="5841268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numCard_hundred.png /  numCard_ten.png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numCard_one.png / numCard_symbols.png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1_6_03_arrow.sgv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3825786" y="4817564"/>
            <a:ext cx="655885" cy="344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95736" y="4761280"/>
            <a:ext cx="2703136" cy="46792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3"/>
          <p:cNvSpPr txBox="1"/>
          <p:nvPr/>
        </p:nvSpPr>
        <p:spPr>
          <a:xfrm>
            <a:off x="2257517" y="4797283"/>
            <a:ext cx="1880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578=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444" y="4634643"/>
            <a:ext cx="360000" cy="355000"/>
          </a:xfrm>
          <a:prstGeom prst="rect">
            <a:avLst/>
          </a:prstGeom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60" y="537321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8696" y="53832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35797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18781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24844"/>
            <a:ext cx="4470485" cy="258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 bwMode="auto">
          <a:xfrm>
            <a:off x="5004548" y="4138372"/>
            <a:ext cx="5949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867" y="4020879"/>
            <a:ext cx="360000" cy="355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 bwMode="auto">
          <a:xfrm>
            <a:off x="5119098" y="3521642"/>
            <a:ext cx="48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647" y="334920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369301" y="13255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37324" y="12779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20588" y="132678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96136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32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96710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학생의 걸음 수의 차는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876928" y="1016732"/>
            <a:ext cx="1013650" cy="254406"/>
            <a:chOff x="5253413" y="2035940"/>
            <a:chExt cx="1226799" cy="307902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159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94" y="3077062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1078907" y="2561837"/>
            <a:ext cx="1292818" cy="3487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257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걸음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069677" y="3029889"/>
            <a:ext cx="5059158" cy="390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걸음과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걸음만큼 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104" y="2366334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058" y="2852389"/>
            <a:ext cx="360000" cy="355000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921409" y="2931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0" y="1701176"/>
            <a:ext cx="5704000" cy="33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app/resource/contents/lesson01/ops/1/1_1_04.html)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오른쪽 화살표 67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99" y="313957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715331" y="1502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138412" y="3049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60422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22" y="424592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4746657" y="3766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754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1_6_4_01~07.sgv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2218580" y="5246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3"/>
            <a:ext cx="6918956" cy="482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835-578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99" y="467584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5312" y="894493"/>
            <a:ext cx="6918956" cy="482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52956" y="500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835-578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8111" y="53345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533141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64" y="538323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10" y="538583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64" y="538323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234026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4767"/>
              </p:ext>
            </p:extLst>
          </p:nvPr>
        </p:nvGraphicFramePr>
        <p:xfrm>
          <a:off x="1417751" y="2774466"/>
          <a:ext cx="1866116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29"/>
                <a:gridCol w="466529"/>
                <a:gridCol w="466529"/>
                <a:gridCol w="466529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1295400" y="2448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 flipV="1">
            <a:off x="2471697" y="2816932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2861150" y="24483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75756" y="24483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V="1">
            <a:off x="1998403" y="285444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/>
          <p:cNvSpPr/>
          <p:nvPr/>
        </p:nvSpPr>
        <p:spPr>
          <a:xfrm>
            <a:off x="1919512" y="24483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034864" y="3178335"/>
            <a:ext cx="1479258" cy="4000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257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121" y="2994756"/>
            <a:ext cx="360000" cy="355000"/>
          </a:xfrm>
          <a:prstGeom prst="rect">
            <a:avLst/>
          </a:prstGeom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512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7010495" y="901939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3" y="1556792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835-578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 결과는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5312" y="894493"/>
            <a:ext cx="6918956" cy="482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52956" y="500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67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2" y="9354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835-578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8111" y="53345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776" y="533141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10" y="538323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64" y="538323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56" y="538583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18638" y="2352139"/>
            <a:ext cx="6487053" cy="464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52000" marR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각 자리의 수끼리 맞추어 적습니다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276" y="2174638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409300" y="2961347"/>
            <a:ext cx="6487053" cy="7916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24000" marR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일의 자리끼리 뺄 수 없으면 십의 자리에서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십의 자리끼리 뺄 수 없으면 백의 자리에서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받아내림하여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계산합니다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832" y="2840479"/>
            <a:ext cx="360000" cy="35500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8" y="2446103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8" y="3057047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9043" y="1556792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계산했던 과정을 떠올리면서 세로 셈으로 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327478" y="2439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08395" y="2902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2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82220"/>
              </p:ext>
            </p:extLst>
          </p:nvPr>
        </p:nvGraphicFramePr>
        <p:xfrm>
          <a:off x="4480074" y="268916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4804110" y="3512168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4  6  8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191" y="3445250"/>
            <a:ext cx="360000" cy="355000"/>
          </a:xfrm>
          <a:prstGeom prst="rect">
            <a:avLst/>
          </a:prstGeom>
        </p:spPr>
      </p:pic>
      <p:sp>
        <p:nvSpPr>
          <p:cNvPr id="28" name="TextBox 53"/>
          <p:cNvSpPr txBox="1"/>
          <p:nvPr/>
        </p:nvSpPr>
        <p:spPr>
          <a:xfrm>
            <a:off x="1007604" y="303513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487=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39071" y="306286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17" y="28904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30659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 가는 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학생의 걸음 수의 차는 얼마인지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학생의 걸음 수의 차는 얼마인지 수 카드로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835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수 모형으로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90903"/>
              </p:ext>
            </p:extLst>
          </p:nvPr>
        </p:nvGraphicFramePr>
        <p:xfrm>
          <a:off x="4480074" y="268916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4804110" y="3512168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4  6  8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191" y="3445250"/>
            <a:ext cx="360000" cy="355000"/>
          </a:xfrm>
          <a:prstGeom prst="rect">
            <a:avLst/>
          </a:prstGeom>
        </p:spPr>
      </p:pic>
      <p:sp>
        <p:nvSpPr>
          <p:cNvPr id="28" name="TextBox 53"/>
          <p:cNvSpPr txBox="1"/>
          <p:nvPr/>
        </p:nvSpPr>
        <p:spPr>
          <a:xfrm>
            <a:off x="1007604" y="303513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487=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39071" y="306286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17" y="2890426"/>
            <a:ext cx="360000" cy="3550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14662" y="2762926"/>
            <a:ext cx="6667165" cy="2519875"/>
            <a:chOff x="114662" y="2762926"/>
            <a:chExt cx="6667165" cy="2519875"/>
          </a:xfrm>
        </p:grpSpPr>
        <p:sp>
          <p:nvSpPr>
            <p:cNvPr id="24" name="직각 삼각형 23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4662" y="2924944"/>
              <a:ext cx="6667165" cy="21697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60395" y="27629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34394"/>
              </p:ext>
            </p:extLst>
          </p:nvPr>
        </p:nvGraphicFramePr>
        <p:xfrm>
          <a:off x="1534746" y="3581383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 flipV="1">
            <a:off x="2393528" y="3672819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2677514" y="320349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96796" y="320349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24945"/>
              </p:ext>
            </p:extLst>
          </p:nvPr>
        </p:nvGraphicFramePr>
        <p:xfrm>
          <a:off x="4039788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8" name="직선 연결선 47"/>
          <p:cNvCxnSpPr/>
          <p:nvPr/>
        </p:nvCxnSpPr>
        <p:spPr bwMode="auto">
          <a:xfrm flipV="1">
            <a:off x="4898570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/>
          <p:cNvSpPr/>
          <p:nvPr/>
        </p:nvSpPr>
        <p:spPr>
          <a:xfrm>
            <a:off x="5182556" y="321297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4463988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직사각형 51"/>
          <p:cNvSpPr/>
          <p:nvPr/>
        </p:nvSpPr>
        <p:spPr>
          <a:xfrm>
            <a:off x="4798192" y="320684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27984" y="320684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06136" y="3203498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V="1">
            <a:off x="1984531" y="369473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4791069" y="292576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96796" y="2897084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" y="1196752"/>
            <a:ext cx="6928843" cy="40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cdata2.tsherpa.co.kr/tsherpa/MultiMedia/Flash/2020/curri/index.html?flashxmlnum=jmp1130&amp;classa=A8-C1-31-MM-MM-04-02-06-0-0-0-0&amp;classno=MM_31_04/suh_0301_01_0006/suh_0301_01_0006_204_1.html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교과서에 나오는 수로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716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248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625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487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63600" y="2204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63600" y="2922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19772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10025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1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spc="-150" dirty="0" err="1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두 번 있는 </a:t>
            </a:r>
            <a:r>
              <a:rPr lang="en-US" altLang="ko-KR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66"/>
          <p:cNvSpPr txBox="1"/>
          <p:nvPr/>
        </p:nvSpPr>
        <p:spPr>
          <a:xfrm>
            <a:off x="6982367" y="944724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1_6_05.html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81924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32566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64615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54922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53"/>
          <p:cNvSpPr txBox="1"/>
          <p:nvPr/>
        </p:nvSpPr>
        <p:spPr>
          <a:xfrm>
            <a:off x="719572" y="4041068"/>
            <a:ext cx="11167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10+6-8=8</a:t>
            </a:r>
            <a:endParaRPr lang="ko-KR" altLang="en-US" sz="1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53"/>
          <p:cNvSpPr txBox="1"/>
          <p:nvPr/>
        </p:nvSpPr>
        <p:spPr>
          <a:xfrm>
            <a:off x="1925021" y="4396752"/>
            <a:ext cx="181142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100+10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50=60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575556" y="3969060"/>
            <a:ext cx="1350481" cy="395531"/>
          </a:xfrm>
          <a:prstGeom prst="wedgeEllipseCallout">
            <a:avLst>
              <a:gd name="adj1" fmla="val 18685"/>
              <a:gd name="adj2" fmla="val -1051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형 설명선 35"/>
          <p:cNvSpPr/>
          <p:nvPr/>
        </p:nvSpPr>
        <p:spPr>
          <a:xfrm>
            <a:off x="1818330" y="4329100"/>
            <a:ext cx="1966227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형 설명선 36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400-200=200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1271853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977950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3"/>
          <p:cNvSpPr txBox="1"/>
          <p:nvPr/>
        </p:nvSpPr>
        <p:spPr>
          <a:xfrm>
            <a:off x="2964041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2683253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2627784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2366462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4692233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4418690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4345766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4094654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6361596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6058355" y="2433866"/>
            <a:ext cx="3451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766482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 flipV="1">
            <a:off x="5799709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4438083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V="1">
            <a:off x="4110499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V="1">
            <a:off x="2699792" y="2749640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V="1">
            <a:off x="236082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99406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4550" y="3064613"/>
            <a:ext cx="2302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1950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0260" y="2375592"/>
            <a:ext cx="18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943 – 276=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905"/>
              </p:ext>
            </p:extLst>
          </p:nvPr>
        </p:nvGraphicFramePr>
        <p:xfrm>
          <a:off x="1468246" y="342900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15195"/>
              </p:ext>
            </p:extLst>
          </p:nvPr>
        </p:nvGraphicFramePr>
        <p:xfrm>
          <a:off x="4184114" y="342885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4252002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2  8  9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83301" y="4243636"/>
            <a:ext cx="10248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2  7  8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4185084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4185084"/>
            <a:ext cx="360000" cy="355000"/>
          </a:xfrm>
          <a:prstGeom prst="rect">
            <a:avLst/>
          </a:prstGeom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03669" y="23755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215" y="2203157"/>
            <a:ext cx="360000" cy="3550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 bwMode="auto">
          <a:xfrm>
            <a:off x="5243622" y="235531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68" y="2182879"/>
            <a:ext cx="360000" cy="355000"/>
          </a:xfrm>
          <a:prstGeom prst="rect">
            <a:avLst/>
          </a:prstGeom>
        </p:spPr>
      </p:pic>
      <p:sp>
        <p:nvSpPr>
          <p:cNvPr id="94" name="TextBox 53"/>
          <p:cNvSpPr txBox="1"/>
          <p:nvPr/>
        </p:nvSpPr>
        <p:spPr>
          <a:xfrm>
            <a:off x="3900931" y="23478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498=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1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60260" y="2375592"/>
            <a:ext cx="18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943 – 276=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49583"/>
              </p:ext>
            </p:extLst>
          </p:nvPr>
        </p:nvGraphicFramePr>
        <p:xfrm>
          <a:off x="1468246" y="342900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72056"/>
              </p:ext>
            </p:extLst>
          </p:nvPr>
        </p:nvGraphicFramePr>
        <p:xfrm>
          <a:off x="4184114" y="342885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4252002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2  8  9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83301" y="4243636"/>
            <a:ext cx="10248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2  7  8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4185084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4185084"/>
            <a:ext cx="360000" cy="355000"/>
          </a:xfrm>
          <a:prstGeom prst="rect">
            <a:avLst/>
          </a:prstGeom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03669" y="23755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215" y="2203157"/>
            <a:ext cx="360000" cy="3550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 bwMode="auto">
          <a:xfrm>
            <a:off x="5243622" y="235531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68" y="2182879"/>
            <a:ext cx="360000" cy="355000"/>
          </a:xfrm>
          <a:prstGeom prst="rect">
            <a:avLst/>
          </a:prstGeom>
        </p:spPr>
      </p:pic>
      <p:sp>
        <p:nvSpPr>
          <p:cNvPr id="94" name="TextBox 53"/>
          <p:cNvSpPr txBox="1"/>
          <p:nvPr/>
        </p:nvSpPr>
        <p:spPr>
          <a:xfrm>
            <a:off x="3900931" y="23478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498=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4662" y="2535912"/>
            <a:ext cx="6667165" cy="2746889"/>
            <a:chOff x="114662" y="2535912"/>
            <a:chExt cx="6667165" cy="2746889"/>
          </a:xfrm>
        </p:grpSpPr>
        <p:sp>
          <p:nvSpPr>
            <p:cNvPr id="43" name="직각 삼각형 42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4662" y="2720444"/>
              <a:ext cx="6667165" cy="23742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60395" y="2535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457"/>
              </p:ext>
            </p:extLst>
          </p:nvPr>
        </p:nvGraphicFramePr>
        <p:xfrm>
          <a:off x="199040" y="355485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34055"/>
              </p:ext>
            </p:extLst>
          </p:nvPr>
        </p:nvGraphicFramePr>
        <p:xfrm>
          <a:off x="1868041" y="3557309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78382"/>
              </p:ext>
            </p:extLst>
          </p:nvPr>
        </p:nvGraphicFramePr>
        <p:xfrm>
          <a:off x="3538823" y="3547784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78749"/>
              </p:ext>
            </p:extLst>
          </p:nvPr>
        </p:nvGraphicFramePr>
        <p:xfrm>
          <a:off x="5167592" y="354554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연결선 79"/>
          <p:cNvCxnSpPr/>
          <p:nvPr/>
        </p:nvCxnSpPr>
        <p:spPr bwMode="auto">
          <a:xfrm flipV="1">
            <a:off x="1057822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>
          <a:xfrm>
            <a:off x="1341808" y="325336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71600" y="325336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2698315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4367960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flipV="1">
            <a:off x="5985627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 flipV="1">
            <a:off x="644499" y="362949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직사각형 97"/>
          <p:cNvSpPr/>
          <p:nvPr/>
        </p:nvSpPr>
        <p:spPr>
          <a:xfrm>
            <a:off x="575556" y="325336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 flipV="1">
            <a:off x="2289621" y="362949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 flipV="1">
            <a:off x="4019578" y="365051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 flipV="1">
            <a:off x="5610685" y="364629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3002554" y="321424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632346" y="321424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36302" y="321424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671282" y="3206478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301074" y="3206478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05030" y="3206478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310360" y="31751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940152" y="31751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544108" y="31751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7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4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140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서현이네 빵 가게에서는 오늘 빵을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팔았다면 남아 있는 빵은 몇 개인지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530255" y="2526380"/>
            <a:ext cx="5057970" cy="102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/>
            <a:r>
              <a:rPr lang="ko-KR" altLang="en-US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625</a:t>
            </a:r>
            <a:r>
              <a:rPr lang="ko-KR" altLang="en-US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개를 만들었는데 </a:t>
            </a:r>
            <a:r>
              <a:rPr lang="en-US" altLang="ko-KR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487</a:t>
            </a:r>
            <a:r>
              <a:rPr lang="ko-KR" altLang="en-US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b="1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팔았으므로 </a:t>
            </a:r>
            <a:r>
              <a:rPr lang="en-US" altLang="ko-KR" sz="1900" b="1" kern="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625-487=138</a:t>
            </a:r>
            <a:r>
              <a:rPr lang="en-US" altLang="ko-KR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 남았습니다</a:t>
            </a:r>
            <a:r>
              <a:rPr lang="en-US" altLang="ko-KR" sz="1900" b="1" kern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kern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3" y="2348880"/>
            <a:ext cx="360000" cy="355000"/>
          </a:xfrm>
          <a:prstGeom prst="rect">
            <a:avLst/>
          </a:prstGeom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91" y="2650790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0" y="2496098"/>
            <a:ext cx="571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712318" y="2373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59367" y="24118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83" y="3704209"/>
            <a:ext cx="430913" cy="37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704092" y="359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530160" y="3683261"/>
            <a:ext cx="738378" cy="4119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38" y="3573016"/>
            <a:ext cx="360000" cy="355000"/>
          </a:xfrm>
          <a:prstGeom prst="rect">
            <a:avLst/>
          </a:prstGeom>
        </p:spPr>
      </p:pic>
      <p:sp>
        <p:nvSpPr>
          <p:cNvPr id="63" name="TextBox 43"/>
          <p:cNvSpPr txBox="1"/>
          <p:nvPr/>
        </p:nvSpPr>
        <p:spPr>
          <a:xfrm>
            <a:off x="2249066" y="3696887"/>
            <a:ext cx="7387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칸 클릭하면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버튼은 색이 다른 풀이 확인 버튼으로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cdata2.tsherpa.co.kr/tsherpa/MultiMedia/Flash/2020/curri/index.html?flashxmlnum=yoolim5078&amp;classa=A8-C1-31-MM-MM-04-02-07-0-0-0-0&amp;classno=MM_31_04/suh_0301_01_0007/suh_0301_01_0007_401_1.html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‘169’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‘486’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43614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140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93301"/>
              </p:ext>
            </p:extLst>
          </p:nvPr>
        </p:nvGraphicFramePr>
        <p:xfrm>
          <a:off x="1468246" y="268808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792282" y="351108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1  6  9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3444166"/>
            <a:ext cx="360000" cy="35500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46679"/>
              </p:ext>
            </p:extLst>
          </p:nvPr>
        </p:nvGraphicFramePr>
        <p:xfrm>
          <a:off x="4272019" y="268463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4596055" y="350763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4  8  6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440718"/>
            <a:ext cx="360000" cy="35500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1847505" y="276182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2074012" y="23939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63688" y="23939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V="1">
            <a:off x="4965928" y="2734989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5192435" y="236708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82111" y="236708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 flipV="1">
            <a:off x="2152902" y="276182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2381464" y="239392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V="1">
            <a:off x="4643706" y="273325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4538499" y="236708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49736" y="2351383"/>
            <a:ext cx="58006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34074" y="2354048"/>
            <a:ext cx="51371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cdata2.tsherpa.co.kr/tsherpa/MultiMedia/Flash/2020/curri/index.html?flashxmlnum=yoolim5078&amp;classa=A8-C1-31-MM-MM-04-02-07-0-0-0-0&amp;classno=MM_31_04/suh_0301_01_0007/suh_0301_01_0007_401_1.html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140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5997" y="3304623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831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68538" y="3304623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415180" y="2446384"/>
            <a:ext cx="984812" cy="51456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- 468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구부러진 연결선 8"/>
          <p:cNvCxnSpPr>
            <a:stCxn id="3" idx="6"/>
          </p:cNvCxnSpPr>
          <p:nvPr/>
        </p:nvCxnSpPr>
        <p:spPr bwMode="auto">
          <a:xfrm>
            <a:off x="2399992" y="2703666"/>
            <a:ext cx="256632" cy="65332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구부러진 연결선 10"/>
          <p:cNvCxnSpPr>
            <a:stCxn id="2" idx="0"/>
            <a:endCxn id="3" idx="2"/>
          </p:cNvCxnSpPr>
          <p:nvPr/>
        </p:nvCxnSpPr>
        <p:spPr bwMode="auto">
          <a:xfrm rot="5400000" flipH="1" flipV="1">
            <a:off x="964154" y="2853597"/>
            <a:ext cx="600957" cy="30109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399992" y="3392996"/>
            <a:ext cx="587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363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21" y="3142806"/>
            <a:ext cx="360000" cy="355000"/>
          </a:xfrm>
          <a:prstGeom prst="rect">
            <a:avLst/>
          </a:prstGeom>
        </p:spPr>
      </p:pic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17101" y="3304624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59642" y="3304624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6284" y="2446385"/>
            <a:ext cx="984812" cy="51456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- 448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구부러진 연결선 53"/>
          <p:cNvCxnSpPr>
            <a:stCxn id="52" idx="6"/>
          </p:cNvCxnSpPr>
          <p:nvPr/>
        </p:nvCxnSpPr>
        <p:spPr bwMode="auto">
          <a:xfrm>
            <a:off x="5191096" y="2703667"/>
            <a:ext cx="256632" cy="65332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구부러진 연결선 54"/>
          <p:cNvCxnSpPr>
            <a:stCxn id="50" idx="0"/>
            <a:endCxn id="52" idx="2"/>
          </p:cNvCxnSpPr>
          <p:nvPr/>
        </p:nvCxnSpPr>
        <p:spPr bwMode="auto">
          <a:xfrm rot="5400000" flipH="1" flipV="1">
            <a:off x="3755258" y="2853598"/>
            <a:ext cx="600957" cy="30109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191096" y="3392997"/>
            <a:ext cx="587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195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25" y="3142807"/>
            <a:ext cx="360000" cy="355000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7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605057" y="4995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t="17361" r="23204" b="9722"/>
          <a:stretch/>
        </p:blipFill>
        <p:spPr bwMode="auto">
          <a:xfrm>
            <a:off x="89024" y="908719"/>
            <a:ext cx="6895244" cy="477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24" y="794091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가는 길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952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1_6_1_ani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6383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5997" y="3304623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831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68538" y="3304623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415180" y="2446384"/>
            <a:ext cx="984812" cy="51456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- 468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구부러진 연결선 8"/>
          <p:cNvCxnSpPr>
            <a:stCxn id="3" idx="6"/>
          </p:cNvCxnSpPr>
          <p:nvPr/>
        </p:nvCxnSpPr>
        <p:spPr bwMode="auto">
          <a:xfrm>
            <a:off x="2399992" y="2703666"/>
            <a:ext cx="256632" cy="65332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구부러진 연결선 10"/>
          <p:cNvCxnSpPr>
            <a:stCxn id="2" idx="0"/>
            <a:endCxn id="3" idx="2"/>
          </p:cNvCxnSpPr>
          <p:nvPr/>
        </p:nvCxnSpPr>
        <p:spPr bwMode="auto">
          <a:xfrm rot="5400000" flipH="1" flipV="1">
            <a:off x="964154" y="2853597"/>
            <a:ext cx="600957" cy="30109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399992" y="3392996"/>
            <a:ext cx="587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363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21" y="3142806"/>
            <a:ext cx="360000" cy="355000"/>
          </a:xfrm>
          <a:prstGeom prst="rect">
            <a:avLst/>
          </a:prstGeom>
        </p:spPr>
      </p:pic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17101" y="3304624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59642" y="3304624"/>
            <a:ext cx="776173" cy="55642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6284" y="2446385"/>
            <a:ext cx="984812" cy="514563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- 448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구부러진 연결선 53"/>
          <p:cNvCxnSpPr>
            <a:stCxn id="52" idx="6"/>
          </p:cNvCxnSpPr>
          <p:nvPr/>
        </p:nvCxnSpPr>
        <p:spPr bwMode="auto">
          <a:xfrm>
            <a:off x="5191096" y="2703667"/>
            <a:ext cx="256632" cy="65332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구부러진 연결선 54"/>
          <p:cNvCxnSpPr>
            <a:stCxn id="50" idx="0"/>
            <a:endCxn id="52" idx="2"/>
          </p:cNvCxnSpPr>
          <p:nvPr/>
        </p:nvCxnSpPr>
        <p:spPr bwMode="auto">
          <a:xfrm rot="5400000" flipH="1" flipV="1">
            <a:off x="3755258" y="2853598"/>
            <a:ext cx="600957" cy="301096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191096" y="3392997"/>
            <a:ext cx="587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195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25" y="3142807"/>
            <a:ext cx="360000" cy="355000"/>
          </a:xfrm>
          <a:prstGeom prst="rect">
            <a:avLst/>
          </a:prstGeom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7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14662" y="2535912"/>
            <a:ext cx="6667165" cy="2746889"/>
            <a:chOff x="114662" y="2535912"/>
            <a:chExt cx="6667165" cy="2746889"/>
          </a:xfrm>
        </p:grpSpPr>
        <p:sp>
          <p:nvSpPr>
            <p:cNvPr id="63" name="직각 삼각형 62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4662" y="2720444"/>
              <a:ext cx="6667165" cy="23742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60395" y="2535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87024"/>
              </p:ext>
            </p:extLst>
          </p:nvPr>
        </p:nvGraphicFramePr>
        <p:xfrm>
          <a:off x="1403648" y="3493598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1" name="직선 연결선 70"/>
          <p:cNvCxnSpPr/>
          <p:nvPr/>
        </p:nvCxnSpPr>
        <p:spPr bwMode="auto">
          <a:xfrm flipV="1">
            <a:off x="2262430" y="358503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직사각형 71"/>
          <p:cNvSpPr/>
          <p:nvPr/>
        </p:nvSpPr>
        <p:spPr>
          <a:xfrm>
            <a:off x="2546416" y="31921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76208" y="31921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 flipV="1">
            <a:off x="1849107" y="3568239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1780164" y="3192105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53067"/>
              </p:ext>
            </p:extLst>
          </p:nvPr>
        </p:nvGraphicFramePr>
        <p:xfrm>
          <a:off x="3842084" y="34978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 bwMode="auto">
          <a:xfrm flipV="1">
            <a:off x="4700866" y="358924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4984852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4644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4287543" y="35724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직사각형 86"/>
          <p:cNvSpPr/>
          <p:nvPr/>
        </p:nvSpPr>
        <p:spPr>
          <a:xfrm>
            <a:off x="4218600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06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이용하여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가장 크게 나오도록 두 수를 골라 식을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394041" y="2725525"/>
            <a:ext cx="648556" cy="7034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91760" y="2725525"/>
            <a:ext cx="648556" cy="703475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389479" y="2725525"/>
            <a:ext cx="648556" cy="703475"/>
          </a:xfrm>
          <a:prstGeom prst="roundRect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1409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24924" y="4954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08488" y="4013535"/>
            <a:ext cx="6647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693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723" y="3854781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854704" y="4005064"/>
            <a:ext cx="1505287" cy="384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841-148=693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54" y="3854781"/>
            <a:ext cx="360000" cy="355000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6127115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22" y="39959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48" y="40135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cdata2.tsherpa.co.kr/tsherpa/MultiMedia/Flash/2020/curri/index.html?flashxmlnum=yoolim5078&amp;classa=A8-C1-31-MM-MM-04-02-07-0-0-0-0&amp;classno=MM_31_04/suh_0301_01_0007/suh_0301_01_0007_401_1.html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46749" y="3816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카드를 이용하여 세 자리 수를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차가 가장 크게 나오게끔 두 수를 골라 식을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394041" y="2725525"/>
            <a:ext cx="648556" cy="7034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91760" y="2725525"/>
            <a:ext cx="648556" cy="703475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389479" y="2725525"/>
            <a:ext cx="648556" cy="703475"/>
          </a:xfrm>
          <a:prstGeom prst="roundRect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771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7395" y="3982216"/>
            <a:ext cx="6647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053611" y="3973745"/>
            <a:ext cx="1505287" cy="384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841-148=693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49" y="38657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55" y="398221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14662" y="3062860"/>
            <a:ext cx="6667165" cy="2219941"/>
            <a:chOff x="114662" y="3062860"/>
            <a:chExt cx="6667165" cy="2219941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4662" y="3212976"/>
              <a:ext cx="6667165" cy="188171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60395" y="306286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50923" y="3599279"/>
            <a:ext cx="18455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4109" y="3596590"/>
            <a:ext cx="937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50" y="3652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41" y="358501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74" y="358501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00" y="3861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22191" y="3386896"/>
            <a:ext cx="6202037" cy="1554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차가 가장 크게 나오려면 가장 큰 수와 가장 작은 수를 고르면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 큰 수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가장 작은 수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148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수의 차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693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77" y="404575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95" y="433378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287524" y="353702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13233" y="468914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42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47331" y="3313501"/>
            <a:ext cx="59392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487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20" y="3136001"/>
            <a:ext cx="360000" cy="355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1829048" y="3314860"/>
            <a:ext cx="1710944" cy="384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474=487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991" y="3168075"/>
            <a:ext cx="360000" cy="3550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018370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cdata2.tsherpa.co.kr/tsherpa/MultiMedia/Flash/2020/curri/index.html?flashxmlnum=yoolim5078&amp;classa=A8-C1-31-MM-MM-04-02-07-0-0-0-0&amp;classno=MM_31_04/suh_0301_01_0007/suh_0301_01_0007_401_1.html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190277" y="4954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98340" y="4940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2060" y="3308173"/>
            <a:ext cx="397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36" y="32968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79" y="329685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초등학교 운동회에서 청군과 백군으로 나누어 경기를 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 청군은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백군은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/>
          <p:cNvCxnSpPr/>
          <p:nvPr/>
        </p:nvCxnSpPr>
        <p:spPr bwMode="auto">
          <a:xfrm>
            <a:off x="683568" y="1952836"/>
            <a:ext cx="6012702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V="1">
            <a:off x="683568" y="2564904"/>
            <a:ext cx="1656184" cy="9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697510" y="2240868"/>
            <a:ext cx="49498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5728381" y="2252127"/>
            <a:ext cx="9954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2337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4" y="523298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47331" y="3313501"/>
            <a:ext cx="59392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487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829048" y="3314860"/>
            <a:ext cx="1710944" cy="3847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474=487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2060" y="3308173"/>
            <a:ext cx="397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36" y="32968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79" y="329685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초등학교 운동회에서 청군과 백군으로 나누어 경기를 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명이고 청군은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백군은 몇 명인지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직선 연결선 55"/>
          <p:cNvCxnSpPr/>
          <p:nvPr/>
        </p:nvCxnSpPr>
        <p:spPr bwMode="auto">
          <a:xfrm>
            <a:off x="683568" y="1952836"/>
            <a:ext cx="6012702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V="1">
            <a:off x="683568" y="2564904"/>
            <a:ext cx="1656184" cy="989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697510" y="2240868"/>
            <a:ext cx="494988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5728381" y="2252127"/>
            <a:ext cx="9954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4662" y="2672916"/>
            <a:ext cx="6667165" cy="2609885"/>
            <a:chOff x="114662" y="2672916"/>
            <a:chExt cx="6667165" cy="2609885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4662" y="2859948"/>
              <a:ext cx="6667165" cy="223474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60395" y="267291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53991"/>
              </p:ext>
            </p:extLst>
          </p:nvPr>
        </p:nvGraphicFramePr>
        <p:xfrm>
          <a:off x="2592300" y="34978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 bwMode="auto">
          <a:xfrm flipV="1">
            <a:off x="3451082" y="358924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3735068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64860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 flipV="1">
            <a:off x="3037759" y="35724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직사각형 77"/>
          <p:cNvSpPr/>
          <p:nvPr/>
        </p:nvSpPr>
        <p:spPr>
          <a:xfrm>
            <a:off x="2968816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00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705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7018370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cdata2.tsherpa.co.kr/tsherpa/MultiMedia/Flash/2020/curri/index.html?flashxmlnum=yoolim5078&amp;classa=A8-C1-31-MM-MM-04-02-07-0-0-0-0&amp;classno=MM_31_04/suh_0301_01_0007/suh_0301_01_0007_401_1.html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(382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372)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5" y="2766880"/>
            <a:ext cx="6175402" cy="98922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04029" y="3261492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9623" y="3273866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6916" y="3257254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479" y="3270286"/>
            <a:ext cx="1296132" cy="384721"/>
          </a:xfrm>
          <a:prstGeom prst="rect">
            <a:avLst/>
          </a:prstGeom>
          <a:solidFill>
            <a:srgbClr val="DDC9B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(cm)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5978" y="2836182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00743" y="2839344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칠판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9505" y="2827621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창문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93888" y="2823211"/>
            <a:ext cx="1019867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사물함</a:t>
            </a:r>
          </a:p>
        </p:txBody>
      </p:sp>
      <p:sp>
        <p:nvSpPr>
          <p:cNvPr id="61" name="타원 60"/>
          <p:cNvSpPr/>
          <p:nvPr/>
        </p:nvSpPr>
        <p:spPr>
          <a:xfrm>
            <a:off x="5854002" y="3270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교실에 있는 물건의 길이를 조사했습니다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물건 길이의 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물건은 무엇인지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/>
          <p:cNvCxnSpPr/>
          <p:nvPr/>
        </p:nvCxnSpPr>
        <p:spPr bwMode="auto">
          <a:xfrm flipV="1">
            <a:off x="663279" y="2240868"/>
            <a:ext cx="5108758" cy="417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 flipV="1">
            <a:off x="697510" y="1952836"/>
            <a:ext cx="4090514" cy="1273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V="1">
            <a:off x="4898847" y="1959202"/>
            <a:ext cx="1761385" cy="34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681003" y="4221088"/>
            <a:ext cx="165618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사물함과 칠판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996" y="4058448"/>
            <a:ext cx="360000" cy="355000"/>
          </a:xfrm>
          <a:prstGeom prst="rect">
            <a:avLst/>
          </a:prstGeom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5644678" y="504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936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" y="2766880"/>
            <a:ext cx="6175402" cy="98922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04029" y="3261492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9623" y="3273866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6916" y="3257254"/>
            <a:ext cx="834898" cy="384721"/>
          </a:xfrm>
          <a:prstGeom prst="rect">
            <a:avLst/>
          </a:prstGeom>
          <a:solidFill>
            <a:srgbClr val="FFFB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479" y="3270286"/>
            <a:ext cx="1296132" cy="384721"/>
          </a:xfrm>
          <a:prstGeom prst="rect">
            <a:avLst/>
          </a:prstGeom>
          <a:solidFill>
            <a:srgbClr val="DDC9B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(cm)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5978" y="2836182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00743" y="2839344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칠판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9505" y="2827621"/>
            <a:ext cx="855133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창문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93888" y="2823211"/>
            <a:ext cx="1019867" cy="384721"/>
          </a:xfrm>
          <a:prstGeom prst="rect">
            <a:avLst/>
          </a:prstGeom>
          <a:solidFill>
            <a:srgbClr val="C7A08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사물함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교실에 있는 물건의 길이를 조사했습니다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물건 길이의 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물건은 무엇인지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/>
          <p:cNvCxnSpPr/>
          <p:nvPr/>
        </p:nvCxnSpPr>
        <p:spPr bwMode="auto">
          <a:xfrm flipV="1">
            <a:off x="663279" y="2240868"/>
            <a:ext cx="5108758" cy="4176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 flipV="1">
            <a:off x="697510" y="1952836"/>
            <a:ext cx="4090514" cy="1273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V="1">
            <a:off x="4898847" y="1959202"/>
            <a:ext cx="1761385" cy="340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681003" y="4221088"/>
            <a:ext cx="165618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사물함과 칠판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996" y="4058448"/>
            <a:ext cx="360000" cy="355000"/>
          </a:xfrm>
          <a:prstGeom prst="rect">
            <a:avLst/>
          </a:prstGeom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14662" y="2672916"/>
            <a:ext cx="6667165" cy="2609885"/>
            <a:chOff x="114662" y="2672916"/>
            <a:chExt cx="6667165" cy="2609885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183802" y="509469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4662" y="2859948"/>
              <a:ext cx="6667165" cy="223474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60395" y="267291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0611"/>
              </p:ext>
            </p:extLst>
          </p:nvPr>
        </p:nvGraphicFramePr>
        <p:xfrm>
          <a:off x="2592300" y="34978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/>
                <a:gridCol w="382161"/>
                <a:gridCol w="382161"/>
                <a:gridCol w="382161"/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735068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64860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 flipV="1">
            <a:off x="3037759" y="35724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2968816" y="31963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 flipV="1">
            <a:off x="3423352" y="35724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58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1, 2, 4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362108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84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집에서 학교 정문까지의 걸음 수를 말하고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188108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3688793" y="3585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419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6" y="1592796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37019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2123728" y="2967286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2143604" y="2996806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0" name="타원 59"/>
          <p:cNvSpPr/>
          <p:nvPr/>
        </p:nvSpPr>
        <p:spPr>
          <a:xfrm>
            <a:off x="251520" y="1695845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316570" y="1695845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타원 61"/>
          <p:cNvSpPr/>
          <p:nvPr/>
        </p:nvSpPr>
        <p:spPr>
          <a:xfrm>
            <a:off x="11157" y="1534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누르면 확대 화면 사라지기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98590" y="800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1560" y="1092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2796"/>
            <a:ext cx="6840760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863340" y="3825044"/>
            <a:ext cx="2931788" cy="129614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1587" y="1772816"/>
            <a:ext cx="2489294" cy="936104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43"/>
          <p:cNvSpPr txBox="1"/>
          <p:nvPr/>
        </p:nvSpPr>
        <p:spPr>
          <a:xfrm>
            <a:off x="3887924" y="4041068"/>
            <a:ext cx="28963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우리의 걸음 수의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차는 얼마인지 어림해 볼까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7" name="TextBox 43"/>
          <p:cNvSpPr txBox="1"/>
          <p:nvPr/>
        </p:nvSpPr>
        <p:spPr>
          <a:xfrm>
            <a:off x="221587" y="1950405"/>
            <a:ext cx="24991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나는 집에서 학교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정문까지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2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3802544" y="2094332"/>
            <a:ext cx="3106923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걸음 수의 차가 얼마인지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5" y="2561516"/>
            <a:ext cx="360000" cy="355000"/>
          </a:xfrm>
          <a:prstGeom prst="rect">
            <a:avLst/>
          </a:prstGeom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6" y="1592796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37019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2123728" y="2967286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3"/>
          <p:cNvSpPr txBox="1"/>
          <p:nvPr/>
        </p:nvSpPr>
        <p:spPr>
          <a:xfrm>
            <a:off x="2143604" y="2996806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타원 34"/>
          <p:cNvSpPr/>
          <p:nvPr/>
        </p:nvSpPr>
        <p:spPr>
          <a:xfrm>
            <a:off x="251520" y="1695845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316570" y="1695845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6" y="1592796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걸음 수는 각각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3782741" y="2060848"/>
            <a:ext cx="3106125" cy="5332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835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걸음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578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걸음입니다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257" y="1920858"/>
            <a:ext cx="360000" cy="355000"/>
          </a:xfrm>
          <a:prstGeom prst="rect">
            <a:avLst/>
          </a:prstGeom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37019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/>
          <p:cNvSpPr/>
          <p:nvPr/>
        </p:nvSpPr>
        <p:spPr>
          <a:xfrm>
            <a:off x="2123728" y="2967286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/>
          <p:cNvSpPr txBox="1"/>
          <p:nvPr/>
        </p:nvSpPr>
        <p:spPr>
          <a:xfrm>
            <a:off x="2143604" y="2996806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타원 67"/>
          <p:cNvSpPr/>
          <p:nvPr/>
        </p:nvSpPr>
        <p:spPr>
          <a:xfrm>
            <a:off x="251520" y="1695845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43"/>
          <p:cNvSpPr txBox="1"/>
          <p:nvPr/>
        </p:nvSpPr>
        <p:spPr>
          <a:xfrm>
            <a:off x="316570" y="1695845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107504" y="151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걸음 수의 차를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3891802" y="2345396"/>
            <a:ext cx="2984454" cy="687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835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걸음에서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걸음을 뺍니다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95" y="2151075"/>
            <a:ext cx="360000" cy="35500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6" y="1592796"/>
            <a:ext cx="3547203" cy="237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37019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123728" y="2967286"/>
            <a:ext cx="1473428" cy="72542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2143604" y="2996806"/>
            <a:ext cx="142028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걸음이네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spc="-150" dirty="0" smtClean="0">
                <a:latin typeface="맑은 고딕" pitchFamily="50" charset="-127"/>
                <a:ea typeface="맑은 고딕" pitchFamily="50" charset="-127"/>
              </a:rPr>
              <a:t>우리의 걸음 수의 차는 얼마인지 어림해 볼까</a:t>
            </a:r>
            <a:r>
              <a:rPr lang="en-US" altLang="ko-KR" sz="105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타원 36"/>
          <p:cNvSpPr/>
          <p:nvPr/>
        </p:nvSpPr>
        <p:spPr>
          <a:xfrm>
            <a:off x="251520" y="1695845"/>
            <a:ext cx="1217709" cy="54502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316570" y="1695845"/>
            <a:ext cx="117378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나는 집에서 학교 정문까지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835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걸음이야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352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)-(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888940"/>
            <a:ext cx="58352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번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)-(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43152</TotalTime>
  <Words>3003</Words>
  <Application>Microsoft Office PowerPoint</Application>
  <PresentationFormat>화면 슬라이드 쇼(4:3)</PresentationFormat>
  <Paragraphs>1201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7426</cp:revision>
  <cp:lastPrinted>2021-12-20T01:30:02Z</cp:lastPrinted>
  <dcterms:created xsi:type="dcterms:W3CDTF">2008-07-15T12:19:11Z</dcterms:created>
  <dcterms:modified xsi:type="dcterms:W3CDTF">2022-01-07T11:54:43Z</dcterms:modified>
</cp:coreProperties>
</file>