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348" r:id="rId9"/>
    <p:sldId id="1097" r:id="rId10"/>
    <p:sldId id="1351" r:id="rId11"/>
    <p:sldId id="1365" r:id="rId12"/>
    <p:sldId id="1357" r:id="rId13"/>
    <p:sldId id="1358" r:id="rId14"/>
    <p:sldId id="1312" r:id="rId15"/>
    <p:sldId id="1386" r:id="rId16"/>
    <p:sldId id="1313" r:id="rId17"/>
    <p:sldId id="1387" r:id="rId18"/>
    <p:sldId id="1297" r:id="rId19"/>
    <p:sldId id="1315" r:id="rId20"/>
    <p:sldId id="1316" r:id="rId21"/>
    <p:sldId id="1366" r:id="rId22"/>
    <p:sldId id="1367" r:id="rId23"/>
    <p:sldId id="1388" r:id="rId24"/>
    <p:sldId id="1368" r:id="rId25"/>
    <p:sldId id="1389" r:id="rId26"/>
    <p:sldId id="1369" r:id="rId27"/>
    <p:sldId id="1390" r:id="rId28"/>
    <p:sldId id="1370" r:id="rId29"/>
    <p:sldId id="1391" r:id="rId30"/>
    <p:sldId id="1371" r:id="rId31"/>
    <p:sldId id="1392" r:id="rId32"/>
    <p:sldId id="1372" r:id="rId33"/>
    <p:sldId id="1393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F6F07C"/>
    <a:srgbClr val="F6FC10"/>
    <a:srgbClr val="F4EAE4"/>
    <a:srgbClr val="D4AE88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1236" y="-945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jmp1130&amp;classa=A8-C1-31-MM-MM-04-05-03-0-0-0-0&amp;classno=MM_31_04/suh_0301_04_0003/suh_0301_04_0003_401_1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hyperlink" Target="https://cdata2.tsherpa.co.kr/tsherpa/MultiMedia/Flash/2020/curri/index.html?flashxmlnum=jmp1130&amp;classa=A8-C1-31-MM-MM-04-05-03-0-0-0-0&amp;classno=MM_31_04/suh_0301_04_0003/suh_0301_04_0003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cdata2.tsherpa.co.kr/tsherpa/MultiMedia/Flash/2020/curri/index.html?flashxmlnum=jmp1130&amp;classa=A8-C1-31-MM-MM-04-05-03-0-0-0-0&amp;classno=MM_31_04/suh_0301_04_0003/suh_0301_04_0003_401_1.html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jmp1130&amp;classa=A8-C1-31-MM-MM-04-05-03-0-0-0-0&amp;classno=MM_31_04/suh_0301_04_0003/suh_0301_04_0003_401_1.html" TargetMode="External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jmp1130&amp;classa=A8-C1-31-MM-MM-04-05-03-0-0-0-0&amp;classno=MM_31_04/suh_0301_04_0003/suh_0301_04_0003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558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2296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5042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591235" y="2132856"/>
            <a:ext cx="3652661" cy="2863941"/>
            <a:chOff x="-5821" y="1824387"/>
            <a:chExt cx="3850463" cy="3019031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28" y="1824387"/>
              <a:ext cx="3741414" cy="3019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-5821" y="2024843"/>
              <a:ext cx="2155804" cy="55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초코우유를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개씩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줄로 진열해 주세요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초코우유는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2893392" y="5102292"/>
            <a:ext cx="1157614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14×2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006" y="5082413"/>
            <a:ext cx="360000" cy="355000"/>
          </a:xfrm>
          <a:prstGeom prst="rect">
            <a:avLst/>
          </a:prstGeom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타원 55"/>
          <p:cNvSpPr/>
          <p:nvPr/>
        </p:nvSpPr>
        <p:spPr>
          <a:xfrm>
            <a:off x="5227030" y="112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43322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18870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792609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60632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43896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19444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708" y="4726319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타원 85"/>
          <p:cNvSpPr/>
          <p:nvPr/>
        </p:nvSpPr>
        <p:spPr>
          <a:xfrm>
            <a:off x="5139558" y="4511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AC9257F4-2523-493A-B2E7-2FFC06459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9651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9" name="직사각형 48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5496" y="1886273"/>
            <a:ext cx="6948772" cy="3054896"/>
            <a:chOff x="35496" y="1886273"/>
            <a:chExt cx="6948772" cy="3054896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774" y="1886273"/>
              <a:ext cx="2854494" cy="3054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" name="그룹 21"/>
            <p:cNvGrpSpPr/>
            <p:nvPr/>
          </p:nvGrpSpPr>
          <p:grpSpPr>
            <a:xfrm>
              <a:off x="35496" y="1886273"/>
              <a:ext cx="6357944" cy="3054895"/>
              <a:chOff x="37766" y="1824387"/>
              <a:chExt cx="5779950" cy="2777177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228" y="1824387"/>
                <a:ext cx="3741414" cy="2777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37766" y="1998402"/>
                <a:ext cx="2042859" cy="47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atin typeface="맑은 고딕" pitchFamily="50" charset="-127"/>
                    <a:ea typeface="맑은 고딕" pitchFamily="50" charset="-127"/>
                  </a:rPr>
                  <a:t>초코우유를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14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개씩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줄로 진열해 주세요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774857" y="2915393"/>
                <a:ext cx="2042859" cy="67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atin typeface="맑은 고딕" pitchFamily="50" charset="-127"/>
                    <a:ea typeface="맑은 고딕" pitchFamily="50" charset="-127"/>
                  </a:rPr>
                  <a:t>초코우유는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모두 몇 개인지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어림해 볼까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?</a:t>
                </a:r>
                <a:endParaRPr lang="ko-KR" altLang="en-US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B4B250A0-A8BE-446A-B302-C1F9B8A9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81089" y="18197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67944" y="1819703"/>
            <a:ext cx="936104" cy="5195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855779" y="1673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조절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9651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81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33103" y="2332213"/>
            <a:ext cx="6607149" cy="2644959"/>
            <a:chOff x="233103" y="2332213"/>
            <a:chExt cx="6607149" cy="264495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103" y="2332213"/>
              <a:ext cx="6607149" cy="2644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75556" y="3465004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×2</a:t>
              </a:r>
            </a:p>
          </p:txBody>
        </p:sp>
        <p:pic>
          <p:nvPicPr>
            <p:cNvPr id="70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231" y="2780928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4716016" y="2663624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×2=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88508" y="3239688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×2=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987824" y="3851756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×2=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24128" y="3239688"/>
              <a:ext cx="48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82722" y="3883655"/>
              <a:ext cx="48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014144" y="3883655"/>
              <a:ext cx="303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23126" y="4464820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597855" y="4457906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51832" y="2663624"/>
              <a:ext cx="48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모형으로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343322" y="14366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18870" y="13767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792609" y="143828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760632" y="13811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43896" y="14394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12380" y="13891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초코우유는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096084" y="2750367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16063" y="24346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36562" y="2266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0495" y="980728"/>
            <a:ext cx="2133505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삽화에 모든 텍스트 새로 쓰기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화살표 클릭 시 오른쪽 내용 보임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4_2_03.html</a:t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 #3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클릭할 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#3-1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20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나타남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51" y="2663862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799" y="3265499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428255" y="2600908"/>
            <a:ext cx="560266" cy="539282"/>
            <a:chOff x="6428255" y="2600908"/>
            <a:chExt cx="560266" cy="539282"/>
          </a:xfrm>
        </p:grpSpPr>
        <p:sp>
          <p:nvSpPr>
            <p:cNvPr id="15" name="직사각형 14"/>
            <p:cNvSpPr/>
            <p:nvPr/>
          </p:nvSpPr>
          <p:spPr>
            <a:xfrm>
              <a:off x="6428255" y="2600908"/>
              <a:ext cx="372848" cy="3693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691983" y="2848086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#3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760132" y="2559004"/>
            <a:ext cx="578023" cy="4739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86" y="2533868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7" y="2533868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오른쪽 화살표 121"/>
          <p:cNvSpPr/>
          <p:nvPr/>
        </p:nvSpPr>
        <p:spPr>
          <a:xfrm>
            <a:off x="7808635" y="2667233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5642102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79A8AD0B-AFAF-4304-B69C-60CA68869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A02A1E8-CF11-410F-98D7-D7834E6FB335}"/>
              </a:ext>
            </a:extLst>
          </p:cNvPr>
          <p:cNvSpPr/>
          <p:nvPr/>
        </p:nvSpPr>
        <p:spPr>
          <a:xfrm>
            <a:off x="4676882" y="3905217"/>
            <a:ext cx="227359" cy="267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EDEF7AD-4002-41A0-8CFB-02E11D897E81}"/>
              </a:ext>
            </a:extLst>
          </p:cNvPr>
          <p:cNvSpPr/>
          <p:nvPr/>
        </p:nvSpPr>
        <p:spPr>
          <a:xfrm>
            <a:off x="5418233" y="3926483"/>
            <a:ext cx="227359" cy="267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81" y="4149080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00" y="4153304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551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4_2_3_01.sgv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4_2_3_02.sgv  /  4_2_3_03.sgv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" name="타원 111"/>
          <p:cNvSpPr/>
          <p:nvPr/>
        </p:nvSpPr>
        <p:spPr>
          <a:xfrm>
            <a:off x="5735860" y="2384884"/>
            <a:ext cx="54955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42102" y="3834336"/>
            <a:ext cx="786153" cy="47359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641638" y="3682723"/>
            <a:ext cx="848749" cy="558138"/>
            <a:chOff x="5657665" y="3690714"/>
            <a:chExt cx="848749" cy="558138"/>
          </a:xfrm>
        </p:grpSpPr>
        <p:sp>
          <p:nvSpPr>
            <p:cNvPr id="92" name="TextBox 91"/>
            <p:cNvSpPr txBox="1"/>
            <p:nvPr/>
          </p:nvSpPr>
          <p:spPr>
            <a:xfrm>
              <a:off x="5657665" y="3879520"/>
              <a:ext cx="7236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6414" y="3690714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01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초코우유는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개인지 말하고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343950" y="140066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319498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793237" y="14022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61260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44524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20072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1251675" y="2257182"/>
            <a:ext cx="664543" cy="379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초코우유는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7AF5C11E-5DF3-47C5-8A51-E9A5EAEC1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251675" y="2744924"/>
            <a:ext cx="4516971" cy="4129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어림한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 만큼 차이가 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39" y="2847532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242" y="2105759"/>
            <a:ext cx="360000" cy="355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646" y="2596396"/>
            <a:ext cx="360000" cy="3550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1115616" y="2773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9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5312" y="1781149"/>
            <a:ext cx="6794598" cy="3295703"/>
            <a:chOff x="65312" y="1781149"/>
            <a:chExt cx="6794598" cy="3295703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1" r="2284"/>
            <a:stretch/>
          </p:blipFill>
          <p:spPr bwMode="auto">
            <a:xfrm>
              <a:off x="65312" y="1781149"/>
              <a:ext cx="6794598" cy="3295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28080" y="2096852"/>
              <a:ext cx="216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6140" y="2096852"/>
              <a:ext cx="215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39658" y="2564904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2745" y="2480857"/>
              <a:ext cx="3818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150" dirty="0">
                  <a:latin typeface="맑은 고딕" pitchFamily="50" charset="-127"/>
                  <a:ea typeface="맑은 고딕" pitchFamily="50" charset="-127"/>
                </a:rPr>
                <a:t>×</a:t>
              </a:r>
              <a:endParaRPr lang="ko-KR" alt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87724" y="335699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×2</a:t>
              </a:r>
              <a:endParaRPr lang="ko-KR" altLang="en-US" sz="1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66751" y="3897052"/>
              <a:ext cx="697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×2</a:t>
              </a:r>
              <a:endParaRPr lang="ko-KR" altLang="en-US" sz="1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75178" y="4643844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63600" y="4643844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55976" y="3068433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59932" y="3453658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59932" y="3896613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3894388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68144" y="3791265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64188" y="3789040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90566" y="3453658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11660" y="3419708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53045" y="4004633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14×2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모든 숫자는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4_2_04.html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번과 마찬가지로 전자저작물과 같은 효과로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5" name="타원 44"/>
          <p:cNvSpPr/>
          <p:nvPr/>
        </p:nvSpPr>
        <p:spPr>
          <a:xfrm>
            <a:off x="6408427" y="5189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26729"/>
              </p:ext>
            </p:extLst>
          </p:nvPr>
        </p:nvGraphicFramePr>
        <p:xfrm>
          <a:off x="3509403" y="2240867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750726"/>
              </p:ext>
            </p:extLst>
          </p:nvPr>
        </p:nvGraphicFramePr>
        <p:xfrm>
          <a:off x="5419035" y="2875714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396" y="3167918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604000" y="3104964"/>
            <a:ext cx="560266" cy="539282"/>
            <a:chOff x="6428255" y="2600908"/>
            <a:chExt cx="560266" cy="539282"/>
          </a:xfrm>
        </p:grpSpPr>
        <p:sp>
          <p:nvSpPr>
            <p:cNvPr id="66" name="직사각형 65"/>
            <p:cNvSpPr/>
            <p:nvPr/>
          </p:nvSpPr>
          <p:spPr>
            <a:xfrm>
              <a:off x="6428255" y="2600908"/>
              <a:ext cx="372848" cy="3693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91983" y="2848086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19963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19963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오른쪽 화살표 69"/>
          <p:cNvSpPr/>
          <p:nvPr/>
        </p:nvSpPr>
        <p:spPr>
          <a:xfrm>
            <a:off x="7792485" y="2129756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66" y="375303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24" y="4643844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123242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E9202352-5A7F-469E-8E49-EBA647BA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050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4_2_4_00.sgv  /  4_2_4_01.sgv  /  4_2_4_01_1.sgv  /  4_2_4_01_2.sgv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4_2_4_01_3.sgv  / 4_2_4_03.sgv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7" name="타원 76"/>
          <p:cNvSpPr/>
          <p:nvPr/>
        </p:nvSpPr>
        <p:spPr>
          <a:xfrm>
            <a:off x="5256076" y="27000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3574940" y="1880827"/>
            <a:ext cx="3403831" cy="2448321"/>
          </a:xfrm>
          <a:prstGeom prst="round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984" y="2125518"/>
            <a:ext cx="3235744" cy="202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4716022" y="3131676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3968" y="3622161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14602" y="3622161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32×3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504" y="1880827"/>
            <a:ext cx="3403831" cy="2448321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9043" y="1772816"/>
            <a:ext cx="726573" cy="3240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45387" y="1772816"/>
            <a:ext cx="726573" cy="324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1"/>
          <a:stretch/>
        </p:blipFill>
        <p:spPr bwMode="auto">
          <a:xfrm>
            <a:off x="1259632" y="2118389"/>
            <a:ext cx="2090565" cy="20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52419" y="2816932"/>
            <a:ext cx="10310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32×3=</a:t>
            </a:r>
          </a:p>
          <a:p>
            <a:pPr algn="r">
              <a:lnSpc>
                <a:spcPct val="150000"/>
              </a:lnSpc>
            </a:pPr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304914" y="2924944"/>
            <a:ext cx="302615" cy="3240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640082" y="2243859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7304" y="2236802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2638" y="2948462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90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32072" y="2924944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3470" y="3501008"/>
            <a:ext cx="5786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49" y="316869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3082553" y="3105742"/>
            <a:ext cx="560266" cy="539282"/>
            <a:chOff x="6428255" y="2600908"/>
            <a:chExt cx="560266" cy="539282"/>
          </a:xfrm>
        </p:grpSpPr>
        <p:sp>
          <p:nvSpPr>
            <p:cNvPr id="57" name="직사각형 56"/>
            <p:cNvSpPr/>
            <p:nvPr/>
          </p:nvSpPr>
          <p:spPr>
            <a:xfrm>
              <a:off x="6428255" y="2600908"/>
              <a:ext cx="372848" cy="3693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6691983" y="2848086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81" y="3176972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4914" y="3404520"/>
            <a:ext cx="360000" cy="355000"/>
          </a:xfrm>
          <a:prstGeom prst="rect">
            <a:avLst/>
          </a:prstGeom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45064"/>
              </p:ext>
            </p:extLst>
          </p:nvPr>
        </p:nvGraphicFramePr>
        <p:xfrm>
          <a:off x="3833440" y="2254354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69718"/>
              </p:ext>
            </p:extLst>
          </p:nvPr>
        </p:nvGraphicFramePr>
        <p:xfrm>
          <a:off x="5557960" y="2240868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0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290622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3237923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90905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105413" y="1872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모든 숫자는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4_2_05.html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끼리 닿지 않게 배치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2131567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213156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오른쪽 화살표 97"/>
          <p:cNvSpPr/>
          <p:nvPr/>
        </p:nvSpPr>
        <p:spPr>
          <a:xfrm>
            <a:off x="7792485" y="2264932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7972C425-B7C0-4E64-B51C-64E092BB1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247570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770882" y="3045652"/>
            <a:ext cx="1213386" cy="662440"/>
            <a:chOff x="5770882" y="3027180"/>
            <a:chExt cx="1213386" cy="662440"/>
          </a:xfrm>
        </p:grpSpPr>
        <p:sp>
          <p:nvSpPr>
            <p:cNvPr id="12" name="직사각형 11"/>
            <p:cNvSpPr/>
            <p:nvPr/>
          </p:nvSpPr>
          <p:spPr>
            <a:xfrm>
              <a:off x="5875273" y="3162062"/>
              <a:ext cx="447086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0882" y="3334620"/>
              <a:ext cx="360000" cy="35500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5950882" y="3161378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17999" y="3162375"/>
              <a:ext cx="447086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24268" y="3027180"/>
              <a:ext cx="360000" cy="355000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6385206" y="3156931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6214679" y="3424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96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0897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21×4=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35310" y="2009118"/>
            <a:ext cx="840546" cy="537565"/>
            <a:chOff x="2368346" y="2009118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4552305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33×2=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087724" y="3961425"/>
            <a:ext cx="1121168" cy="537565"/>
            <a:chOff x="2087724" y="2009118"/>
            <a:chExt cx="1121168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5360023" y="2014183"/>
            <a:ext cx="868161" cy="542630"/>
            <a:chOff x="5107995" y="2014183"/>
            <a:chExt cx="868161" cy="542630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988957" y="3966490"/>
            <a:ext cx="987199" cy="542630"/>
            <a:chOff x="4988957" y="3234245"/>
            <a:chExt cx="987199" cy="54263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4988957" y="3411745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8   4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902465"/>
              </p:ext>
            </p:extLst>
          </p:nvPr>
        </p:nvGraphicFramePr>
        <p:xfrm>
          <a:off x="1765040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77907"/>
              </p:ext>
            </p:extLst>
          </p:nvPr>
        </p:nvGraphicFramePr>
        <p:xfrm>
          <a:off x="4643655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C00CF0A3-DF53-41C4-8064-9F35A345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5" y="1026453"/>
            <a:ext cx="460946" cy="3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627784" y="3961425"/>
            <a:ext cx="1121168" cy="537565"/>
            <a:chOff x="2087724" y="2009118"/>
            <a:chExt cx="1121168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988957" y="3966490"/>
            <a:ext cx="987199" cy="542630"/>
            <a:chOff x="4988957" y="3234245"/>
            <a:chExt cx="987199" cy="54263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4988957" y="3411745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8   4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96927"/>
              </p:ext>
            </p:extLst>
          </p:nvPr>
        </p:nvGraphicFramePr>
        <p:xfrm>
          <a:off x="1765040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30335"/>
              </p:ext>
            </p:extLst>
          </p:nvPr>
        </p:nvGraphicFramePr>
        <p:xfrm>
          <a:off x="4643655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75934" y="3191085"/>
            <a:ext cx="6667165" cy="2058635"/>
            <a:chOff x="179512" y="3304680"/>
            <a:chExt cx="6667165" cy="1968610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직사각형 59"/>
          <p:cNvSpPr/>
          <p:nvPr/>
        </p:nvSpPr>
        <p:spPr bwMode="auto">
          <a:xfrm>
            <a:off x="1546312" y="4601912"/>
            <a:ext cx="8791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447545" y="4612042"/>
            <a:ext cx="8791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6   6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90687"/>
              </p:ext>
            </p:extLst>
          </p:nvPr>
        </p:nvGraphicFramePr>
        <p:xfrm>
          <a:off x="1223628" y="363199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436"/>
              </p:ext>
            </p:extLst>
          </p:nvPr>
        </p:nvGraphicFramePr>
        <p:xfrm>
          <a:off x="4102243" y="363199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86574AAD-03E6-4942-A418-7215565A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5" y="1026453"/>
            <a:ext cx="460946" cy="3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640897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21×4=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435310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52305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33×2=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360023" y="21916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19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계산해 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7525" y="2204864"/>
            <a:ext cx="6479690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4_2_06.html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확인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62" y="332127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296887"/>
                  </p:ext>
                </p:extLst>
              </p:nvPr>
            </p:nvGraphicFramePr>
            <p:xfrm>
              <a:off x="1276234" y="2755873"/>
              <a:ext cx="9705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5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9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pc="-15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1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900" b="1" kern="1200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9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296887"/>
                  </p:ext>
                </p:extLst>
              </p:nvPr>
            </p:nvGraphicFramePr>
            <p:xfrm>
              <a:off x="1276234" y="2755873"/>
              <a:ext cx="9705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5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9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09836" r="-20188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1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900" b="1" kern="1200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9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67" y="331088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284077"/>
                  </p:ext>
                </p:extLst>
              </p:nvPr>
            </p:nvGraphicFramePr>
            <p:xfrm>
              <a:off x="2987258" y="2745437"/>
              <a:ext cx="9705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5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EDE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900" b="0" kern="1200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900" b="0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EDE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EDE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284077"/>
                  </p:ext>
                </p:extLst>
              </p:nvPr>
            </p:nvGraphicFramePr>
            <p:xfrm>
              <a:off x="2987258" y="2745437"/>
              <a:ext cx="9705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5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EDE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108197" r="-20188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900" b="0" kern="1200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900" b="0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EDE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EDE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886939"/>
                  </p:ext>
                </p:extLst>
              </p:nvPr>
            </p:nvGraphicFramePr>
            <p:xfrm>
              <a:off x="4717543" y="2746401"/>
              <a:ext cx="9705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5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9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9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900" b="0" kern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3</a:t>
                          </a:r>
                          <a:endParaRPr lang="ko-KR" altLang="en-US" sz="1900" b="0" kern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886939"/>
                  </p:ext>
                </p:extLst>
              </p:nvPr>
            </p:nvGraphicFramePr>
            <p:xfrm>
              <a:off x="4717543" y="2746401"/>
              <a:ext cx="9705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5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9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887" t="-111667" r="-201887" b="-1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900" b="0" kern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3</a:t>
                          </a:r>
                          <a:endParaRPr lang="ko-KR" altLang="en-US" sz="1900" b="0" kern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TextBox 53"/>
          <p:cNvSpPr txBox="1"/>
          <p:nvPr/>
        </p:nvSpPr>
        <p:spPr>
          <a:xfrm>
            <a:off x="1613407" y="4113589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2×3=6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859242" y="4469273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10×3=30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형 설명선 44"/>
          <p:cNvSpPr/>
          <p:nvPr/>
        </p:nvSpPr>
        <p:spPr>
          <a:xfrm>
            <a:off x="1511660" y="4041581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형 설명선 45"/>
          <p:cNvSpPr/>
          <p:nvPr/>
        </p:nvSpPr>
        <p:spPr>
          <a:xfrm>
            <a:off x="2771800" y="4401621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598420" y="328032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309855" y="332121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598420" y="301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AB6C6405-6D81-4B9B-BBDB-64CACFBE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269840" y="3821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187265" y="4239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CDC12780-F37F-4405-89FD-397ED2DCB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43501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초코우유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초코우유는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초코우유는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 몇 개인지 수 모형으로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14×2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세로 셈으로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32×3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xmlns="" id="{4D3D3860-E9B3-4CAF-A6AB-3B651036F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644499" y="1604119"/>
            <a:ext cx="6110881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268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64.Jpg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822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13043384" descr="EMB00002ae456e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98" y="2126606"/>
            <a:ext cx="2497138" cy="33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94602" y="3655657"/>
            <a:ext cx="6120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b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73336" y="4303729"/>
            <a:ext cx="7592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10×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b="1" dirty="0">
              <a:solidFill>
                <a:srgbClr val="00B0F0"/>
              </a:solidFill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554" y="3486183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007" y="4128845"/>
            <a:ext cx="360000" cy="355000"/>
          </a:xfrm>
          <a:prstGeom prst="rect">
            <a:avLst/>
          </a:prstGeom>
        </p:spPr>
      </p:pic>
      <p:sp>
        <p:nvSpPr>
          <p:cNvPr id="8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CD8FF593-A080-4E47-87E1-63A0B67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04069"/>
              </p:ext>
            </p:extLst>
          </p:nvPr>
        </p:nvGraphicFramePr>
        <p:xfrm>
          <a:off x="3923928" y="2368350"/>
          <a:ext cx="1594800" cy="1591056"/>
        </p:xfrm>
        <a:graphic>
          <a:graphicData uri="http://schemas.openxmlformats.org/drawingml/2006/table">
            <a:tbl>
              <a:tblPr/>
              <a:tblGrid>
                <a:gridCol w="4216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0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968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2407695" y="2780928"/>
            <a:ext cx="868161" cy="542630"/>
            <a:chOff x="5107995" y="3234245"/>
            <a:chExt cx="868161" cy="54263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4666684" y="3282414"/>
            <a:ext cx="1021441" cy="578634"/>
            <a:chOff x="4916497" y="2550169"/>
            <a:chExt cx="1021441" cy="578634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4916497" y="2763673"/>
              <a:ext cx="94943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9   3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7938" y="2550169"/>
              <a:ext cx="360000" cy="355000"/>
            </a:xfrm>
            <a:prstGeom prst="rect">
              <a:avLst/>
            </a:prstGeom>
          </p:spPr>
        </p:pic>
      </p:grp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84930" y="2960948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34×2=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5" name="_x222787984" descr="DRW00002ae4570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51" y="3119438"/>
            <a:ext cx="1524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F644E564-C308-44D2-8C38-C078A2461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16506"/>
              </p:ext>
            </p:extLst>
          </p:nvPr>
        </p:nvGraphicFramePr>
        <p:xfrm>
          <a:off x="3923928" y="2368350"/>
          <a:ext cx="1594800" cy="1591056"/>
        </p:xfrm>
        <a:graphic>
          <a:graphicData uri="http://schemas.openxmlformats.org/drawingml/2006/table">
            <a:tbl>
              <a:tblPr/>
              <a:tblGrid>
                <a:gridCol w="4216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0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968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2407695" y="295842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666684" y="3495918"/>
            <a:ext cx="9671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9   3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584930" y="2960948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34×2=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_x222787984" descr="DRW00002ae457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51" y="3119438"/>
            <a:ext cx="1524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7" name="직각 삼각형 4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직사각형 56"/>
          <p:cNvSpPr/>
          <p:nvPr/>
        </p:nvSpPr>
        <p:spPr bwMode="auto">
          <a:xfrm>
            <a:off x="3144846" y="4623178"/>
            <a:ext cx="8791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4631"/>
              </p:ext>
            </p:extLst>
          </p:nvPr>
        </p:nvGraphicFramePr>
        <p:xfrm>
          <a:off x="2822162" y="3653258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A67FD357-D252-45DA-98DB-8C79A9FC7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214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389621" y="3053977"/>
            <a:ext cx="1121168" cy="537565"/>
            <a:chOff x="2087724" y="2009118"/>
            <a:chExt cx="1121168" cy="537565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20835"/>
              </p:ext>
            </p:extLst>
          </p:nvPr>
        </p:nvGraphicFramePr>
        <p:xfrm>
          <a:off x="1066937" y="22924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1389621" y="3501008"/>
            <a:ext cx="1121168" cy="537565"/>
            <a:chOff x="2087724" y="2009118"/>
            <a:chExt cx="1121168" cy="537565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4" name="직선 연결선 3"/>
          <p:cNvCxnSpPr/>
          <p:nvPr/>
        </p:nvCxnSpPr>
        <p:spPr bwMode="auto">
          <a:xfrm>
            <a:off x="1081705" y="4115571"/>
            <a:ext cx="11871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그룹 64"/>
          <p:cNvGrpSpPr/>
          <p:nvPr/>
        </p:nvGrpSpPr>
        <p:grpSpPr>
          <a:xfrm>
            <a:off x="1367644" y="4043563"/>
            <a:ext cx="1121168" cy="537565"/>
            <a:chOff x="2087724" y="2009118"/>
            <a:chExt cx="1121168" cy="537565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6" name="직선 연결선 5"/>
          <p:cNvCxnSpPr/>
          <p:nvPr/>
        </p:nvCxnSpPr>
        <p:spPr bwMode="auto">
          <a:xfrm>
            <a:off x="2510789" y="3408977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2510789" y="3856008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2" name="그룹 71"/>
          <p:cNvGrpSpPr/>
          <p:nvPr/>
        </p:nvGrpSpPr>
        <p:grpSpPr>
          <a:xfrm>
            <a:off x="3054788" y="3053977"/>
            <a:ext cx="1121168" cy="537565"/>
            <a:chOff x="2087724" y="2009118"/>
            <a:chExt cx="1121168" cy="537565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3×2</a:t>
              </a: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3054788" y="3501008"/>
            <a:ext cx="1121168" cy="537565"/>
            <a:chOff x="2087724" y="2009118"/>
            <a:chExt cx="1121168" cy="537565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40×2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4617813" y="2328265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22×3=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5449747" y="2144836"/>
            <a:ext cx="868161" cy="542630"/>
            <a:chOff x="5107995" y="2014183"/>
            <a:chExt cx="868161" cy="542630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71675A05-76FA-49DE-956C-3ADFE9D2B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cdata2.tsherpa.co.kr/tsherpa/MultiMedia/Flash/2020/curri/index.html?flashxmlnum=jmp1130&amp;classa=A8-C1-31-MM-MM-04-05-03-0-0-0-0&amp;classno=MM_31_04/suh_0301_04_0003/suh_0301_04_0003_401_1.html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753721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4298179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 bwMode="auto">
          <a:xfrm>
            <a:off x="1389621" y="3262416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97338"/>
              </p:ext>
            </p:extLst>
          </p:nvPr>
        </p:nvGraphicFramePr>
        <p:xfrm>
          <a:off x="1066937" y="22924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2" name="그룹 101"/>
          <p:cNvGrpSpPr/>
          <p:nvPr/>
        </p:nvGrpSpPr>
        <p:grpSpPr>
          <a:xfrm>
            <a:off x="1389621" y="3627546"/>
            <a:ext cx="1121168" cy="537565"/>
            <a:chOff x="2087724" y="2009118"/>
            <a:chExt cx="1121168" cy="537565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105" name="직선 연결선 104"/>
          <p:cNvCxnSpPr/>
          <p:nvPr/>
        </p:nvCxnSpPr>
        <p:spPr bwMode="auto">
          <a:xfrm>
            <a:off x="1081705" y="4329100"/>
            <a:ext cx="11871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6" name="그룹 105"/>
          <p:cNvGrpSpPr/>
          <p:nvPr/>
        </p:nvGrpSpPr>
        <p:grpSpPr>
          <a:xfrm>
            <a:off x="1389621" y="4329100"/>
            <a:ext cx="1121168" cy="537565"/>
            <a:chOff x="2087724" y="2009118"/>
            <a:chExt cx="1121168" cy="537565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109" name="직선 연결선 108"/>
          <p:cNvCxnSpPr/>
          <p:nvPr/>
        </p:nvCxnSpPr>
        <p:spPr bwMode="auto">
          <a:xfrm>
            <a:off x="2510789" y="3444981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/>
          <p:cNvCxnSpPr/>
          <p:nvPr/>
        </p:nvCxnSpPr>
        <p:spPr bwMode="auto">
          <a:xfrm>
            <a:off x="2510789" y="3964020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직사각형 111"/>
          <p:cNvSpPr/>
          <p:nvPr/>
        </p:nvSpPr>
        <p:spPr bwMode="auto">
          <a:xfrm>
            <a:off x="3054788" y="3262416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3×2</a:t>
            </a:r>
          </a:p>
        </p:txBody>
      </p:sp>
      <p:grpSp>
        <p:nvGrpSpPr>
          <p:cNvPr id="114" name="그룹 113"/>
          <p:cNvGrpSpPr/>
          <p:nvPr/>
        </p:nvGrpSpPr>
        <p:grpSpPr>
          <a:xfrm>
            <a:off x="3054788" y="3609020"/>
            <a:ext cx="1121168" cy="537565"/>
            <a:chOff x="2087724" y="2009118"/>
            <a:chExt cx="1121168" cy="537565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40×2</a:t>
              </a:r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3198804" y="4356708"/>
            <a:ext cx="1121168" cy="537565"/>
            <a:chOff x="2087724" y="2009118"/>
            <a:chExt cx="1121168" cy="537565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직사각형 70"/>
          <p:cNvSpPr/>
          <p:nvPr/>
        </p:nvSpPr>
        <p:spPr bwMode="auto">
          <a:xfrm>
            <a:off x="3141564" y="4629520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6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28057"/>
              </p:ext>
            </p:extLst>
          </p:nvPr>
        </p:nvGraphicFramePr>
        <p:xfrm>
          <a:off x="2818880" y="365960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4C4261A1-90E4-46E1-BFA1-4EACC4D01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17813" y="2328265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22×3=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449747" y="2322336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4298179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753721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400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https://cdata2.tsherpa.co.kr/tsherpa/MultiMedia/Flash/2020/curri/index.html?flashxmlnum=jmp1130&amp;classa=A8-C1-31-MM-MM-04-05-03-0-0-0-0&amp;classno=MM_31_04/suh_0301_04_0003/suh_0301_04_0003_401_1.html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03" y="162880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04" y="3356992"/>
            <a:ext cx="270892" cy="26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8429" y="2735632"/>
            <a:ext cx="214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31+31+31=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82802" y="3303009"/>
            <a:ext cx="1170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31×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887924" y="2562334"/>
            <a:ext cx="868161" cy="542630"/>
            <a:chOff x="5107995" y="2014183"/>
            <a:chExt cx="868161" cy="542630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3883859" y="3104964"/>
            <a:ext cx="868161" cy="542630"/>
            <a:chOff x="5107995" y="2014183"/>
            <a:chExt cx="868161" cy="542630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pSp>
        <p:nvGrpSpPr>
          <p:cNvPr id="81" name="그룹 80"/>
          <p:cNvGrpSpPr/>
          <p:nvPr/>
        </p:nvGrpSpPr>
        <p:grpSpPr>
          <a:xfrm>
            <a:off x="3307795" y="3104964"/>
            <a:ext cx="498224" cy="542630"/>
            <a:chOff x="5477932" y="2014183"/>
            <a:chExt cx="498224" cy="542630"/>
          </a:xfrm>
        </p:grpSpPr>
        <p:sp>
          <p:nvSpPr>
            <p:cNvPr id="82" name="직사각형 81"/>
            <p:cNvSpPr/>
            <p:nvPr/>
          </p:nvSpPr>
          <p:spPr bwMode="auto">
            <a:xfrm>
              <a:off x="5477932" y="2191683"/>
              <a:ext cx="30814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sp>
        <p:nvSpPr>
          <p:cNvPr id="84" name="타원 83"/>
          <p:cNvSpPr/>
          <p:nvPr/>
        </p:nvSpPr>
        <p:spPr>
          <a:xfrm>
            <a:off x="1972000" y="3072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A6E5193B-3323-4352-82BD-5DB52F12B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04" y="3356992"/>
            <a:ext cx="270892" cy="26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538429" y="2735632"/>
            <a:ext cx="214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31+31+31=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82802" y="3303009"/>
            <a:ext cx="1170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31×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887924" y="2739834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883859" y="3282464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307795" y="3282464"/>
            <a:ext cx="30814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93" name="직각 삼각형 9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직사각형 96"/>
          <p:cNvSpPr/>
          <p:nvPr/>
        </p:nvSpPr>
        <p:spPr bwMode="auto">
          <a:xfrm>
            <a:off x="5601025" y="4612042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54552"/>
              </p:ext>
            </p:extLst>
          </p:nvPr>
        </p:nvGraphicFramePr>
        <p:xfrm>
          <a:off x="5235809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2364" y="3871178"/>
            <a:ext cx="456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세 번 더한 것은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 ×3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같습니다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31 ×3=93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FCD12D12-D181-4F9E-A176-676E6981A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03" y="162880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106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807804" y="2492896"/>
            <a:ext cx="1847791" cy="169218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보고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https://cdata2.tsherpa.co.kr/tsherpa/MultiMedia/Flash/2020/curri/index.html?flashxmlnum=jmp1130&amp;classa=A8-C1-31-MM-MM-04-05-03-0-0-0-0&amp;classno=MM_31_04/suh_0301_04_0003/suh_0301_04_0003_401_1.html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79" y="447995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6"/>
          <p:cNvSpPr txBox="1"/>
          <p:nvPr/>
        </p:nvSpPr>
        <p:spPr>
          <a:xfrm>
            <a:off x="2998065" y="451316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40×2=80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8" y="44184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3374427" y="3470401"/>
            <a:ext cx="1121168" cy="537565"/>
            <a:chOff x="2087724" y="2009118"/>
            <a:chExt cx="1121168" cy="537565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51295"/>
              </p:ext>
            </p:extLst>
          </p:nvPr>
        </p:nvGraphicFramePr>
        <p:xfrm>
          <a:off x="3051743" y="267291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타원 74"/>
          <p:cNvSpPr/>
          <p:nvPr/>
        </p:nvSpPr>
        <p:spPr>
          <a:xfrm>
            <a:off x="2303748" y="4286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38DCC6EF-2C43-4A56-A52D-954D60D43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>
            <a:off x="2807804" y="2492896"/>
            <a:ext cx="1847791" cy="169218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 bwMode="auto">
          <a:xfrm>
            <a:off x="3374427" y="3642836"/>
            <a:ext cx="8791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18220"/>
              </p:ext>
            </p:extLst>
          </p:nvPr>
        </p:nvGraphicFramePr>
        <p:xfrm>
          <a:off x="3051743" y="267291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보고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114" y="447995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6"/>
          <p:cNvSpPr txBox="1"/>
          <p:nvPr/>
        </p:nvSpPr>
        <p:spPr>
          <a:xfrm>
            <a:off x="3178000" y="451316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40×2=80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43" y="44184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3488178" y="3642836"/>
            <a:ext cx="8791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39" name="직각 삼각형 3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387244" y="3861048"/>
            <a:ext cx="623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은 십의 자리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곱을 나타낸 것입니다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2=80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55A870F6-5193-493C-9461-329159F02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83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3" t="16087" r="27078" b="15549"/>
          <a:stretch/>
        </p:blipFill>
        <p:spPr bwMode="auto">
          <a:xfrm>
            <a:off x="71500" y="914604"/>
            <a:ext cx="6912768" cy="468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1928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9275" y="89008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초코우유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진열하기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xmlns="" id="{B046D8F4-84ED-4A16-9CDE-F89E0A472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장난감 가게에 물총이 한 줄에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줄로 진열되어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진열된 물총은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쓰고 답을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5665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5665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6"/>
          <p:cNvSpPr txBox="1"/>
          <p:nvPr/>
        </p:nvSpPr>
        <p:spPr>
          <a:xfrm>
            <a:off x="1828610" y="35997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12×4=48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3505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51"/>
          <p:cNvSpPr txBox="1"/>
          <p:nvPr/>
        </p:nvSpPr>
        <p:spPr>
          <a:xfrm>
            <a:off x="4452969" y="35660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34415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53"/>
          <p:cNvSpPr txBox="1"/>
          <p:nvPr/>
        </p:nvSpPr>
        <p:spPr>
          <a:xfrm>
            <a:off x="4824028" y="358433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76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직선 연결선 84"/>
          <p:cNvCxnSpPr/>
          <p:nvPr/>
        </p:nvCxnSpPr>
        <p:spPr bwMode="auto">
          <a:xfrm>
            <a:off x="1351724" y="2233704"/>
            <a:ext cx="529250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6376662" y="1973260"/>
            <a:ext cx="24756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646326" y="1945672"/>
            <a:ext cx="5997903" cy="27588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683389" y="2528900"/>
            <a:ext cx="828271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https://cdata2.tsherpa.co.kr/tsherpa/MultiMedia/Flash/2020/curri/index.html?flashxmlnum=jmp1130&amp;classa=A8-C1-31-MM-MM-04-05-03-0-0-0-0&amp;classno=MM_31_04/suh_0301_04_0003/suh_0301_04_0003_401_1.html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627307" y="2219910"/>
            <a:ext cx="668093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56E05D73-2A90-4CB9-A7C0-D21F18B02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장난감 가게에 물총이 한 줄에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줄로 진열되어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진열된 물총은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쓰고 답을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5665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5665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6"/>
          <p:cNvSpPr txBox="1"/>
          <p:nvPr/>
        </p:nvSpPr>
        <p:spPr>
          <a:xfrm>
            <a:off x="1828610" y="35997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12×4=48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51"/>
          <p:cNvSpPr txBox="1"/>
          <p:nvPr/>
        </p:nvSpPr>
        <p:spPr>
          <a:xfrm>
            <a:off x="4452969" y="35660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53"/>
          <p:cNvSpPr txBox="1"/>
          <p:nvPr/>
        </p:nvSpPr>
        <p:spPr>
          <a:xfrm>
            <a:off x="4896036" y="3537012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76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직선 연결선 84"/>
          <p:cNvCxnSpPr/>
          <p:nvPr/>
        </p:nvCxnSpPr>
        <p:spPr bwMode="auto">
          <a:xfrm>
            <a:off x="1351724" y="2233704"/>
            <a:ext cx="529250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6376662" y="1973260"/>
            <a:ext cx="24756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646326" y="1945672"/>
            <a:ext cx="5997903" cy="27588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683389" y="2528900"/>
            <a:ext cx="828271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6" name="직선 연결선 105"/>
          <p:cNvCxnSpPr/>
          <p:nvPr/>
        </p:nvCxnSpPr>
        <p:spPr bwMode="auto">
          <a:xfrm>
            <a:off x="627307" y="2219910"/>
            <a:ext cx="668093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5" name="직각 삼각형 4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직사각형 54"/>
          <p:cNvSpPr/>
          <p:nvPr/>
        </p:nvSpPr>
        <p:spPr bwMode="auto">
          <a:xfrm>
            <a:off x="5359044" y="4612042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37689"/>
              </p:ext>
            </p:extLst>
          </p:nvPr>
        </p:nvGraphicFramePr>
        <p:xfrm>
          <a:off x="5036360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58348" y="3871178"/>
            <a:ext cx="456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줄로 진열되어 있으므로 진열된 물총은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로 구할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xmlns="" id="{10FBBD45-E683-474D-95CF-8D1F5A46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138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아버지의 연세를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https://cdata2.tsherpa.co.kr/tsherpa/MultiMedia/Flash/2020/curri/index.html?flashxmlnum=jmp1130&amp;classa=A8-C1-31-MM-MM-04-05-03-0-0-0-0&amp;classno=MM_31_04/suh_0301_04_0003/suh_0301_04_0003_401_1.html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872858" y="2271211"/>
            <a:ext cx="971624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슬기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72858" y="2883279"/>
            <a:ext cx="971624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준호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72858" y="3484024"/>
            <a:ext cx="971624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아버지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1931190" y="2240868"/>
            <a:ext cx="45850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살이에요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43"/>
          <p:cNvSpPr txBox="1"/>
          <p:nvPr/>
        </p:nvSpPr>
        <p:spPr>
          <a:xfrm>
            <a:off x="1931190" y="2847275"/>
            <a:ext cx="45850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슬기보다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살이 더 많아요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1931190" y="3423339"/>
            <a:ext cx="45850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준호 나이에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곱한 수가 내 나이입니다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TextBox 51"/>
          <p:cNvSpPr txBox="1"/>
          <p:nvPr/>
        </p:nvSpPr>
        <p:spPr>
          <a:xfrm>
            <a:off x="3078950" y="4309625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76" y="41850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3478759" y="430441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1720ABAA-638B-4303-AC76-17262E322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48082" y="4332273"/>
            <a:ext cx="971624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아버지</a:t>
            </a:r>
          </a:p>
        </p:txBody>
      </p:sp>
      <p:sp>
        <p:nvSpPr>
          <p:cNvPr id="40" name="타원 39"/>
          <p:cNvSpPr/>
          <p:nvPr/>
        </p:nvSpPr>
        <p:spPr>
          <a:xfrm>
            <a:off x="715331" y="2141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06474" y="2701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24589" y="3337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899813" y="4171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64126" y="2060848"/>
            <a:ext cx="5952090" cy="1980220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872858" y="2271211"/>
            <a:ext cx="971624" cy="32403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슬기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72858" y="2883279"/>
            <a:ext cx="971624" cy="32403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준호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72858" y="3484024"/>
            <a:ext cx="971624" cy="32403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아버지</a:t>
            </a:r>
          </a:p>
        </p:txBody>
      </p:sp>
      <p:sp>
        <p:nvSpPr>
          <p:cNvPr id="54" name="TextBox 43"/>
          <p:cNvSpPr txBox="1"/>
          <p:nvPr/>
        </p:nvSpPr>
        <p:spPr>
          <a:xfrm>
            <a:off x="1931190" y="2240868"/>
            <a:ext cx="45850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살이에요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1931190" y="2847275"/>
            <a:ext cx="45850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슬기보다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살이 더 많아요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1931190" y="3423339"/>
            <a:ext cx="45850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준호 나이에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곱한 수가 내 나이입니다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아버지의 연세를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6754" y="3789040"/>
            <a:ext cx="971624" cy="46805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아버지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1625085" y="3872371"/>
            <a:ext cx="5130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준호 나이에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곱한 수가 내 나이입니다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861171" y="4546828"/>
            <a:ext cx="971624" cy="46805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아버지</a:t>
            </a:r>
          </a:p>
        </p:txBody>
      </p:sp>
      <p:sp>
        <p:nvSpPr>
          <p:cNvPr id="75" name="TextBox 51"/>
          <p:cNvSpPr txBox="1"/>
          <p:nvPr/>
        </p:nvSpPr>
        <p:spPr>
          <a:xfrm>
            <a:off x="3078950" y="462834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71" y="4503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3605845" y="458986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</a:t>
            </a:r>
          </a:p>
        </p:txBody>
      </p:sp>
      <p:sp>
        <p:nvSpPr>
          <p:cNvPr id="39" name="직각 삼각형 38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2565" y="3427090"/>
            <a:ext cx="6061059" cy="165809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 algn="just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슬기는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살이고 준호는 슬기보다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살이 더 많으므로 준호의 나이는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10+3=13, 13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살입니다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8000" algn="just"/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8000" algn="just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준호의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나이에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곱한 수가 아버지의 나이이므로 아버지의 나이는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13×3=39, 39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살입니다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1" y="3068960"/>
            <a:ext cx="9810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E1244C16-B9C0-44BD-A821-BD256AD3E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36015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44663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31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3228" y="1824387"/>
            <a:ext cx="3741414" cy="3019031"/>
            <a:chOff x="103228" y="1824387"/>
            <a:chExt cx="3741414" cy="3019031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28" y="1824387"/>
              <a:ext cx="3741414" cy="3019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43508" y="2024843"/>
              <a:ext cx="1857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초코우유를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개씩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줄로 진열해 주세요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02224" y="2168860"/>
            <a:ext cx="288835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초코우유를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줄로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진열하려고 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771531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584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739655" y="43938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19453" y="121148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70740" y="12126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4438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63317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05844" y="121588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48833" y="12155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72840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02220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4649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4515096" y="13210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조절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1120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496" y="1886273"/>
            <a:ext cx="6948772" cy="3054896"/>
            <a:chOff x="35496" y="1886273"/>
            <a:chExt cx="6948772" cy="305489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774" y="1886273"/>
              <a:ext cx="2854494" cy="3054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7" name="그룹 26"/>
            <p:cNvGrpSpPr/>
            <p:nvPr/>
          </p:nvGrpSpPr>
          <p:grpSpPr>
            <a:xfrm>
              <a:off x="35496" y="1886273"/>
              <a:ext cx="6357944" cy="3054895"/>
              <a:chOff x="37766" y="1824387"/>
              <a:chExt cx="5779950" cy="2777177"/>
            </a:xfrm>
          </p:grpSpPr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228" y="1824387"/>
                <a:ext cx="3741414" cy="2777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37766" y="1998402"/>
                <a:ext cx="2042859" cy="47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atin typeface="맑은 고딕" pitchFamily="50" charset="-127"/>
                    <a:ea typeface="맑은 고딕" pitchFamily="50" charset="-127"/>
                  </a:rPr>
                  <a:t>초코우유를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14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개씩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줄로 진열해 주세요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774857" y="2915393"/>
                <a:ext cx="2042859" cy="67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atin typeface="맑은 고딕" pitchFamily="50" charset="-127"/>
                    <a:ea typeface="맑은 고딕" pitchFamily="50" charset="-127"/>
                  </a:rPr>
                  <a:t>초코우유는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모두 몇 개인지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어림해 볼까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?</a:t>
                </a:r>
                <a:endParaRPr lang="ko-KR" altLang="en-US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DB7B297E-D9F4-4D52-8610-F37B20F50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23059" y="1886273"/>
            <a:ext cx="780989" cy="4530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855779" y="1672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82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3992443" y="2147293"/>
            <a:ext cx="2898132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진열한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초코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우유는 모두 몇 개인지 궁금해합니다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143" y="2749964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9171" y="12116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0458" y="1212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325547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603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570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365" y="1788522"/>
            <a:ext cx="3642221" cy="3054896"/>
            <a:chOff x="110365" y="1788522"/>
            <a:chExt cx="3642221" cy="3054896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65" y="1788522"/>
              <a:ext cx="3642221" cy="3054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67544" y="2988629"/>
              <a:ext cx="2247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초코우유는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모두 몇 개인지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어림해 볼까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3447645" y="1630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4910B042-DC65-4AF7-8ED6-020BA5897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8464" y="1788522"/>
            <a:ext cx="964994" cy="46543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085189" y="1659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82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10365" y="1788522"/>
            <a:ext cx="3642221" cy="3054896"/>
            <a:chOff x="110365" y="1788522"/>
            <a:chExt cx="3642221" cy="3054896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65" y="1788522"/>
              <a:ext cx="3642221" cy="3054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67544" y="2988629"/>
              <a:ext cx="2247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초코우유는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모두 몇 개인지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어림해 볼까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20574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0797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4462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03341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6330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49954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71861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06965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3958942" y="1735075"/>
            <a:ext cx="293163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편의점이나 슈퍼마켓에서 볼 수 있는 물건은 무엇이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4247964" y="2720837"/>
            <a:ext cx="2457511" cy="4921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과자가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529148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타원 43"/>
          <p:cNvSpPr/>
          <p:nvPr/>
        </p:nvSpPr>
        <p:spPr>
          <a:xfrm>
            <a:off x="44476" y="1589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247964" y="3296653"/>
            <a:ext cx="2457511" cy="4921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과일이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3104964"/>
            <a:ext cx="360000" cy="3550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 bwMode="auto">
          <a:xfrm>
            <a:off x="4247964" y="3872717"/>
            <a:ext cx="2457511" cy="4921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휴지가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3681028"/>
            <a:ext cx="360000" cy="355000"/>
          </a:xfrm>
          <a:prstGeom prst="rect">
            <a:avLst/>
          </a:prstGeom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F18EEC50-2DDA-43AD-AFC0-60F64FC30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6570" y="1788522"/>
            <a:ext cx="978830" cy="4313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470268" y="16858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82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10365" y="1788522"/>
            <a:ext cx="3642221" cy="3054896"/>
            <a:chOff x="110365" y="1788522"/>
            <a:chExt cx="3642221" cy="3054896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65" y="1788522"/>
              <a:ext cx="3642221" cy="3054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467544" y="2988629"/>
              <a:ext cx="2247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초코우유는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모두 몇 개인지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어림해 볼까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86182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9394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20759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958942" y="1735075"/>
            <a:ext cx="290096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초코우유는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개인지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4193210" y="2457752"/>
            <a:ext cx="2496598" cy="5031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개쯤일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738" y="2266062"/>
            <a:ext cx="360000" cy="355000"/>
          </a:xfrm>
          <a:prstGeom prst="rect">
            <a:avLst/>
          </a:prstGeom>
        </p:spPr>
      </p:pic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7" name="타원 76"/>
          <p:cNvSpPr/>
          <p:nvPr/>
        </p:nvSpPr>
        <p:spPr>
          <a:xfrm>
            <a:off x="46799" y="16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9CF8E8DF-4D01-4A6B-AFF6-503EFAFA1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5068" y="1788522"/>
            <a:ext cx="1028560" cy="4775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232291" y="1642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9651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5247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올림이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6778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2519" y="275189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올림이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88009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9E4A9183-10A8-4062-BB5D-ED61831A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43386</TotalTime>
  <Words>2719</Words>
  <Application>Microsoft Office PowerPoint</Application>
  <PresentationFormat>화면 슬라이드 쇼(4:3)</PresentationFormat>
  <Paragraphs>990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7722</cp:revision>
  <cp:lastPrinted>2021-12-20T01:30:02Z</cp:lastPrinted>
  <dcterms:created xsi:type="dcterms:W3CDTF">2008-07-15T12:19:11Z</dcterms:created>
  <dcterms:modified xsi:type="dcterms:W3CDTF">2022-03-13T01:47:19Z</dcterms:modified>
</cp:coreProperties>
</file>