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27" r:id="rId4"/>
    <p:sldId id="1097" r:id="rId5"/>
    <p:sldId id="1358" r:id="rId6"/>
    <p:sldId id="1364" r:id="rId7"/>
    <p:sldId id="1365" r:id="rId8"/>
    <p:sldId id="1366" r:id="rId9"/>
    <p:sldId id="1353" r:id="rId10"/>
    <p:sldId id="1367" r:id="rId11"/>
    <p:sldId id="1362" r:id="rId12"/>
    <p:sldId id="1356" r:id="rId13"/>
    <p:sldId id="1369" r:id="rId14"/>
    <p:sldId id="1315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FD0E4"/>
    <a:srgbClr val="FF9999"/>
    <a:srgbClr val="FDF4A6"/>
    <a:srgbClr val="D0ECD8"/>
    <a:srgbClr val="D4EFFD"/>
    <a:srgbClr val="F27712"/>
    <a:srgbClr val="FF9900"/>
    <a:srgbClr val="A46B5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55264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2212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93276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막상막하 곱셈 빙고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suh_p_0301_04_0008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1079612" y="800708"/>
            <a:ext cx="4560945" cy="4896544"/>
            <a:chOff x="1103137" y="781916"/>
            <a:chExt cx="6658904" cy="776136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3137" y="781916"/>
              <a:ext cx="6658904" cy="392484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7644" y="4627962"/>
              <a:ext cx="6344535" cy="3915321"/>
            </a:xfrm>
            <a:prstGeom prst="rect">
              <a:avLst/>
            </a:prstGeom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578931" y="15774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996669" y="1582073"/>
            <a:ext cx="2827359" cy="4300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163" name="TextBox 162"/>
          <p:cNvSpPr txBox="1"/>
          <p:nvPr/>
        </p:nvSpPr>
        <p:spPr>
          <a:xfrm>
            <a:off x="2190237" y="1484784"/>
            <a:ext cx="6042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285289" y="1774557"/>
            <a:ext cx="4250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534033" y="1484784"/>
            <a:ext cx="6042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647095" y="1774557"/>
            <a:ext cx="4250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41267" y="1484784"/>
            <a:ext cx="6042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036792" y="1774557"/>
            <a:ext cx="4250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03796" y="1484784"/>
            <a:ext cx="6042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405216" y="1774557"/>
            <a:ext cx="4250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719399" y="1484784"/>
            <a:ext cx="6042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811727" y="1774557"/>
            <a:ext cx="4250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078469" y="1484784"/>
            <a:ext cx="6042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183149" y="1774557"/>
            <a:ext cx="4250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000574" y="2394406"/>
            <a:ext cx="37518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477212" y="2393954"/>
            <a:ext cx="37518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968090" y="2393953"/>
            <a:ext cx="37518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418697" y="2393952"/>
            <a:ext cx="37518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914847" y="2393951"/>
            <a:ext cx="37518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437985" y="2393950"/>
            <a:ext cx="37518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006318" y="2847910"/>
            <a:ext cx="37518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482593" y="2841952"/>
            <a:ext cx="37518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950645" y="2842278"/>
            <a:ext cx="37518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418697" y="2836320"/>
            <a:ext cx="37518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922753" y="2844852"/>
            <a:ext cx="37518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448846" y="2838894"/>
            <a:ext cx="37518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000573" y="3296307"/>
            <a:ext cx="375183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437571" y="3296307"/>
            <a:ext cx="442241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941627" y="3296307"/>
            <a:ext cx="442241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409679" y="3296307"/>
            <a:ext cx="442241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902959" y="3296307"/>
            <a:ext cx="442241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417791" y="3296307"/>
            <a:ext cx="442241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967043" y="3758698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447764" y="3758698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941626" y="3758698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409678" y="3758698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913734" y="3758698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417790" y="3758698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943708" y="422666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437570" y="422666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2941626" y="422666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419872" y="422666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3907511" y="422666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4404455" y="422666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1964860" y="468914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2443682" y="468914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915816" y="468914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3409678" y="468914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914847" y="468914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423846" y="468914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9349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\app\resource\contents\lesson04\ops\lesson04\images\mm_31_4_07_01_06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첨부이미지의 텍스트를 삭제하고 텍스트를 위에 따로 얹혀주세요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40px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두 가지 그림 경로 중 사용하기 편한것으로 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02963"/>
              </p:ext>
            </p:extLst>
          </p:nvPr>
        </p:nvGraphicFramePr>
        <p:xfrm>
          <a:off x="60784" y="6741368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SA31407.psd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\072089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3-1-4\Links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7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02744" y="2134597"/>
            <a:ext cx="590122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 계산이 틀리지 않고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계산한 칸에 다시 가지 않아야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놀이에서 이기려면 어떻게 해야 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711" y="24577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2" y="2168860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74999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89043" y="1007440"/>
            <a:ext cx="25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놀이를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921756" y="1206278"/>
            <a:ext cx="1990504" cy="267638"/>
            <a:chOff x="4283968" y="1206278"/>
            <a:chExt cx="1990504" cy="267638"/>
          </a:xfrm>
        </p:grpSpPr>
        <p:grpSp>
          <p:nvGrpSpPr>
            <p:cNvPr id="33" name="그룹 32"/>
            <p:cNvGrpSpPr/>
            <p:nvPr/>
          </p:nvGrpSpPr>
          <p:grpSpPr>
            <a:xfrm>
              <a:off x="4283968" y="1206278"/>
              <a:ext cx="1990504" cy="259154"/>
              <a:chOff x="4283968" y="1229193"/>
              <a:chExt cx="1990504" cy="259154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283968" y="1229193"/>
                <a:ext cx="1990504" cy="259154"/>
                <a:chOff x="4283968" y="1229193"/>
                <a:chExt cx="1990504" cy="259154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smtClean="0">
                      <a:solidFill>
                        <a:srgbClr val="AE7C65"/>
                      </a:solidFill>
                    </a:rPr>
                    <a:t>놀</a:t>
                  </a:r>
                  <a:r>
                    <a:rPr lang="ko-KR" altLang="en-US" sz="1100" b="1">
                      <a:solidFill>
                        <a:srgbClr val="AE7C65"/>
                      </a:solidFill>
                    </a:rPr>
                    <a:t>이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5643731" y="1232756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물음 </a:t>
                  </a:r>
                  <a:r>
                    <a:rPr lang="en-US" altLang="ko-KR" sz="1100" b="1" dirty="0" smtClean="0"/>
                    <a:t>+</a:t>
                  </a:r>
                  <a:endParaRPr lang="ko-KR" altLang="en-US" sz="1100" b="1" dirty="0"/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방법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5642661" y="121832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+</a:t>
              </a:r>
              <a:endParaRPr lang="ko-KR" altLang="en-US" sz="1100" b="1" dirty="0"/>
            </a:p>
          </p:txBody>
        </p:sp>
      </p:grp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16570" y="20997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3548" y="2890681"/>
            <a:ext cx="59012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친구가 계산할 때 계산이 옳은지 확인합니다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737" y="29554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92494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03548" y="3352168"/>
            <a:ext cx="590122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색칠한 칸 주변으로 곱셈의 결과가 나오도록 어림해서 수를 선택합니다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515" y="36753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338643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503548" y="4077072"/>
            <a:ext cx="59012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가지 곱셈 방법을 활용해서 곱셈합니다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412" y="41294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111335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3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7" name="그룹 366"/>
          <p:cNvGrpSpPr/>
          <p:nvPr/>
        </p:nvGrpSpPr>
        <p:grpSpPr>
          <a:xfrm>
            <a:off x="1655676" y="1583415"/>
            <a:ext cx="3504867" cy="3861808"/>
            <a:chOff x="1103137" y="781916"/>
            <a:chExt cx="6658904" cy="7761367"/>
          </a:xfrm>
        </p:grpSpPr>
        <p:pic>
          <p:nvPicPr>
            <p:cNvPr id="368" name="그림 3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137" y="781916"/>
              <a:ext cx="6658904" cy="3924848"/>
            </a:xfrm>
            <a:prstGeom prst="rect">
              <a:avLst/>
            </a:prstGeom>
          </p:spPr>
        </p:pic>
        <p:pic>
          <p:nvPicPr>
            <p:cNvPr id="369" name="그림 3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7644" y="4627962"/>
              <a:ext cx="6344535" cy="3915321"/>
            </a:xfrm>
            <a:prstGeom prst="rect">
              <a:avLst/>
            </a:prstGeom>
          </p:spPr>
        </p:pic>
      </p:grpSp>
      <p:sp>
        <p:nvSpPr>
          <p:cNvPr id="370" name="타원 369"/>
          <p:cNvSpPr/>
          <p:nvPr/>
        </p:nvSpPr>
        <p:spPr>
          <a:xfrm>
            <a:off x="1578931" y="15834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1" name="직사각형 370"/>
          <p:cNvSpPr/>
          <p:nvPr/>
        </p:nvSpPr>
        <p:spPr>
          <a:xfrm>
            <a:off x="2375756" y="2168860"/>
            <a:ext cx="2124236" cy="3909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직사각형 371"/>
          <p:cNvSpPr/>
          <p:nvPr/>
        </p:nvSpPr>
        <p:spPr>
          <a:xfrm>
            <a:off x="2371403" y="2892075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직사각형 372"/>
          <p:cNvSpPr/>
          <p:nvPr/>
        </p:nvSpPr>
        <p:spPr>
          <a:xfrm>
            <a:off x="2371403" y="3224296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직사각형 373"/>
          <p:cNvSpPr/>
          <p:nvPr/>
        </p:nvSpPr>
        <p:spPr>
          <a:xfrm>
            <a:off x="2355429" y="3582336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직사각형 374"/>
          <p:cNvSpPr/>
          <p:nvPr/>
        </p:nvSpPr>
        <p:spPr>
          <a:xfrm>
            <a:off x="2353742" y="3910858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직사각형 375"/>
          <p:cNvSpPr/>
          <p:nvPr/>
        </p:nvSpPr>
        <p:spPr>
          <a:xfrm>
            <a:off x="2371403" y="4310400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직사각형 376"/>
          <p:cNvSpPr/>
          <p:nvPr/>
        </p:nvSpPr>
        <p:spPr>
          <a:xfrm>
            <a:off x="2371403" y="4640265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직사각형 377"/>
          <p:cNvSpPr/>
          <p:nvPr/>
        </p:nvSpPr>
        <p:spPr>
          <a:xfrm>
            <a:off x="2729941" y="2878269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직사각형 378"/>
          <p:cNvSpPr/>
          <p:nvPr/>
        </p:nvSpPr>
        <p:spPr>
          <a:xfrm>
            <a:off x="2751452" y="292472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직사각형 379"/>
          <p:cNvSpPr/>
          <p:nvPr/>
        </p:nvSpPr>
        <p:spPr>
          <a:xfrm>
            <a:off x="2751452" y="3256948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직사각형 380"/>
          <p:cNvSpPr/>
          <p:nvPr/>
        </p:nvSpPr>
        <p:spPr>
          <a:xfrm>
            <a:off x="2735478" y="3614988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직사각형 381"/>
          <p:cNvSpPr/>
          <p:nvPr/>
        </p:nvSpPr>
        <p:spPr>
          <a:xfrm>
            <a:off x="2733791" y="3943510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직사각형 382"/>
          <p:cNvSpPr/>
          <p:nvPr/>
        </p:nvSpPr>
        <p:spPr>
          <a:xfrm>
            <a:off x="2751452" y="4343052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직사각형 383"/>
          <p:cNvSpPr/>
          <p:nvPr/>
        </p:nvSpPr>
        <p:spPr>
          <a:xfrm>
            <a:off x="2751452" y="467291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직사각형 384"/>
          <p:cNvSpPr/>
          <p:nvPr/>
        </p:nvSpPr>
        <p:spPr>
          <a:xfrm>
            <a:off x="3099972" y="2867936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직사각형 385"/>
          <p:cNvSpPr/>
          <p:nvPr/>
        </p:nvSpPr>
        <p:spPr>
          <a:xfrm>
            <a:off x="3099972" y="320015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직사각형 386"/>
          <p:cNvSpPr/>
          <p:nvPr/>
        </p:nvSpPr>
        <p:spPr>
          <a:xfrm>
            <a:off x="3083998" y="355819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직사각형 387"/>
          <p:cNvSpPr/>
          <p:nvPr/>
        </p:nvSpPr>
        <p:spPr>
          <a:xfrm>
            <a:off x="3082311" y="3886719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직사각형 388"/>
          <p:cNvSpPr/>
          <p:nvPr/>
        </p:nvSpPr>
        <p:spPr>
          <a:xfrm>
            <a:off x="3099972" y="4286261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직사각형 389"/>
          <p:cNvSpPr/>
          <p:nvPr/>
        </p:nvSpPr>
        <p:spPr>
          <a:xfrm>
            <a:off x="3099972" y="4665028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직사각형 390"/>
          <p:cNvSpPr/>
          <p:nvPr/>
        </p:nvSpPr>
        <p:spPr>
          <a:xfrm>
            <a:off x="3466812" y="2903199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직사각형 391"/>
          <p:cNvSpPr/>
          <p:nvPr/>
        </p:nvSpPr>
        <p:spPr>
          <a:xfrm>
            <a:off x="3466812" y="3235420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직사각형 392"/>
          <p:cNvSpPr/>
          <p:nvPr/>
        </p:nvSpPr>
        <p:spPr>
          <a:xfrm>
            <a:off x="3462115" y="3593460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직사각형 393"/>
          <p:cNvSpPr/>
          <p:nvPr/>
        </p:nvSpPr>
        <p:spPr>
          <a:xfrm>
            <a:off x="3462115" y="3921982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직사각형 394"/>
          <p:cNvSpPr/>
          <p:nvPr/>
        </p:nvSpPr>
        <p:spPr>
          <a:xfrm>
            <a:off x="3466812" y="4321524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직사각형 395"/>
          <p:cNvSpPr/>
          <p:nvPr/>
        </p:nvSpPr>
        <p:spPr>
          <a:xfrm>
            <a:off x="3466812" y="4651389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직사각형 396"/>
          <p:cNvSpPr/>
          <p:nvPr/>
        </p:nvSpPr>
        <p:spPr>
          <a:xfrm>
            <a:off x="3862107" y="2910686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직사각형 397"/>
          <p:cNvSpPr/>
          <p:nvPr/>
        </p:nvSpPr>
        <p:spPr>
          <a:xfrm>
            <a:off x="3862107" y="324290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직사각형 398"/>
          <p:cNvSpPr/>
          <p:nvPr/>
        </p:nvSpPr>
        <p:spPr>
          <a:xfrm>
            <a:off x="3846133" y="360094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/>
          <p:cNvSpPr/>
          <p:nvPr/>
        </p:nvSpPr>
        <p:spPr>
          <a:xfrm>
            <a:off x="3844446" y="3929469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직사각형 400"/>
          <p:cNvSpPr/>
          <p:nvPr/>
        </p:nvSpPr>
        <p:spPr>
          <a:xfrm>
            <a:off x="3862107" y="4329011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직사각형 401"/>
          <p:cNvSpPr/>
          <p:nvPr/>
        </p:nvSpPr>
        <p:spPr>
          <a:xfrm>
            <a:off x="3862107" y="4658876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직사각형 402"/>
          <p:cNvSpPr/>
          <p:nvPr/>
        </p:nvSpPr>
        <p:spPr>
          <a:xfrm>
            <a:off x="4232368" y="292472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직사각형 403"/>
          <p:cNvSpPr/>
          <p:nvPr/>
        </p:nvSpPr>
        <p:spPr>
          <a:xfrm>
            <a:off x="4232368" y="3256948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직사각형 404"/>
          <p:cNvSpPr/>
          <p:nvPr/>
        </p:nvSpPr>
        <p:spPr>
          <a:xfrm>
            <a:off x="4216394" y="3614988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직사각형 405"/>
          <p:cNvSpPr/>
          <p:nvPr/>
        </p:nvSpPr>
        <p:spPr>
          <a:xfrm>
            <a:off x="4214707" y="3943510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직사각형 406"/>
          <p:cNvSpPr/>
          <p:nvPr/>
        </p:nvSpPr>
        <p:spPr>
          <a:xfrm>
            <a:off x="4232368" y="4343052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직사각형 407"/>
          <p:cNvSpPr/>
          <p:nvPr/>
        </p:nvSpPr>
        <p:spPr>
          <a:xfrm>
            <a:off x="4228947" y="467291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TextBox 408"/>
          <p:cNvSpPr txBox="1"/>
          <p:nvPr/>
        </p:nvSpPr>
        <p:spPr>
          <a:xfrm>
            <a:off x="2325361" y="212185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2369274" y="233359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2669157" y="212367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2731080" y="2334907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" name="TextBox 412"/>
          <p:cNvSpPr txBox="1"/>
          <p:nvPr/>
        </p:nvSpPr>
        <p:spPr>
          <a:xfrm>
            <a:off x="3076391" y="211494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4" name="TextBox 413"/>
          <p:cNvSpPr txBox="1"/>
          <p:nvPr/>
        </p:nvSpPr>
        <p:spPr>
          <a:xfrm>
            <a:off x="3120777" y="233093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3438920" y="211267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3489201" y="233575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3854523" y="211489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3895712" y="23224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4213593" y="211250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4267134" y="23224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2329996" y="287244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2661407" y="286648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168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3083534" y="286681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3453417" y="28608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3796966" y="286938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256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4205321" y="286343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2296426" y="321491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175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2704781" y="320895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3088436" y="320928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3458319" y="320332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3840340" y="321185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91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4171751" y="3205896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126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2339893" y="357220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2709776" y="356625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3054959" y="3566577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162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3463314" y="356061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3806863" y="356915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117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4176746" y="356319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245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2298965" y="393569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189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2668848" y="392973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225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1" name="TextBox 440"/>
          <p:cNvSpPr txBox="1"/>
          <p:nvPr/>
        </p:nvSpPr>
        <p:spPr>
          <a:xfrm>
            <a:off x="3090975" y="393006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2" name="TextBox 441"/>
          <p:cNvSpPr txBox="1"/>
          <p:nvPr/>
        </p:nvSpPr>
        <p:spPr>
          <a:xfrm>
            <a:off x="3422386" y="392410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144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3" name="TextBox 442"/>
          <p:cNvSpPr txBox="1"/>
          <p:nvPr/>
        </p:nvSpPr>
        <p:spPr>
          <a:xfrm>
            <a:off x="3842879" y="393263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4174290" y="3926677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147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2291524" y="4297637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315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2661407" y="429167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3045062" y="429200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224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8" name="TextBox 447"/>
          <p:cNvSpPr txBox="1"/>
          <p:nvPr/>
        </p:nvSpPr>
        <p:spPr>
          <a:xfrm>
            <a:off x="3414945" y="4286047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104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9" name="TextBox 448"/>
          <p:cNvSpPr txBox="1"/>
          <p:nvPr/>
        </p:nvSpPr>
        <p:spPr>
          <a:xfrm>
            <a:off x="3835438" y="429457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0" name="TextBox 449"/>
          <p:cNvSpPr txBox="1"/>
          <p:nvPr/>
        </p:nvSpPr>
        <p:spPr>
          <a:xfrm>
            <a:off x="4166849" y="428862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280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1" name="TextBox 450"/>
          <p:cNvSpPr txBox="1"/>
          <p:nvPr/>
        </p:nvSpPr>
        <p:spPr>
          <a:xfrm>
            <a:off x="2329996" y="464977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2" name="TextBox 451"/>
          <p:cNvSpPr txBox="1"/>
          <p:nvPr/>
        </p:nvSpPr>
        <p:spPr>
          <a:xfrm>
            <a:off x="2661407" y="464381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105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3" name="TextBox 452"/>
          <p:cNvSpPr txBox="1"/>
          <p:nvPr/>
        </p:nvSpPr>
        <p:spPr>
          <a:xfrm>
            <a:off x="3083534" y="464414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4" name="TextBox 453"/>
          <p:cNvSpPr txBox="1"/>
          <p:nvPr/>
        </p:nvSpPr>
        <p:spPr>
          <a:xfrm>
            <a:off x="3453417" y="463818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5" name="TextBox 454"/>
          <p:cNvSpPr txBox="1"/>
          <p:nvPr/>
        </p:nvSpPr>
        <p:spPr>
          <a:xfrm>
            <a:off x="3796966" y="464671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288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6" name="TextBox 455"/>
          <p:cNvSpPr txBox="1"/>
          <p:nvPr/>
        </p:nvSpPr>
        <p:spPr>
          <a:xfrm>
            <a:off x="4205321" y="46407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첨부이미지의 텍스트를 삭제하고 텍스트를 위에 따로 얹혀주세요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폰트 사이즈는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칸 안에 글씨가 다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안들어가는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경우에만 폰트 사이즈 조절해주세요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확인 없음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확대 버튼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8" name="타원 457"/>
          <p:cNvSpPr/>
          <p:nvPr/>
        </p:nvSpPr>
        <p:spPr>
          <a:xfrm>
            <a:off x="6317791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5" name="TextBox 464"/>
          <p:cNvSpPr txBox="1"/>
          <p:nvPr/>
        </p:nvSpPr>
        <p:spPr>
          <a:xfrm>
            <a:off x="389042" y="1007440"/>
            <a:ext cx="537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이기는 전략을 생각하며 한 번 더 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66" name="그룹 465"/>
          <p:cNvGrpSpPr/>
          <p:nvPr/>
        </p:nvGrpSpPr>
        <p:grpSpPr>
          <a:xfrm>
            <a:off x="5364088" y="1025678"/>
            <a:ext cx="985682" cy="313457"/>
            <a:chOff x="5045918" y="1025678"/>
            <a:chExt cx="985682" cy="313457"/>
          </a:xfrm>
        </p:grpSpPr>
        <p:pic>
          <p:nvPicPr>
            <p:cNvPr id="467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8" name="TextBox 467"/>
            <p:cNvSpPr txBox="1"/>
            <p:nvPr/>
          </p:nvSpPr>
          <p:spPr>
            <a:xfrm>
              <a:off x="5200632" y="1051103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 smtClean="0">
                  <a:latin typeface="맑은 고딕" pitchFamily="50" charset="-127"/>
                  <a:ea typeface="맑은 고딕" pitchFamily="50" charset="-127"/>
                </a:rPr>
                <a:t>12</a:t>
              </a:r>
            </a:p>
          </p:txBody>
        </p:sp>
      </p:grpSp>
      <p:sp>
        <p:nvSpPr>
          <p:cNvPr id="469" name="타원 468"/>
          <p:cNvSpPr/>
          <p:nvPr/>
        </p:nvSpPr>
        <p:spPr>
          <a:xfrm>
            <a:off x="5222264" y="939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2901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\app\resource\contents\lesson04\ops\lesson04\images\mm_31_4_07_02_01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9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981" y="5038513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160543" y="51531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1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1079612" y="800708"/>
            <a:ext cx="4560945" cy="4896544"/>
            <a:chOff x="1103137" y="781916"/>
            <a:chExt cx="6658904" cy="776136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3137" y="781916"/>
              <a:ext cx="6658904" cy="392484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7644" y="4627962"/>
              <a:ext cx="6344535" cy="3915321"/>
            </a:xfrm>
            <a:prstGeom prst="rect">
              <a:avLst/>
            </a:prstGeom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suh_p_0301_04_0008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578931" y="15774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996669" y="1582073"/>
            <a:ext cx="2827359" cy="4300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163" name="TextBox 162"/>
          <p:cNvSpPr txBox="1"/>
          <p:nvPr/>
        </p:nvSpPr>
        <p:spPr>
          <a:xfrm>
            <a:off x="2195736" y="1484784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338137" y="177455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609165" y="1484784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699943" y="177455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016399" y="1484784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089640" y="177455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78928" y="1484784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458064" y="177455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794531" y="1484784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864575" y="177455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153601" y="1484784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235997" y="177455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017628" y="2394406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443683" y="2393954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985144" y="2393953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435751" y="2393952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881318" y="2393951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455039" y="2393950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972788" y="284791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499647" y="2841952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967699" y="2842278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435751" y="2836320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939807" y="2844852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415317" y="2838894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017627" y="3296307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488154" y="3296307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941627" y="3296307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460262" y="3296307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902959" y="3296307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417791" y="3296307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967044" y="3758698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447765" y="3758698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992210" y="3758698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409679" y="3758698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964318" y="3758698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417791" y="3758698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943709" y="422666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437571" y="422666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2941627" y="422666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419873" y="422666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3958095" y="4226660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4404456" y="422666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2015444" y="4689140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2443683" y="468914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966400" y="4689140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3460262" y="4689140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914848" y="4689140"/>
            <a:ext cx="44224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463988" y="4689140"/>
            <a:ext cx="34107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47106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\app\resource\contents\lesson04\ops\lesson04\images\mm_31_4_07_02_01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첨부이미지의 텍스트를 삭제하고 텍스트를 위에 따로 얹혀주세요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40px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63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60631" y="3036444"/>
            <a:ext cx="50716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융합 연구소 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쓰레기</a:t>
            </a:r>
            <a:r>
              <a:rPr lang="en-US" altLang="ko-KR" sz="19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섬을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없애라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!)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76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xmlns="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705EC26-53BC-4630-BFF2-0669D3A72D2B}"/>
              </a:ext>
            </a:extLst>
          </p:cNvPr>
          <p:cNvSpPr/>
          <p:nvPr/>
        </p:nvSpPr>
        <p:spPr>
          <a:xfrm>
            <a:off x="3613567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352682"/>
              </p:ext>
            </p:extLst>
          </p:nvPr>
        </p:nvGraphicFramePr>
        <p:xfrm>
          <a:off x="179388" y="654012"/>
          <a:ext cx="8774172" cy="277356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막상막하 곱셈 빙고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놀이를 해 봅시다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이기는 전략을 생각하며 한 번 더 놀이를 해 봅시다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2102325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880213"/>
            <a:ext cx="6948772" cy="474503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96" y="880213"/>
            <a:ext cx="6948772" cy="4745031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막상막하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 빙고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05793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mm_31_4_07_01_01_ani.mp4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app\resource\contents\lesson04\ops\lesson04\video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004" y="301184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3568" y="2974991"/>
            <a:ext cx="59159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활용하여 곱셈 빙고 놀이를 할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312515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11463" y="4926650"/>
            <a:ext cx="364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클립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 또는 바둑알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191185" y="47363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948883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★[초등] 교사용DVD 자료\수학(박) 3-1 지도서\app\resource\contents\lesson04\ops\lesson04\images\mm_31_4_07_01_02\b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045" y="2666322"/>
            <a:ext cx="3341490" cy="241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699" y="152078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9" y="1952836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79217" y="1952836"/>
            <a:ext cx="61317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smtClean="0">
                <a:latin typeface="맑은 고딕" pitchFamily="50" charset="-127"/>
                <a:ea typeface="맑은 고딕" pitchFamily="50" charset="-127"/>
              </a:rPr>
              <a:t>가위바위</a:t>
            </a:r>
            <a:r>
              <a:rPr lang="ko-KR" altLang="en-US" sz="1900" spc="-100">
                <a:latin typeface="맑은 고딕" pitchFamily="50" charset="-127"/>
                <a:ea typeface="맑은 고딕" pitchFamily="50" charset="-127"/>
              </a:rPr>
              <a:t>보</a:t>
            </a:r>
            <a:r>
              <a:rPr lang="ko-KR" altLang="en-US" sz="1900" spc="-10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하여 이긴 친구가 놀이판의 두 자리 수와 한 자리 수를 각각 하나씩 선택하여 클립을 올려놓습니다</a:t>
            </a:r>
            <a:r>
              <a:rPr lang="en-US" altLang="ko-KR" sz="1900" spc="-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11686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\app\resource\contents\lesson04\ops\lesson04\images\mm_31_4_07_01_02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920686" y="1206277"/>
            <a:ext cx="1991574" cy="259155"/>
            <a:chOff x="4282898" y="1206277"/>
            <a:chExt cx="1991574" cy="259155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990504" cy="259154"/>
              <a:chOff x="4283968" y="1229193"/>
              <a:chExt cx="1990504" cy="259154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990504" cy="259154"/>
                <a:chOff x="4283968" y="1229193"/>
                <a:chExt cx="1990504" cy="259154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smtClean="0">
                      <a:solidFill>
                        <a:srgbClr val="AE7C65"/>
                      </a:solidFill>
                    </a:rPr>
                    <a:t>놀이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5643731" y="1232756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rgbClr val="AE7C65"/>
                      </a:solidFill>
                    </a:rPr>
                    <a:t>+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4282898" y="12062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방법</a:t>
              </a:r>
              <a:endParaRPr lang="ko-KR" altLang="en-US" sz="1100" b="1" dirty="0"/>
            </a:p>
          </p:txBody>
        </p:sp>
      </p:grpSp>
      <p:sp>
        <p:nvSpPr>
          <p:cNvPr id="56" name="타원 55"/>
          <p:cNvSpPr/>
          <p:nvPr/>
        </p:nvSpPr>
        <p:spPr>
          <a:xfrm>
            <a:off x="4706286" y="1145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9043" y="1007440"/>
            <a:ext cx="25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놀이를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포함된 텍스트는 지우고 텍스트를 새로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이후 공통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379815" y="5265204"/>
            <a:ext cx="2113966" cy="212198"/>
            <a:chOff x="319554" y="1245924"/>
            <a:chExt cx="4222623" cy="423864"/>
          </a:xfrm>
        </p:grpSpPr>
        <p:pic>
          <p:nvPicPr>
            <p:cNvPr id="6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078" y="1260212"/>
              <a:ext cx="419099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974" y="131784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755" y="1323079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4" name="타원 73"/>
          <p:cNvSpPr/>
          <p:nvPr/>
        </p:nvSpPr>
        <p:spPr>
          <a:xfrm>
            <a:off x="2123412" y="52192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849483" y="3335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77748" y="2739695"/>
            <a:ext cx="152297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가위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바위 보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1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★[초등] 교사용DVD 자료\수학(박) 3-1 지도서\app\resource\contents\lesson04\ops\lesson04\images\mm_31_4_07_01_03\b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755" y="2738330"/>
            <a:ext cx="3341490" cy="241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699" y="152078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679217" y="1952836"/>
            <a:ext cx="61317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두 수의 곱을 계산하여 빙고판에서 계산 결과를 찾아 색칠합니다</a:t>
            </a:r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6412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\app\resource\contents\lesson04\ops\lesson04\images\mm_31_4_07_01_03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920686" y="1206277"/>
            <a:ext cx="1991574" cy="259155"/>
            <a:chOff x="4282898" y="1206277"/>
            <a:chExt cx="1991574" cy="259155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990504" cy="259154"/>
              <a:chOff x="4283968" y="1229193"/>
              <a:chExt cx="1990504" cy="259154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990504" cy="259154"/>
                <a:chOff x="4283968" y="1229193"/>
                <a:chExt cx="1990504" cy="259154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smtClean="0">
                      <a:solidFill>
                        <a:srgbClr val="AE7C65"/>
                      </a:solidFill>
                    </a:rPr>
                    <a:t>놀이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5643731" y="1232756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rgbClr val="AE7C65"/>
                      </a:solidFill>
                    </a:rPr>
                    <a:t>+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4282898" y="12062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방법</a:t>
              </a:r>
              <a:endParaRPr lang="ko-KR" altLang="en-US" sz="1100" b="1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89043" y="1007440"/>
            <a:ext cx="25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놀이를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포함된 텍스트는 지우고 텍스트를 새로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379815" y="5265204"/>
            <a:ext cx="2113966" cy="212198"/>
            <a:chOff x="319554" y="1245924"/>
            <a:chExt cx="4222623" cy="423864"/>
          </a:xfrm>
        </p:grpSpPr>
        <p:pic>
          <p:nvPicPr>
            <p:cNvPr id="68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5963" y="1317362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2" y="131260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078" y="1260212"/>
              <a:ext cx="419099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974" y="131784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755" y="1323079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타원 74"/>
          <p:cNvSpPr/>
          <p:nvPr/>
        </p:nvSpPr>
        <p:spPr>
          <a:xfrm>
            <a:off x="1741440" y="38017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5577" y="2708920"/>
            <a:ext cx="2283386" cy="919401"/>
          </a:xfrm>
          <a:prstGeom prst="wedgeRoundRectCallout">
            <a:avLst>
              <a:gd name="adj1" fmla="val 25826"/>
              <a:gd name="adj2" fmla="val 5976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에 클립을 놓고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29×3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87</a:t>
            </a:r>
          </a:p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이니까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·.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1952836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07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699" y="152078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6502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\app\resource\contents\lesson04\ops\lesson04\images\mm_31_4_07_01_04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920686" y="1206277"/>
            <a:ext cx="1991574" cy="259155"/>
            <a:chOff x="4282898" y="1206277"/>
            <a:chExt cx="1991574" cy="259155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990504" cy="259154"/>
              <a:chOff x="4283968" y="1229193"/>
              <a:chExt cx="1990504" cy="259154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990504" cy="259154"/>
                <a:chOff x="4283968" y="1229193"/>
                <a:chExt cx="1990504" cy="259154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smtClean="0">
                      <a:solidFill>
                        <a:srgbClr val="AE7C65"/>
                      </a:solidFill>
                    </a:rPr>
                    <a:t>놀이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5643731" y="1232756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rgbClr val="AE7C65"/>
                      </a:solidFill>
                    </a:rPr>
                    <a:t>+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4282898" y="12062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방법</a:t>
              </a:r>
              <a:endParaRPr lang="ko-KR" altLang="en-US" sz="1100" b="1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89043" y="1007440"/>
            <a:ext cx="25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놀이를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포함된 텍스트는 지우고 텍스트를 새로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379815" y="5265204"/>
            <a:ext cx="2113966" cy="212198"/>
            <a:chOff x="319554" y="1245924"/>
            <a:chExt cx="4222623" cy="423864"/>
          </a:xfrm>
        </p:grpSpPr>
        <p:pic>
          <p:nvPicPr>
            <p:cNvPr id="6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017" y="1317362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2" y="131260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078" y="1260212"/>
              <a:ext cx="419099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874" y="131784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755" y="1323079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타원 74"/>
          <p:cNvSpPr/>
          <p:nvPr/>
        </p:nvSpPr>
        <p:spPr>
          <a:xfrm>
            <a:off x="1741440" y="38017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D:\★[초등] 교사용DVD 자료\수학(박) 3-1 지도서\app\resource\contents\lesson04\ops\lesson04\images\mm_31_4_07_01_04\b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07" y="2738330"/>
            <a:ext cx="3341490" cy="241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3923928" y="2868903"/>
            <a:ext cx="2283386" cy="919401"/>
          </a:xfrm>
          <a:prstGeom prst="wedgeRoundRectCallout">
            <a:avLst>
              <a:gd name="adj1" fmla="val -24507"/>
              <a:gd name="adj2" fmla="val 70712"/>
              <a:gd name="adj3" fmla="val 16667"/>
            </a:avLst>
          </a:prstGeom>
          <a:solidFill>
            <a:schemeClr val="bg1"/>
          </a:solidFill>
          <a:ln w="28575">
            <a:solidFill>
              <a:srgbClr val="FFD0E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에 있던 클립을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로 옮겨야지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그럼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34×3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102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49" y="1952836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74384" y="1959074"/>
            <a:ext cx="61704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다른 친구는 두 클립 중 하나만 옮겨 두 수의 곱을 구하고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빙고판에서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계산 결과를 찾아 그 숫자에 색칠합니다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83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★[초등] 교사용DVD 자료\수학(박) 3-1 지도서\app\resource\contents\lesson04\ops\lesson04\images\mm_31_4_07_01_05\b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548" y="2738330"/>
            <a:ext cx="3341490" cy="241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699" y="152078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648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\app\resource\contents\lesson04\ops\lesson04\images\mm_31_4_07_01_05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920686" y="1206277"/>
            <a:ext cx="1991574" cy="259155"/>
            <a:chOff x="4282898" y="1206277"/>
            <a:chExt cx="1991574" cy="259155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990504" cy="259154"/>
              <a:chOff x="4283968" y="1229193"/>
              <a:chExt cx="1990504" cy="259154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990504" cy="259154"/>
                <a:chOff x="4283968" y="1229193"/>
                <a:chExt cx="1990504" cy="259154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smtClean="0">
                      <a:solidFill>
                        <a:srgbClr val="AE7C65"/>
                      </a:solidFill>
                    </a:rPr>
                    <a:t>놀이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5643731" y="1232756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rgbClr val="AE7C65"/>
                      </a:solidFill>
                    </a:rPr>
                    <a:t>+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4282898" y="12062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방법</a:t>
              </a:r>
              <a:endParaRPr lang="ko-KR" altLang="en-US" sz="1100" b="1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89043" y="1007440"/>
            <a:ext cx="25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놀이를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포함된 텍스트는 지우고 텍스트를 새로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379815" y="5265204"/>
            <a:ext cx="2113966" cy="212198"/>
            <a:chOff x="319554" y="1245924"/>
            <a:chExt cx="4222623" cy="423864"/>
          </a:xfrm>
        </p:grpSpPr>
        <p:pic>
          <p:nvPicPr>
            <p:cNvPr id="68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2028" y="1317362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2" y="131260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078" y="1260212"/>
              <a:ext cx="419099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874" y="131784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891" y="1323079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타원 74"/>
          <p:cNvSpPr/>
          <p:nvPr/>
        </p:nvSpPr>
        <p:spPr>
          <a:xfrm>
            <a:off x="1875455" y="4093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54820" y="3300775"/>
            <a:ext cx="1887095" cy="646986"/>
          </a:xfrm>
          <a:prstGeom prst="wedgeRoundRectCallout">
            <a:avLst>
              <a:gd name="adj1" fmla="val 17725"/>
              <a:gd name="adj2" fmla="val 6682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내가 먼저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색칠했으니 빙고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52836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74326" y="1952836"/>
            <a:ext cx="61704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직선 위에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개의 수를 먼저 색칠한 사람이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빙고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외칩니다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46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55676" y="1583415"/>
            <a:ext cx="3504867" cy="3861808"/>
            <a:chOff x="1103137" y="781916"/>
            <a:chExt cx="6658904" cy="776136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137" y="781916"/>
              <a:ext cx="6658904" cy="392484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7644" y="4627962"/>
              <a:ext cx="6344535" cy="3915321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첨부이미지의 텍스트를 삭제하고 텍스트를 위에 따로 얹혀주세요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안에 글씨가 다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안들어가는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경우에만 폰트 사이즈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조절해주세요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두 가지 그림 경로 중 사용하기 편한것으로 해주세요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확인 없음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확대 버튼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3640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\app\resource\contents\lesson04\ops\lesson04\images\mm_31_4_07_01_06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6" name="타원 85"/>
          <p:cNvSpPr/>
          <p:nvPr/>
        </p:nvSpPr>
        <p:spPr>
          <a:xfrm>
            <a:off x="1578931" y="15834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6317791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75756" y="2168860"/>
            <a:ext cx="2124236" cy="3909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2371403" y="2892075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2371403" y="3224296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2355429" y="3582336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2353742" y="3910858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371403" y="4310400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2371403" y="4640265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2729941" y="2878269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2751452" y="292472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2751452" y="3256948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2735478" y="3614988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2733791" y="3943510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2751452" y="4343052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2751452" y="467291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3099972" y="2867936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3099972" y="320015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3083998" y="355819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>
            <a:off x="3082311" y="3886719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3099972" y="4286261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/>
          <p:cNvSpPr/>
          <p:nvPr/>
        </p:nvSpPr>
        <p:spPr>
          <a:xfrm>
            <a:off x="3099972" y="4665028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/>
          <p:cNvSpPr/>
          <p:nvPr/>
        </p:nvSpPr>
        <p:spPr>
          <a:xfrm>
            <a:off x="3466812" y="2903199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3466812" y="3235420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/>
          <p:cNvSpPr/>
          <p:nvPr/>
        </p:nvSpPr>
        <p:spPr>
          <a:xfrm>
            <a:off x="3462115" y="3593460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/>
          <p:cNvSpPr/>
          <p:nvPr/>
        </p:nvSpPr>
        <p:spPr>
          <a:xfrm>
            <a:off x="3462115" y="3921982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>
            <a:off x="3466812" y="4321524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>
            <a:off x="3466812" y="4651389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3862107" y="2910686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>
            <a:off x="3862107" y="324290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3846133" y="360094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3844446" y="3929469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3862107" y="4329011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3862107" y="4658876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4232368" y="292472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>
            <a:off x="4232368" y="3256948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>
            <a:off x="4216394" y="3614988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>
            <a:off x="4214707" y="3943510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4232368" y="4343052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4228947" y="4672917"/>
            <a:ext cx="281793" cy="2401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325361" y="21328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369274" y="233929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2669157" y="21328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2731080" y="233929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3076391" y="21328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3120777" y="233929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3438920" y="21328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489201" y="233929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3854523" y="21328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895712" y="233929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4213593" y="21328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4267134" y="233929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2329996" y="287244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2699879" y="286648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44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3083534" y="286681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453417" y="28608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3835438" y="286938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4205321" y="286343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66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2334898" y="321491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2704781" y="320895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77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3088436" y="320928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78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3458319" y="320332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87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3840340" y="321185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88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4210223" y="320589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2339893" y="357220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99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2671304" y="356625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102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3054959" y="3566577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104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424842" y="356061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105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3806863" y="356915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116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176746" y="356319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298965" y="393569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668848" y="392973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132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3052503" y="393006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136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422386" y="392410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145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3804407" y="393263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156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174290" y="3926677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165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2291524" y="4297637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2661407" y="429167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174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045062" y="429200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182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3414945" y="4286047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198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796966" y="429457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203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4166849" y="428862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204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2291524" y="464977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208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661407" y="464381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231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045062" y="46441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232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3414945" y="463818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238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3796966" y="464671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264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4166849" y="4640756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272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2" name="그룹 281"/>
          <p:cNvGrpSpPr/>
          <p:nvPr/>
        </p:nvGrpSpPr>
        <p:grpSpPr>
          <a:xfrm>
            <a:off x="4921756" y="1206278"/>
            <a:ext cx="1990504" cy="259154"/>
            <a:chOff x="4283968" y="1229193"/>
            <a:chExt cx="1990504" cy="259154"/>
          </a:xfrm>
        </p:grpSpPr>
        <p:grpSp>
          <p:nvGrpSpPr>
            <p:cNvPr id="283" name="그룹 282"/>
            <p:cNvGrpSpPr/>
            <p:nvPr/>
          </p:nvGrpSpPr>
          <p:grpSpPr>
            <a:xfrm>
              <a:off x="4283968" y="1229193"/>
              <a:ext cx="1990504" cy="259154"/>
              <a:chOff x="4283968" y="1229193"/>
              <a:chExt cx="1990504" cy="259154"/>
            </a:xfrm>
          </p:grpSpPr>
          <p:sp>
            <p:nvSpPr>
              <p:cNvPr id="285" name="직사각형 284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1</a:t>
                </a:r>
                <a:endParaRPr lang="ko-KR" altLang="en-US" sz="1100" b="1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5643731" y="123275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+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284" name="직사각형 283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방법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5605831" y="121514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놀이</a:t>
            </a:r>
            <a:endParaRPr lang="ko-KR" altLang="en-US" sz="1100" b="1" dirty="0"/>
          </a:p>
        </p:txBody>
      </p:sp>
      <p:sp>
        <p:nvSpPr>
          <p:cNvPr id="288" name="TextBox 287"/>
          <p:cNvSpPr txBox="1"/>
          <p:nvPr/>
        </p:nvSpPr>
        <p:spPr>
          <a:xfrm>
            <a:off x="389043" y="1007440"/>
            <a:ext cx="25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놀이를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3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981" y="5038513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5160543" y="51531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897831"/>
              </p:ext>
            </p:extLst>
          </p:nvPr>
        </p:nvGraphicFramePr>
        <p:xfrm>
          <a:off x="60784" y="6741368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SA31407.psd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\072089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3-1-4\Links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65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42126</TotalTime>
  <Words>1188</Words>
  <Application>Microsoft Office PowerPoint</Application>
  <PresentationFormat>화면 슬라이드 쇼(4:3)</PresentationFormat>
  <Paragraphs>555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7196</cp:revision>
  <dcterms:created xsi:type="dcterms:W3CDTF">2008-07-15T12:19:11Z</dcterms:created>
  <dcterms:modified xsi:type="dcterms:W3CDTF">2022-03-05T07:31:11Z</dcterms:modified>
</cp:coreProperties>
</file>