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73" r:id="rId8"/>
    <p:sldId id="1097" r:id="rId9"/>
    <p:sldId id="1289" r:id="rId10"/>
    <p:sldId id="1353" r:id="rId11"/>
    <p:sldId id="1312" r:id="rId12"/>
    <p:sldId id="1337" r:id="rId13"/>
    <p:sldId id="1345" r:id="rId14"/>
    <p:sldId id="1297" r:id="rId15"/>
    <p:sldId id="1315" r:id="rId16"/>
    <p:sldId id="1316" r:id="rId17"/>
    <p:sldId id="1322" r:id="rId18"/>
    <p:sldId id="1375" r:id="rId19"/>
    <p:sldId id="1323" r:id="rId20"/>
    <p:sldId id="1376" r:id="rId21"/>
    <p:sldId id="1324" r:id="rId22"/>
    <p:sldId id="1377" r:id="rId23"/>
    <p:sldId id="1317" r:id="rId24"/>
    <p:sldId id="1383" r:id="rId25"/>
    <p:sldId id="1319" r:id="rId26"/>
    <p:sldId id="1318" r:id="rId27"/>
    <p:sldId id="1320" r:id="rId28"/>
    <p:sldId id="1381" r:id="rId29"/>
    <p:sldId id="1321" r:id="rId30"/>
    <p:sldId id="1382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4BB"/>
    <a:srgbClr val="F2DFD0"/>
    <a:srgbClr val="E8EBF6"/>
    <a:srgbClr val="E4F3EC"/>
    <a:srgbClr val="F2F8E9"/>
    <a:srgbClr val="F8E8E9"/>
    <a:srgbClr val="EFF7FC"/>
    <a:srgbClr val="336600"/>
    <a:srgbClr val="E981BB"/>
    <a:srgbClr val="50B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3" d="100"/>
          <a:sy n="83" d="100"/>
        </p:scale>
        <p:origin x="1651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8.png"/><Relationship Id="rId10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Relationship Id="rId9" Type="http://schemas.openxmlformats.org/officeDocument/2006/relationships/image" Target="../media/image50.png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8.png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5.png"/><Relationship Id="rId4" Type="http://schemas.openxmlformats.org/officeDocument/2006/relationships/hyperlink" Target="https://cdata2.tsherpa.co.kr/tsherpa/MultiMedia/Flash/2020/curri/index.html?flashxmlnum=yein820&amp;classa=A8-C1-41-MM-MM-04-03-05-0-0-0-0&amp;classno=MM_41_04/suh_0401_02_0005/suh_0401_02_0005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880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553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865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작은 각과 큰 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0404" y="1594954"/>
            <a:ext cx="6801328" cy="3889954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76465" y="2354181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68860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C422B4-0302-4D68-A506-8BC179652AF9}"/>
              </a:ext>
            </a:extLst>
          </p:cNvPr>
          <p:cNvSpPr/>
          <p:nvPr/>
        </p:nvSpPr>
        <p:spPr>
          <a:xfrm>
            <a:off x="353293" y="1788938"/>
            <a:ext cx="6738987" cy="15320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각도가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˚보다 크고 직각보다 작은 각을             이라고 합니다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각도가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크고 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</a:rPr>
              <a:t>˚보다 작은 각을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</a:rPr>
              <a:t>이라고 합니다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CB5B57-01B5-44BC-B54A-0B318266A97F}"/>
              </a:ext>
            </a:extLst>
          </p:cNvPr>
          <p:cNvSpPr/>
          <p:nvPr/>
        </p:nvSpPr>
        <p:spPr bwMode="auto">
          <a:xfrm>
            <a:off x="4873199" y="1732040"/>
            <a:ext cx="846973" cy="3930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3D45822-C95B-462A-B69A-13AB5DB4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74" y="1511036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4ADA1B-EA40-4128-A6E1-ABBBC4D4123C}"/>
              </a:ext>
            </a:extLst>
          </p:cNvPr>
          <p:cNvSpPr/>
          <p:nvPr/>
        </p:nvSpPr>
        <p:spPr bwMode="auto">
          <a:xfrm>
            <a:off x="5089243" y="2600208"/>
            <a:ext cx="882958" cy="3607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269FA52-F7FA-463E-B7D3-AC82D1CD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02" y="2346863"/>
            <a:ext cx="360000" cy="35500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07079512-6011-40DF-B377-7164FFB68CEA}"/>
              </a:ext>
            </a:extLst>
          </p:cNvPr>
          <p:cNvSpPr/>
          <p:nvPr/>
        </p:nvSpPr>
        <p:spPr>
          <a:xfrm>
            <a:off x="-17865" y="151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DAB1F8D-83EE-4A97-BA7D-681BDE69BC95}"/>
              </a:ext>
            </a:extLst>
          </p:cNvPr>
          <p:cNvSpPr/>
          <p:nvPr/>
        </p:nvSpPr>
        <p:spPr>
          <a:xfrm>
            <a:off x="4513160" y="1448780"/>
            <a:ext cx="648072" cy="28326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직각보다 작은 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직각보다 큰 각으로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07410"/>
            <a:ext cx="191495" cy="20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81487"/>
            <a:ext cx="191495" cy="20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6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06F9CB54-8326-499B-BA9F-FB9DF5C19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05"/>
          <a:stretch/>
        </p:blipFill>
        <p:spPr>
          <a:xfrm>
            <a:off x="3923949" y="1488559"/>
            <a:ext cx="2895086" cy="16582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 중 어느 것인지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60F2870-EEE9-457C-B0F1-D5A83A45C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34543"/>
          <a:stretch/>
        </p:blipFill>
        <p:spPr>
          <a:xfrm>
            <a:off x="339989" y="1779010"/>
            <a:ext cx="2833489" cy="15202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0C14D00-BFF0-4FB2-AC72-74F073630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401"/>
          <a:stretch/>
        </p:blipFill>
        <p:spPr>
          <a:xfrm>
            <a:off x="2487660" y="3104964"/>
            <a:ext cx="1940324" cy="165827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5A1494-7D4B-4C2C-8B8E-08A8155EDDE3}"/>
              </a:ext>
            </a:extLst>
          </p:cNvPr>
          <p:cNvSpPr/>
          <p:nvPr/>
        </p:nvSpPr>
        <p:spPr bwMode="auto">
          <a:xfrm>
            <a:off x="3103910" y="4905033"/>
            <a:ext cx="936104" cy="4464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24A190C-67AE-4A73-AF05-8B35301AF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015" y="4737441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A84566-DFFA-4094-8636-1570252EAAC6}"/>
              </a:ext>
            </a:extLst>
          </p:cNvPr>
          <p:cNvSpPr/>
          <p:nvPr/>
        </p:nvSpPr>
        <p:spPr bwMode="auto">
          <a:xfrm>
            <a:off x="873545" y="3480988"/>
            <a:ext cx="936104" cy="4464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A1A3A67-2932-4DF2-8802-6C3856F98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650" y="3313396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6A3019-97EF-4C64-8A2B-48F93239C951}"/>
              </a:ext>
            </a:extLst>
          </p:cNvPr>
          <p:cNvSpPr/>
          <p:nvPr/>
        </p:nvSpPr>
        <p:spPr bwMode="auto">
          <a:xfrm>
            <a:off x="4968111" y="3146832"/>
            <a:ext cx="936104" cy="4464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7D64612-69B6-490E-82F8-7725E1375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216" y="2979240"/>
            <a:ext cx="360000" cy="355000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128F5E65-3107-4AAA-97EB-29CB71C5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CA353C3-F0C9-4D4D-8823-DD9B6D776F0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340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719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2_4_6_answer.sgv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\app\resource\contents\lesson02\ops\2\images\2_4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예각과 둔각을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817D0-5685-4D57-8730-94D6FFE7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637762"/>
            <a:ext cx="6616428" cy="1165614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328084" y="1608865"/>
            <a:ext cx="1584101" cy="190309"/>
            <a:chOff x="3866646" y="2197504"/>
            <a:chExt cx="1584101" cy="190309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866646" y="2197504"/>
              <a:ext cx="158410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899888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391" y="2060953"/>
            <a:ext cx="6846873" cy="201611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265583-44E3-49A6-B71D-9BA59150AC1D}"/>
              </a:ext>
            </a:extLst>
          </p:cNvPr>
          <p:cNvSpPr/>
          <p:nvPr/>
        </p:nvSpPr>
        <p:spPr>
          <a:xfrm>
            <a:off x="6665827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768B2B7-361E-440F-A44E-9FEC4691790C}"/>
              </a:ext>
            </a:extLst>
          </p:cNvPr>
          <p:cNvSpPr/>
          <p:nvPr/>
        </p:nvSpPr>
        <p:spPr>
          <a:xfrm>
            <a:off x="316570" y="2154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0692B3C4-946E-4762-AE43-C943B6E1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25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18" y="5563656"/>
            <a:ext cx="981782" cy="308737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84546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981" y="3603164"/>
            <a:ext cx="2077019" cy="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83348" y="883890"/>
            <a:ext cx="630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짝이 말한 시각을 모형 시계에 그리고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그린 시각의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이루는 작은 쪽의 각이 예각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둔각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중 무엇인지 써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짝과 함께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709073FA-AE57-401F-B49A-B81BA42F8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143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2_4_8_bg.png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\app\resource\contents\lesson02\ops\2\images\2_4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9F4F1E2-5155-44BD-A4D8-8D273BB807E0}"/>
              </a:ext>
            </a:extLst>
          </p:cNvPr>
          <p:cNvGrpSpPr/>
          <p:nvPr/>
        </p:nvGrpSpPr>
        <p:grpSpPr>
          <a:xfrm>
            <a:off x="2879812" y="1471091"/>
            <a:ext cx="1157425" cy="373733"/>
            <a:chOff x="3339668" y="3017489"/>
            <a:chExt cx="1679021" cy="421596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1AA9B03B-6205-4629-B2B6-AD7F1F111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668" y="3017489"/>
              <a:ext cx="1565481" cy="42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70ABCC9C-F628-4C68-9896-7578139B5D4B}"/>
                </a:ext>
              </a:extLst>
            </p:cNvPr>
            <p:cNvSpPr txBox="1"/>
            <p:nvPr/>
          </p:nvSpPr>
          <p:spPr>
            <a:xfrm>
              <a:off x="3518332" y="3116387"/>
              <a:ext cx="1500357" cy="277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171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1833F6-649F-438B-9730-B898444B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2509206"/>
            <a:ext cx="6756413" cy="24081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B52E1BE-541C-4278-9EDD-A12F91F4C6A6}"/>
              </a:ext>
            </a:extLst>
          </p:cNvPr>
          <p:cNvSpPr/>
          <p:nvPr/>
        </p:nvSpPr>
        <p:spPr>
          <a:xfrm>
            <a:off x="647564" y="2852722"/>
            <a:ext cx="1079636" cy="53628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1D6A5-CDD9-4A3E-9D67-3844D17C28FC}"/>
              </a:ext>
            </a:extLst>
          </p:cNvPr>
          <p:cNvSpPr txBox="1"/>
          <p:nvPr/>
        </p:nvSpPr>
        <p:spPr>
          <a:xfrm>
            <a:off x="503548" y="2829079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그려봐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43CA47-2CBC-4671-B22A-5338051BD4FD}"/>
              </a:ext>
            </a:extLst>
          </p:cNvPr>
          <p:cNvSpPr/>
          <p:nvPr/>
        </p:nvSpPr>
        <p:spPr>
          <a:xfrm>
            <a:off x="4716016" y="3172981"/>
            <a:ext cx="1692188" cy="11255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0ACE6-E945-40A2-B99C-A8B6E9764D34}"/>
              </a:ext>
            </a:extLst>
          </p:cNvPr>
          <p:cNvSpPr txBox="1"/>
          <p:nvPr/>
        </p:nvSpPr>
        <p:spPr>
          <a:xfrm>
            <a:off x="4503994" y="2973876"/>
            <a:ext cx="2069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시       분은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" y="937910"/>
            <a:ext cx="501203" cy="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E211955-DBBF-4EF6-BE58-C9D3AEDDD158}"/>
              </a:ext>
            </a:extLst>
          </p:cNvPr>
          <p:cNvSpPr/>
          <p:nvPr/>
        </p:nvSpPr>
        <p:spPr>
          <a:xfrm>
            <a:off x="-82957" y="827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759660-3A44-4E23-88C9-51B3962DA0B4}"/>
              </a:ext>
            </a:extLst>
          </p:cNvPr>
          <p:cNvSpPr/>
          <p:nvPr/>
        </p:nvSpPr>
        <p:spPr>
          <a:xfrm>
            <a:off x="3888968" y="1471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B759660-3A44-4E23-88C9-51B3962DA0B4}"/>
              </a:ext>
            </a:extLst>
          </p:cNvPr>
          <p:cNvSpPr/>
          <p:nvPr/>
        </p:nvSpPr>
        <p:spPr>
          <a:xfrm>
            <a:off x="399758" y="2706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488022" y="2775802"/>
            <a:ext cx="660042" cy="537565"/>
            <a:chOff x="595141" y="2176445"/>
            <a:chExt cx="660042" cy="53756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95141" y="2348880"/>
              <a:ext cx="480042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292080" y="2780928"/>
            <a:ext cx="660042" cy="537565"/>
            <a:chOff x="595141" y="2176445"/>
            <a:chExt cx="660042" cy="537565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595141" y="2348880"/>
              <a:ext cx="480042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183" y="2176445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9B759660-3A44-4E23-88C9-51B3962DA0B4}"/>
              </a:ext>
            </a:extLst>
          </p:cNvPr>
          <p:cNvSpPr/>
          <p:nvPr/>
        </p:nvSpPr>
        <p:spPr>
          <a:xfrm>
            <a:off x="4339753" y="3383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927010" y="3529129"/>
            <a:ext cx="305477" cy="305477"/>
            <a:chOff x="6249485" y="2814376"/>
            <a:chExt cx="304024" cy="304024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5379362" y="3529129"/>
            <a:ext cx="305477" cy="305477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/>
          <p:cNvSpPr/>
          <p:nvPr/>
        </p:nvSpPr>
        <p:spPr>
          <a:xfrm>
            <a:off x="4676909" y="3528842"/>
            <a:ext cx="367396" cy="36739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128F5E65-3107-4AAA-97EB-29CB71C5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7CA353C3-F0C9-4D4D-8823-DD9B6D776F0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직각보다 작은 각과 큰 각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CBE6FB-E1DA-4D86-B6A2-6E3FC4987A47}"/>
              </a:ext>
            </a:extLst>
          </p:cNvPr>
          <p:cNvSpPr/>
          <p:nvPr/>
        </p:nvSpPr>
        <p:spPr>
          <a:xfrm>
            <a:off x="1403978" y="2357708"/>
            <a:ext cx="507128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직각보다 작은 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A2532-3C31-4A00-A6F4-10605990D23A}"/>
              </a:ext>
            </a:extLst>
          </p:cNvPr>
          <p:cNvSpPr txBox="1"/>
          <p:nvPr/>
        </p:nvSpPr>
        <p:spPr>
          <a:xfrm>
            <a:off x="1403977" y="2953879"/>
            <a:ext cx="4920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각도가 직각보다 크고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각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37457" y="2204864"/>
            <a:ext cx="840546" cy="537565"/>
            <a:chOff x="6012160" y="1660849"/>
            <a:chExt cx="840546" cy="537565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37457" y="2801035"/>
            <a:ext cx="840546" cy="537565"/>
            <a:chOff x="6012160" y="1660849"/>
            <a:chExt cx="840546" cy="537565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8" y="24979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8" y="30941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41077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j-lt"/>
                <a:ea typeface="맑은 고딕" pitchFamily="50" charset="-127"/>
              </a:rPr>
              <a:t>각도를 어림해 볼까요</a:t>
            </a:r>
            <a:endParaRPr lang="en-US" altLang="ko-KR" sz="1900" dirty="0">
              <a:latin typeface="+mj-lt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DB53215E-2813-4D89-B3A9-C0C26302DE72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212D6FD-E014-49A4-85BB-6843AE0F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30B096-7C30-469A-A137-C0885B1C113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ED4F32-9416-4A6B-ACB8-4C823FC3DA41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175B1D9A-0E57-4D72-B889-1D05CBE6048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  안에 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id="{6FC31271-62F6-4E42-936C-352256FE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34">
            <a:extLst>
              <a:ext uri="{FF2B5EF4-FFF2-40B4-BE49-F238E27FC236}">
                <a16:creationId xmlns:a16="http://schemas.microsoft.com/office/drawing/2014/main" id="{2BC669B3-2CF6-4E1F-B970-6F26E8A506F1}"/>
              </a:ext>
            </a:extLst>
          </p:cNvPr>
          <p:cNvSpPr/>
          <p:nvPr/>
        </p:nvSpPr>
        <p:spPr>
          <a:xfrm>
            <a:off x="506976" y="2348880"/>
            <a:ext cx="6009240" cy="208286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12FF371B-4186-41D0-BCA6-0AC582EA3BD3}"/>
              </a:ext>
            </a:extLst>
          </p:cNvPr>
          <p:cNvSpPr txBox="1"/>
          <p:nvPr/>
        </p:nvSpPr>
        <p:spPr>
          <a:xfrm>
            <a:off x="542979" y="2501060"/>
            <a:ext cx="6009241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크고 직각보다 작은 각을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이라고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각도가 직각보다 크고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작은 각을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92E0BC-8CF4-421B-B9BA-992FC318A143}"/>
              </a:ext>
            </a:extLst>
          </p:cNvPr>
          <p:cNvSpPr/>
          <p:nvPr/>
        </p:nvSpPr>
        <p:spPr bwMode="auto">
          <a:xfrm>
            <a:off x="5426901" y="2623703"/>
            <a:ext cx="76527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D2357C-5667-487C-96CE-AC82E5289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901" y="2453098"/>
            <a:ext cx="360000" cy="3550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831012-C7E3-447A-B02F-210A6E8CCC47}"/>
              </a:ext>
            </a:extLst>
          </p:cNvPr>
          <p:cNvSpPr/>
          <p:nvPr/>
        </p:nvSpPr>
        <p:spPr bwMode="auto">
          <a:xfrm>
            <a:off x="5606921" y="3477704"/>
            <a:ext cx="76527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03B693E5-8761-41AB-894F-BC471CF1F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921" y="3307099"/>
            <a:ext cx="360000" cy="3550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436E9DA1-30D0-40C3-A97D-281B80F8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A2D15EBD-5BE3-42EC-9EB4-8E03D2110469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1419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5851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14195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5851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08AB9BA-00B8-4E31-A86D-EED9160A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175B1D9A-0E57-4D72-B889-1D05CBE6048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  안에 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id="{6FC31271-62F6-4E42-936C-352256FE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461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모서리가 둥근 직사각형 34">
            <a:extLst>
              <a:ext uri="{FF2B5EF4-FFF2-40B4-BE49-F238E27FC236}">
                <a16:creationId xmlns:a16="http://schemas.microsoft.com/office/drawing/2014/main" id="{2BC669B3-2CF6-4E1F-B970-6F26E8A506F1}"/>
              </a:ext>
            </a:extLst>
          </p:cNvPr>
          <p:cNvSpPr/>
          <p:nvPr/>
        </p:nvSpPr>
        <p:spPr>
          <a:xfrm>
            <a:off x="506976" y="2348880"/>
            <a:ext cx="6009240" cy="208286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12FF371B-4186-41D0-BCA6-0AC582EA3BD3}"/>
              </a:ext>
            </a:extLst>
          </p:cNvPr>
          <p:cNvSpPr txBox="1"/>
          <p:nvPr/>
        </p:nvSpPr>
        <p:spPr>
          <a:xfrm>
            <a:off x="542979" y="2501060"/>
            <a:ext cx="6009241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크고 직각보다 작은 각을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이라고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각도가 직각보다 크고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˚보다 작은 각을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92E0BC-8CF4-421B-B9BA-992FC318A143}"/>
              </a:ext>
            </a:extLst>
          </p:cNvPr>
          <p:cNvSpPr/>
          <p:nvPr/>
        </p:nvSpPr>
        <p:spPr bwMode="auto">
          <a:xfrm>
            <a:off x="5426901" y="2623703"/>
            <a:ext cx="76527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831012-C7E3-447A-B02F-210A6E8CCC47}"/>
              </a:ext>
            </a:extLst>
          </p:cNvPr>
          <p:cNvSpPr/>
          <p:nvPr/>
        </p:nvSpPr>
        <p:spPr bwMode="auto">
          <a:xfrm>
            <a:off x="5606921" y="3477704"/>
            <a:ext cx="765279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5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1" y="3451633"/>
            <a:ext cx="395050" cy="4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C6E8FD-5A56-4C69-89B1-6C9B6F1F3EB4}"/>
              </a:ext>
            </a:extLst>
          </p:cNvPr>
          <p:cNvGrpSpPr/>
          <p:nvPr/>
        </p:nvGrpSpPr>
        <p:grpSpPr>
          <a:xfrm>
            <a:off x="314900" y="3770110"/>
            <a:ext cx="6401916" cy="1459090"/>
            <a:chOff x="0" y="3300435"/>
            <a:chExt cx="9179274" cy="2016587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BB6B22F-6D97-4D77-81E6-52D400A01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0" y="5067656"/>
              <a:ext cx="9145588" cy="249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6B2BC3E-8BB2-4FFE-8188-89746399F2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33686" y="3300435"/>
              <a:ext cx="9145588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362C66-7BE0-4ED5-BCDB-E0BD7E6FCB9F}"/>
                </a:ext>
              </a:extLst>
            </p:cNvPr>
            <p:cNvSpPr/>
            <p:nvPr/>
          </p:nvSpPr>
          <p:spPr>
            <a:xfrm>
              <a:off x="193768" y="3872394"/>
              <a:ext cx="8728689" cy="110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크고 직각보다 작은 각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크고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작은 각</a:t>
              </a:r>
            </a:p>
          </p:txBody>
        </p:sp>
      </p:grpSp>
      <p:pic>
        <p:nvPicPr>
          <p:cNvPr id="49" name="Picture 12">
            <a:extLst>
              <a:ext uri="{FF2B5EF4-FFF2-40B4-BE49-F238E27FC236}">
                <a16:creationId xmlns:a16="http://schemas.microsoft.com/office/drawing/2014/main" id="{DCD97813-8E95-45E8-B55E-8199D00A8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1" y="2601902"/>
            <a:ext cx="395050" cy="39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8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둔각으로 분류해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835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302.Jpg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6C9E974-DCB4-433E-8F5C-4DCBB049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45874"/>
              </p:ext>
            </p:extLst>
          </p:nvPr>
        </p:nvGraphicFramePr>
        <p:xfrm>
          <a:off x="1727200" y="4221088"/>
          <a:ext cx="3509876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938">
                  <a:extLst>
                    <a:ext uri="{9D8B030D-6E8A-4147-A177-3AD203B41FA5}">
                      <a16:colId xmlns:a16="http://schemas.microsoft.com/office/drawing/2014/main" val="3723323875"/>
                    </a:ext>
                  </a:extLst>
                </a:gridCol>
              </a:tblGrid>
              <a:tr h="390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예각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둔각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+mj-lt"/>
                          <a:ea typeface="맑은 고딕" pitchFamily="50" charset="-127"/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+mj-lt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+mj-lt"/>
                          <a:ea typeface="맑은 고딕" pitchFamily="50" charset="-127"/>
                        </a:rPr>
                        <a:t>다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+mj-lt"/>
                          <a:ea typeface="맑은 고딕" pitchFamily="50" charset="-127"/>
                        </a:rPr>
                        <a:t>가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6BB57DB0-1AE2-4F17-B202-0898CEA42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99" y="452579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DB9FBF5-A7C1-4429-872F-3C8D43866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248" y="4525792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BB86D7-34F3-4D0D-BF08-AABC6FF3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27" y="2152782"/>
            <a:ext cx="5026536" cy="199629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A2CD9687-0A7C-4715-A21B-22ED47B7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A99BD60A-F2B7-4993-8CE4-3ABE59132951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62482" y="2200508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43" name="TextBox 53"/>
          <p:cNvSpPr txBox="1"/>
          <p:nvPr/>
        </p:nvSpPr>
        <p:spPr>
          <a:xfrm>
            <a:off x="3071781" y="2200508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49" name="TextBox 53"/>
          <p:cNvSpPr txBox="1"/>
          <p:nvPr/>
        </p:nvSpPr>
        <p:spPr>
          <a:xfrm>
            <a:off x="5090874" y="2226429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3377"/>
              </p:ext>
            </p:extLst>
          </p:nvPr>
        </p:nvGraphicFramePr>
        <p:xfrm>
          <a:off x="184914" y="122048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태권도 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직각과 비교하기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작은 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큰 각으로 분류하기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각이 예각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중 어느 것인지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예각과 둔각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suh_h_0401_02_0005_203_1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70953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둔각으로 분류해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6C9E974-DCB4-433E-8F5C-4DCBB04986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7200" y="4221088"/>
          <a:ext cx="3509876" cy="78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938">
                  <a:extLst>
                    <a:ext uri="{9D8B030D-6E8A-4147-A177-3AD203B41FA5}">
                      <a16:colId xmlns:a16="http://schemas.microsoft.com/office/drawing/2014/main" val="3723323875"/>
                    </a:ext>
                  </a:extLst>
                </a:gridCol>
              </a:tblGrid>
              <a:tr h="390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둔각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C6352-3A2B-44FD-83F2-AF732ED73DEC}"/>
              </a:ext>
            </a:extLst>
          </p:cNvPr>
          <p:cNvSpPr/>
          <p:nvPr/>
        </p:nvSpPr>
        <p:spPr bwMode="auto">
          <a:xfrm>
            <a:off x="2063738" y="4622140"/>
            <a:ext cx="10498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EEF4C9-BE25-4C0B-BD67-56F9A6891BBB}"/>
              </a:ext>
            </a:extLst>
          </p:cNvPr>
          <p:cNvSpPr/>
          <p:nvPr/>
        </p:nvSpPr>
        <p:spPr bwMode="auto">
          <a:xfrm>
            <a:off x="3835792" y="4622140"/>
            <a:ext cx="10498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B86D7-34F3-4D0D-BF08-AABC6FF35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27" y="2152782"/>
            <a:ext cx="5026536" cy="199629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A2CD9687-0A7C-4715-A21B-22ED47B7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DD484543-3AC7-43AB-A0E5-5E6EEC2EC9BC}"/>
              </a:ext>
            </a:extLst>
          </p:cNvPr>
          <p:cNvGrpSpPr/>
          <p:nvPr/>
        </p:nvGrpSpPr>
        <p:grpSpPr>
          <a:xfrm>
            <a:off x="314900" y="3806113"/>
            <a:ext cx="6401916" cy="1427835"/>
            <a:chOff x="0" y="3263942"/>
            <a:chExt cx="9179274" cy="1973391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CC8B2220-30A0-4354-A33A-95937E3AA3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0" y="4987967"/>
              <a:ext cx="9145588" cy="249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728B56AF-BBBA-4DA6-9859-DFAD2B9985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33686" y="3263942"/>
              <a:ext cx="9145588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166D062-FD45-4865-99EE-BFA421FBCC36}"/>
                </a:ext>
              </a:extLst>
            </p:cNvPr>
            <p:cNvSpPr/>
            <p:nvPr/>
          </p:nvSpPr>
          <p:spPr>
            <a:xfrm>
              <a:off x="158699" y="3783901"/>
              <a:ext cx="8763758" cy="1204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나와 다는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크고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작으므로 예각입니다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가는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크고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작으므로 둔각입니다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0" name="TextBox 53"/>
          <p:cNvSpPr txBox="1"/>
          <p:nvPr/>
        </p:nvSpPr>
        <p:spPr>
          <a:xfrm>
            <a:off x="1562482" y="2200508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51" name="TextBox 53"/>
          <p:cNvSpPr txBox="1"/>
          <p:nvPr/>
        </p:nvSpPr>
        <p:spPr>
          <a:xfrm>
            <a:off x="3071781" y="2200508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61" name="TextBox 53"/>
          <p:cNvSpPr txBox="1"/>
          <p:nvPr/>
        </p:nvSpPr>
        <p:spPr>
          <a:xfrm>
            <a:off x="5090874" y="2226429"/>
            <a:ext cx="3812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07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892EF-6C6C-435C-AE93-10F8CC41CB95}"/>
              </a:ext>
            </a:extLst>
          </p:cNvPr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이루는 작은 쪽의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7A6741-C949-430C-B92B-59D0AE0D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387" y="2501693"/>
            <a:ext cx="2267747" cy="2209599"/>
          </a:xfrm>
          <a:prstGeom prst="rect">
            <a:avLst/>
          </a:prstGeom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BE010FED-4D40-4654-8E69-04AD8EE2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D2C4381C-89D2-4C1C-A355-AFFC3E5E6BEB}"/>
              </a:ext>
            </a:extLst>
          </p:cNvPr>
          <p:cNvSpPr/>
          <p:nvPr/>
        </p:nvSpPr>
        <p:spPr>
          <a:xfrm>
            <a:off x="4436647" y="5016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>
            <a:extLst>
              <a:ext uri="{FF2B5EF4-FFF2-40B4-BE49-F238E27FC236}">
                <a16:creationId xmlns:a16="http://schemas.microsoft.com/office/drawing/2014/main" id="{7C1376C3-CEFF-4D30-9DE6-0CBE27BA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082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4523542" y="3179777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 bwMode="auto">
          <a:xfrm>
            <a:off x="4523542" y="335221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27A6741-C949-430C-B92B-59D0AE0D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87" y="2501693"/>
            <a:ext cx="2267747" cy="220959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892EF-6C6C-435C-AE93-10F8CC41CB95}"/>
              </a:ext>
            </a:extLst>
          </p:cNvPr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이루는 작은 쪽의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F682862-D0C7-4CEF-A9CB-F94A763959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1940" y="3716350"/>
          <a:ext cx="1626138" cy="447294"/>
        </p:xfrm>
        <a:graphic>
          <a:graphicData uri="http://schemas.openxmlformats.org/drawingml/2006/table">
            <a:tbl>
              <a:tblPr/>
              <a:tblGrid>
                <a:gridCol w="1626138">
                  <a:extLst>
                    <a:ext uri="{9D8B030D-6E8A-4147-A177-3AD203B41FA5}">
                      <a16:colId xmlns:a16="http://schemas.microsoft.com/office/drawing/2014/main" val="963084611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                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3306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F5A41C-0848-4668-9B14-19218B681B66}"/>
              </a:ext>
            </a:extLst>
          </p:cNvPr>
          <p:cNvSpPr/>
          <p:nvPr/>
        </p:nvSpPr>
        <p:spPr bwMode="auto">
          <a:xfrm>
            <a:off x="4475824" y="3808625"/>
            <a:ext cx="765279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BE010FED-4D40-4654-8E69-04AD8EE2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85" y="5233949"/>
            <a:ext cx="972108" cy="32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537F2F-CC7E-49B1-9243-A624D8D6A702}"/>
              </a:ext>
            </a:extLst>
          </p:cNvPr>
          <p:cNvGrpSpPr/>
          <p:nvPr/>
        </p:nvGrpSpPr>
        <p:grpSpPr>
          <a:xfrm>
            <a:off x="314900" y="3734105"/>
            <a:ext cx="6401916" cy="1495094"/>
            <a:chOff x="0" y="3250674"/>
            <a:chExt cx="9179274" cy="2066348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29F3933F-BB47-406B-8D9E-9E44F8DF3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0" y="5067656"/>
              <a:ext cx="9145588" cy="249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F9FF4087-D10A-4B1F-A318-AE637EC468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33686" y="3250674"/>
              <a:ext cx="9145588" cy="7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9D8FD4C-0D36-4670-89DB-AB8F6ADFC282}"/>
                </a:ext>
              </a:extLst>
            </p:cNvPr>
            <p:cNvSpPr/>
            <p:nvPr/>
          </p:nvSpPr>
          <p:spPr>
            <a:xfrm>
              <a:off x="158699" y="3872394"/>
              <a:ext cx="8763758" cy="110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긴바늘과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짧은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바늘이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이루는 각의 크기가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크고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˚보다 작으므로 둔각입니다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8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8F5EC608-F836-4395-BE8A-A3E3632F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73" y="2242376"/>
            <a:ext cx="5163040" cy="1687298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936F97-AB0B-4A76-A19B-64B8479FF85D}"/>
              </a:ext>
            </a:extLst>
          </p:cNvPr>
          <p:cNvSpPr/>
          <p:nvPr/>
        </p:nvSpPr>
        <p:spPr bwMode="auto">
          <a:xfrm>
            <a:off x="1794613" y="4304355"/>
            <a:ext cx="9722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1F7DAF7-F561-47BA-BDC1-5DDBDCAAB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816" y="4187377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23524B-ABD5-4675-9D0A-7A9F91183EDD}"/>
              </a:ext>
            </a:extLst>
          </p:cNvPr>
          <p:cNvSpPr/>
          <p:nvPr/>
        </p:nvSpPr>
        <p:spPr bwMode="auto">
          <a:xfrm>
            <a:off x="4710937" y="4304355"/>
            <a:ext cx="9722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CAA95C8-A997-4B66-9F51-3560BB1B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40" y="4187377"/>
            <a:ext cx="360000" cy="355000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순서도: 대체 처리 34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F5EC608-F836-4395-BE8A-A3E3632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773" y="2242376"/>
            <a:ext cx="5163040" cy="1687298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2936F97-AB0B-4A76-A19B-64B8479FF85D}"/>
              </a:ext>
            </a:extLst>
          </p:cNvPr>
          <p:cNvSpPr/>
          <p:nvPr/>
        </p:nvSpPr>
        <p:spPr bwMode="auto">
          <a:xfrm>
            <a:off x="1658977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1F7DAF7-F561-47BA-BDC1-5DDBDCAAB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72" y="4187377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23524B-ABD5-4675-9D0A-7A9F91183EDD}"/>
              </a:ext>
            </a:extLst>
          </p:cNvPr>
          <p:cNvSpPr/>
          <p:nvPr/>
        </p:nvSpPr>
        <p:spPr bwMode="auto">
          <a:xfrm>
            <a:off x="4433634" y="4304355"/>
            <a:ext cx="12191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8CAA95C8-A997-4B66-9F51-3560BB1BF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729" y="4187377"/>
            <a:ext cx="360000" cy="355000"/>
          </a:xfrm>
          <a:prstGeom prst="rect">
            <a:avLst/>
          </a:prstGeom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23528" y="4292281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각 삼각형 76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08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선분을 이용하여 예각과 둔각을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295636" y="2600908"/>
            <a:ext cx="4705763" cy="2219565"/>
            <a:chOff x="506976" y="2348880"/>
            <a:chExt cx="6028321" cy="2843375"/>
          </a:xfrm>
        </p:grpSpPr>
        <p:sp>
          <p:nvSpPr>
            <p:cNvPr id="50" name="사각형: 둥근 모서리 1">
              <a:extLst>
                <a:ext uri="{FF2B5EF4-FFF2-40B4-BE49-F238E27FC236}">
                  <a16:creationId xmlns:a16="http://schemas.microsoft.com/office/drawing/2014/main" id="{6F4494DA-38B4-4DED-9142-A708BE9C118B}"/>
                </a:ext>
              </a:extLst>
            </p:cNvPr>
            <p:cNvSpPr/>
            <p:nvPr/>
          </p:nvSpPr>
          <p:spPr>
            <a:xfrm>
              <a:off x="506976" y="2572740"/>
              <a:ext cx="2804884" cy="261951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FA417197-6D01-48B4-A026-91695CA935F4}"/>
                </a:ext>
              </a:extLst>
            </p:cNvPr>
            <p:cNvSpPr/>
            <p:nvPr/>
          </p:nvSpPr>
          <p:spPr>
            <a:xfrm>
              <a:off x="1405892" y="2348880"/>
              <a:ext cx="922871" cy="447719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55" name="사각형: 둥근 모서리 30">
              <a:extLst>
                <a:ext uri="{FF2B5EF4-FFF2-40B4-BE49-F238E27FC236}">
                  <a16:creationId xmlns:a16="http://schemas.microsoft.com/office/drawing/2014/main" id="{FBF64CBF-6388-4B83-822A-DC8B8C2C0A39}"/>
                </a:ext>
              </a:extLst>
            </p:cNvPr>
            <p:cNvSpPr/>
            <p:nvPr/>
          </p:nvSpPr>
          <p:spPr>
            <a:xfrm>
              <a:off x="3730413" y="2572740"/>
              <a:ext cx="2804884" cy="261951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C8658AE5-B9C7-49FC-9185-04F9569E3ED2}"/>
                </a:ext>
              </a:extLst>
            </p:cNvPr>
            <p:cNvSpPr/>
            <p:nvPr/>
          </p:nvSpPr>
          <p:spPr>
            <a:xfrm>
              <a:off x="4602120" y="2348880"/>
              <a:ext cx="922871" cy="447719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43588B1-7753-4F1D-90BC-163C6E13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7" y="3267281"/>
              <a:ext cx="2286001" cy="137636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6CE40D6-65E4-4A04-AB8A-706E32107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2815" y="2908472"/>
              <a:ext cx="1730964" cy="1948049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 bwMode="auto">
            <a:xfrm flipV="1">
              <a:off x="935596" y="3847072"/>
              <a:ext cx="1800200" cy="61206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4788024" y="3042285"/>
              <a:ext cx="1008112" cy="61206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마우스로 바로 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예시 답안 파란색으로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처음에는 검은색 선분만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/lesson02/ops/2/2_4_3.html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파란색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4841853" y="205606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타원 73"/>
          <p:cNvSpPr/>
          <p:nvPr/>
        </p:nvSpPr>
        <p:spPr>
          <a:xfrm>
            <a:off x="4752020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377777" y="3009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935040" y="302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97" y="5267665"/>
            <a:ext cx="1080000" cy="339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66" y="5659625"/>
            <a:ext cx="1080000" cy="339623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5445522" y="5175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DAF65578-DAF2-4FCF-A18A-30377A3D785A}"/>
              </a:ext>
            </a:extLst>
          </p:cNvPr>
          <p:cNvSpPr/>
          <p:nvPr/>
        </p:nvSpPr>
        <p:spPr>
          <a:xfrm>
            <a:off x="419091" y="2370698"/>
            <a:ext cx="6206418" cy="2498463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rgbClr val="CBE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직각을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정답인 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사라지지 않고 남아있음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오답인 각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정답인 각 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도형으로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0671E21-28C3-4C1F-9C13-1D42DFD17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1" y="2744924"/>
            <a:ext cx="5711264" cy="1622518"/>
          </a:xfrm>
          <a:prstGeom prst="rect">
            <a:avLst/>
          </a:prstGeom>
        </p:spPr>
      </p:pic>
      <p:pic>
        <p:nvPicPr>
          <p:cNvPr id="88" name="Picture 5">
            <a:extLst>
              <a:ext uri="{FF2B5EF4-FFF2-40B4-BE49-F238E27FC236}">
                <a16:creationId xmlns:a16="http://schemas.microsoft.com/office/drawing/2014/main" id="{D5B304B8-A864-4503-B472-D9C94AAC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861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7">
            <a:extLst>
              <a:ext uri="{FF2B5EF4-FFF2-40B4-BE49-F238E27FC236}">
                <a16:creationId xmlns:a16="http://schemas.microsoft.com/office/drawing/2014/main" id="{5EB9A089-C41A-4256-8334-DD60CF55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4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5">
            <a:extLst>
              <a:ext uri="{FF2B5EF4-FFF2-40B4-BE49-F238E27FC236}">
                <a16:creationId xmlns:a16="http://schemas.microsoft.com/office/drawing/2014/main" id="{1EE09A33-A9F5-421F-9727-E8378B41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39" y="4008618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7">
            <a:extLst>
              <a:ext uri="{FF2B5EF4-FFF2-40B4-BE49-F238E27FC236}">
                <a16:creationId xmlns:a16="http://schemas.microsoft.com/office/drawing/2014/main" id="{2BCC39DF-015E-41BE-9169-E72016C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38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7">
            <a:extLst>
              <a:ext uri="{FF2B5EF4-FFF2-40B4-BE49-F238E27FC236}">
                <a16:creationId xmlns:a16="http://schemas.microsoft.com/office/drawing/2014/main" id="{19B2CF7F-49FC-49F5-85D9-5693C8D0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55" y="4148175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7">
            <a:extLst>
              <a:ext uri="{FF2B5EF4-FFF2-40B4-BE49-F238E27FC236}">
                <a16:creationId xmlns:a16="http://schemas.microsoft.com/office/drawing/2014/main" id="{0765D079-3405-4A04-AD50-768ED54C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91" y="3012114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7">
            <a:extLst>
              <a:ext uri="{FF2B5EF4-FFF2-40B4-BE49-F238E27FC236}">
                <a16:creationId xmlns:a16="http://schemas.microsoft.com/office/drawing/2014/main" id="{4FB29088-E481-413E-B0C6-E9BA1FC1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15" y="3012114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7">
            <a:extLst>
              <a:ext uri="{FF2B5EF4-FFF2-40B4-BE49-F238E27FC236}">
                <a16:creationId xmlns:a16="http://schemas.microsoft.com/office/drawing/2014/main" id="{93E7CB39-B4F5-4B3C-BD2C-4E24DDB0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72" y="3023263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7">
            <a:extLst>
              <a:ext uri="{FF2B5EF4-FFF2-40B4-BE49-F238E27FC236}">
                <a16:creationId xmlns:a16="http://schemas.microsoft.com/office/drawing/2014/main" id="{8D226F0F-9A51-4C7C-920B-08EF6499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35" y="2989707"/>
            <a:ext cx="323571" cy="32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FDC642E1-1061-4D95-8F12-074B05469A12}"/>
              </a:ext>
            </a:extLst>
          </p:cNvPr>
          <p:cNvSpPr/>
          <p:nvPr/>
        </p:nvSpPr>
        <p:spPr>
          <a:xfrm>
            <a:off x="695420" y="2308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16" y="19168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8068F9C-DCD0-4CFD-A34D-9891989580DE}"/>
              </a:ext>
            </a:extLst>
          </p:cNvPr>
          <p:cNvSpPr txBox="1"/>
          <p:nvPr/>
        </p:nvSpPr>
        <p:spPr>
          <a:xfrm>
            <a:off x="5416460" y="1958053"/>
            <a:ext cx="1255005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DC642E1-1061-4D95-8F12-074B05469A12}"/>
              </a:ext>
            </a:extLst>
          </p:cNvPr>
          <p:cNvSpPr/>
          <p:nvPr/>
        </p:nvSpPr>
        <p:spPr>
          <a:xfrm>
            <a:off x="5808343" y="3816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둔각을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0EED8B-E67A-46E4-BCE9-2489DCAF9BC5}"/>
              </a:ext>
            </a:extLst>
          </p:cNvPr>
          <p:cNvSpPr/>
          <p:nvPr/>
        </p:nvSpPr>
        <p:spPr bwMode="auto">
          <a:xfrm>
            <a:off x="2438316" y="4399418"/>
            <a:ext cx="256573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    ,     ,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9E5F3E7-7024-4875-8C4D-0095BF395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40" y="4292863"/>
            <a:ext cx="360000" cy="355000"/>
          </a:xfrm>
          <a:prstGeom prst="rect">
            <a:avLst/>
          </a:prstGeom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B5EF60D8-65FE-42B3-84BD-0488F98D74A1}"/>
              </a:ext>
            </a:extLst>
          </p:cNvPr>
          <p:cNvSpPr/>
          <p:nvPr/>
        </p:nvSpPr>
        <p:spPr>
          <a:xfrm>
            <a:off x="863600" y="2492896"/>
            <a:ext cx="5489940" cy="13789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B86E1FFB-B974-4D99-927A-7DE3797C7FA1}"/>
              </a:ext>
            </a:extLst>
          </p:cNvPr>
          <p:cNvSpPr txBox="1"/>
          <p:nvPr/>
        </p:nvSpPr>
        <p:spPr>
          <a:xfrm>
            <a:off x="1511660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123°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136ACE7A-33CD-49C6-B8E7-50663EC22792}"/>
              </a:ext>
            </a:extLst>
          </p:cNvPr>
          <p:cNvSpPr txBox="1"/>
          <p:nvPr/>
        </p:nvSpPr>
        <p:spPr>
          <a:xfrm>
            <a:off x="2816263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72°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B5165A63-0306-4945-9EDB-FA72172264B6}"/>
              </a:ext>
            </a:extLst>
          </p:cNvPr>
          <p:cNvSpPr txBox="1"/>
          <p:nvPr/>
        </p:nvSpPr>
        <p:spPr>
          <a:xfrm>
            <a:off x="4082271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89°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3BF5E3F-43CD-4895-A687-C8E12164EE39}"/>
              </a:ext>
            </a:extLst>
          </p:cNvPr>
          <p:cNvSpPr txBox="1"/>
          <p:nvPr/>
        </p:nvSpPr>
        <p:spPr>
          <a:xfrm>
            <a:off x="5314767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50°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DF1C1E48-1D1A-458C-AFA3-F2321E1B3569}"/>
              </a:ext>
            </a:extLst>
          </p:cNvPr>
          <p:cNvSpPr txBox="1"/>
          <p:nvPr/>
        </p:nvSpPr>
        <p:spPr>
          <a:xfrm>
            <a:off x="1511660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150°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19DC8A60-B74A-45A9-9FFA-14083ECEC4ED}"/>
              </a:ext>
            </a:extLst>
          </p:cNvPr>
          <p:cNvSpPr txBox="1"/>
          <p:nvPr/>
        </p:nvSpPr>
        <p:spPr>
          <a:xfrm>
            <a:off x="2816263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17°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A735AF7B-83C0-4C51-B354-09F4A3BEE51A}"/>
              </a:ext>
            </a:extLst>
          </p:cNvPr>
          <p:cNvSpPr txBox="1"/>
          <p:nvPr/>
        </p:nvSpPr>
        <p:spPr>
          <a:xfrm>
            <a:off x="4082271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117°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14393EB1-134D-4318-8935-0472F8EBA190}"/>
              </a:ext>
            </a:extLst>
          </p:cNvPr>
          <p:cNvSpPr txBox="1"/>
          <p:nvPr/>
        </p:nvSpPr>
        <p:spPr>
          <a:xfrm>
            <a:off x="5314767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130°</a:t>
            </a:r>
          </a:p>
        </p:txBody>
      </p:sp>
      <p:pic>
        <p:nvPicPr>
          <p:cNvPr id="69" name="Picture 8">
            <a:extLst>
              <a:ext uri="{FF2B5EF4-FFF2-40B4-BE49-F238E27FC236}">
                <a16:creationId xmlns:a16="http://schemas.microsoft.com/office/drawing/2014/main" id="{2E510623-83C7-4E09-A1B9-30B5A28F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9906"/>
            <a:ext cx="353573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>
            <a:extLst>
              <a:ext uri="{FF2B5EF4-FFF2-40B4-BE49-F238E27FC236}">
                <a16:creationId xmlns:a16="http://schemas.microsoft.com/office/drawing/2014/main" id="{91E4AA8D-CA1B-4377-8BF0-1E73BA4E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2639907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0">
            <a:extLst>
              <a:ext uri="{FF2B5EF4-FFF2-40B4-BE49-F238E27FC236}">
                <a16:creationId xmlns:a16="http://schemas.microsoft.com/office/drawing/2014/main" id="{E6C6E99C-F904-424D-9B04-FAED3DAC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9" y="2639907"/>
            <a:ext cx="353574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1">
            <a:extLst>
              <a:ext uri="{FF2B5EF4-FFF2-40B4-BE49-F238E27FC236}">
                <a16:creationId xmlns:a16="http://schemas.microsoft.com/office/drawing/2014/main" id="{EB468168-28A1-4A6C-B2FD-F9CA8E2C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2639905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>
            <a:extLst>
              <a:ext uri="{FF2B5EF4-FFF2-40B4-BE49-F238E27FC236}">
                <a16:creationId xmlns:a16="http://schemas.microsoft.com/office/drawing/2014/main" id="{ED15939A-8AF5-457B-8368-27D36CE0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40" y="3242391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B68DA565-C69A-4876-9A8A-2C9E905C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2" y="3251916"/>
            <a:ext cx="360121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>
            <a:extLst>
              <a:ext uri="{FF2B5EF4-FFF2-40B4-BE49-F238E27FC236}">
                <a16:creationId xmlns:a16="http://schemas.microsoft.com/office/drawing/2014/main" id="{B45AFD15-4D02-4683-8F69-8FF3C71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7" y="3261441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367B1F2A-F2B0-4E67-A4AA-DEB36C27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63" y="3261441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1">
            <a:extLst>
              <a:ext uri="{FF2B5EF4-FFF2-40B4-BE49-F238E27FC236}">
                <a16:creationId xmlns:a16="http://schemas.microsoft.com/office/drawing/2014/main" id="{856DA318-5194-4E01-AF4B-E304C23D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28" y="4455133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E5746C0B-94FC-4052-909A-3341DC00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26" y="4451858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5">
            <a:extLst>
              <a:ext uri="{FF2B5EF4-FFF2-40B4-BE49-F238E27FC236}">
                <a16:creationId xmlns:a16="http://schemas.microsoft.com/office/drawing/2014/main" id="{2353AED8-D6BF-4040-ABBC-756F4BDB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4451858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>
            <a:extLst>
              <a:ext uri="{FF2B5EF4-FFF2-40B4-BE49-F238E27FC236}">
                <a16:creationId xmlns:a16="http://schemas.microsoft.com/office/drawing/2014/main" id="{7B1B583D-20DD-42A4-B112-6F1C7818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27" y="4445309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순서도: 대체 처리 89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둔각을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0EED8B-E67A-46E4-BCE9-2489DCAF9BC5}"/>
              </a:ext>
            </a:extLst>
          </p:cNvPr>
          <p:cNvSpPr/>
          <p:nvPr/>
        </p:nvSpPr>
        <p:spPr bwMode="auto">
          <a:xfrm>
            <a:off x="2438316" y="4399418"/>
            <a:ext cx="2565732" cy="49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    ,     , 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E9E5F3E7-7024-4875-8C4D-0095BF395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040" y="4292863"/>
            <a:ext cx="360000" cy="355000"/>
          </a:xfrm>
          <a:prstGeom prst="rect">
            <a:avLst/>
          </a:prstGeom>
        </p:spPr>
      </p:pic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B5EF60D8-65FE-42B3-84BD-0488F98D74A1}"/>
              </a:ext>
            </a:extLst>
          </p:cNvPr>
          <p:cNvSpPr/>
          <p:nvPr/>
        </p:nvSpPr>
        <p:spPr>
          <a:xfrm>
            <a:off x="863600" y="2492896"/>
            <a:ext cx="5489940" cy="1378996"/>
          </a:xfrm>
          <a:prstGeom prst="flowChartAlternateProcess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B86E1FFB-B974-4D99-927A-7DE3797C7FA1}"/>
              </a:ext>
            </a:extLst>
          </p:cNvPr>
          <p:cNvSpPr txBox="1"/>
          <p:nvPr/>
        </p:nvSpPr>
        <p:spPr>
          <a:xfrm>
            <a:off x="1511660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123°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136ACE7A-33CD-49C6-B8E7-50663EC22792}"/>
              </a:ext>
            </a:extLst>
          </p:cNvPr>
          <p:cNvSpPr txBox="1"/>
          <p:nvPr/>
        </p:nvSpPr>
        <p:spPr>
          <a:xfrm>
            <a:off x="2816263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72°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B5165A63-0306-4945-9EDB-FA72172264B6}"/>
              </a:ext>
            </a:extLst>
          </p:cNvPr>
          <p:cNvSpPr txBox="1"/>
          <p:nvPr/>
        </p:nvSpPr>
        <p:spPr>
          <a:xfrm>
            <a:off x="4082271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89°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E3BF5E3F-43CD-4895-A687-C8E12164EE39}"/>
              </a:ext>
            </a:extLst>
          </p:cNvPr>
          <p:cNvSpPr txBox="1"/>
          <p:nvPr/>
        </p:nvSpPr>
        <p:spPr>
          <a:xfrm>
            <a:off x="5314767" y="2624807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50°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DF1C1E48-1D1A-458C-AFA3-F2321E1B3569}"/>
              </a:ext>
            </a:extLst>
          </p:cNvPr>
          <p:cNvSpPr txBox="1"/>
          <p:nvPr/>
        </p:nvSpPr>
        <p:spPr>
          <a:xfrm>
            <a:off x="1511660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150°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9DC8A60-B74A-45A9-9FFA-14083ECEC4ED}"/>
              </a:ext>
            </a:extLst>
          </p:cNvPr>
          <p:cNvSpPr txBox="1"/>
          <p:nvPr/>
        </p:nvSpPr>
        <p:spPr>
          <a:xfrm>
            <a:off x="2816263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17°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A735AF7B-83C0-4C51-B354-09F4A3BEE51A}"/>
              </a:ext>
            </a:extLst>
          </p:cNvPr>
          <p:cNvSpPr txBox="1"/>
          <p:nvPr/>
        </p:nvSpPr>
        <p:spPr>
          <a:xfrm>
            <a:off x="4082271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117°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14393EB1-134D-4318-8935-0472F8EBA190}"/>
              </a:ext>
            </a:extLst>
          </p:cNvPr>
          <p:cNvSpPr txBox="1"/>
          <p:nvPr/>
        </p:nvSpPr>
        <p:spPr>
          <a:xfrm>
            <a:off x="5314767" y="3236639"/>
            <a:ext cx="6431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130°</a:t>
            </a:r>
          </a:p>
        </p:txBody>
      </p:sp>
      <p:pic>
        <p:nvPicPr>
          <p:cNvPr id="70" name="Picture 8">
            <a:extLst>
              <a:ext uri="{FF2B5EF4-FFF2-40B4-BE49-F238E27FC236}">
                <a16:creationId xmlns:a16="http://schemas.microsoft.com/office/drawing/2014/main" id="{2E510623-83C7-4E09-A1B9-30B5A28F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9906"/>
            <a:ext cx="353573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>
            <a:extLst>
              <a:ext uri="{FF2B5EF4-FFF2-40B4-BE49-F238E27FC236}">
                <a16:creationId xmlns:a16="http://schemas.microsoft.com/office/drawing/2014/main" id="{91E4AA8D-CA1B-4377-8BF0-1E73BA4E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2639907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E6C6E99C-F904-424D-9B04-FAED3DAC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9" y="2639907"/>
            <a:ext cx="353574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id="{EB468168-28A1-4A6C-B2FD-F9CA8E2C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09" y="2639905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id="{ED15939A-8AF5-457B-8368-27D36CE0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40" y="3242391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B68DA565-C69A-4876-9A8A-2C9E905C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2" y="3251916"/>
            <a:ext cx="360121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>
            <a:extLst>
              <a:ext uri="{FF2B5EF4-FFF2-40B4-BE49-F238E27FC236}">
                <a16:creationId xmlns:a16="http://schemas.microsoft.com/office/drawing/2014/main" id="{B45AFD15-4D02-4683-8F69-8FF3C71B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77" y="3261441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367B1F2A-F2B0-4E67-A4AA-DEB36C27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63" y="3261441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1">
            <a:extLst>
              <a:ext uri="{FF2B5EF4-FFF2-40B4-BE49-F238E27FC236}">
                <a16:creationId xmlns:a16="http://schemas.microsoft.com/office/drawing/2014/main" id="{856DA318-5194-4E01-AF4B-E304C23D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28" y="4455133"/>
            <a:ext cx="360121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6">
            <a:extLst>
              <a:ext uri="{FF2B5EF4-FFF2-40B4-BE49-F238E27FC236}">
                <a16:creationId xmlns:a16="http://schemas.microsoft.com/office/drawing/2014/main" id="{E5746C0B-94FC-4052-909A-3341DC00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26" y="4451858"/>
            <a:ext cx="366669" cy="36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>
            <a:extLst>
              <a:ext uri="{FF2B5EF4-FFF2-40B4-BE49-F238E27FC236}">
                <a16:creationId xmlns:a16="http://schemas.microsoft.com/office/drawing/2014/main" id="{2353AED8-D6BF-4040-ABBC-756F4BDB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7" y="4451858"/>
            <a:ext cx="366669" cy="36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3">
            <a:extLst>
              <a:ext uri="{FF2B5EF4-FFF2-40B4-BE49-F238E27FC236}">
                <a16:creationId xmlns:a16="http://schemas.microsoft.com/office/drawing/2014/main" id="{7B1B583D-20DD-42A4-B112-6F1C7818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27" y="4445309"/>
            <a:ext cx="373217" cy="3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339997" y="4401108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작은 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각 삼각형 86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04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https://cdata2.tsherpa.co.kr/tsherpa/MultiMedia/Flash/2020/curri/index.html?flashxmlnum=yein820&amp;classa=A8-C1-41-MM-MM-04-03-05-0-0-0-0&amp;classno=MM_41_04/suh_0401_02_0005/suh_0401_02_0005_401_1.html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3E555C7-0394-45C6-9007-CD5B97B0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538" y="2428586"/>
            <a:ext cx="2508630" cy="224676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6A03FA-A7FC-43DC-8A90-EFE425D43AE4}"/>
              </a:ext>
            </a:extLst>
          </p:cNvPr>
          <p:cNvSpPr/>
          <p:nvPr/>
        </p:nvSpPr>
        <p:spPr bwMode="auto">
          <a:xfrm>
            <a:off x="3232505" y="4900808"/>
            <a:ext cx="791568" cy="319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5695279-B62A-4819-9DE5-FC7F730FF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069" y="4723308"/>
            <a:ext cx="360000" cy="355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4855779" y="5025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C8832EE-0251-4414-9BEA-0ECBB5F1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" y="909179"/>
            <a:ext cx="6906273" cy="457204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활용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게이트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태권도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경기</a:t>
            </a:r>
          </a:p>
        </p:txBody>
      </p:sp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91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2_4_1_ani.mp4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867263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6A03FA-A7FC-43DC-8A90-EFE425D43AE4}"/>
              </a:ext>
            </a:extLst>
          </p:cNvPr>
          <p:cNvSpPr/>
          <p:nvPr/>
        </p:nvSpPr>
        <p:spPr bwMode="auto">
          <a:xfrm>
            <a:off x="3232505" y="4900808"/>
            <a:ext cx="791568" cy="319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>
          <a:xfrm>
            <a:off x="6272866" y="1010893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10893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5521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시곗바늘의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긴바늘과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짧은바늘이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이루는 작은 쪽의 각이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43E555C7-0394-45C6-9007-CD5B97B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8" y="2428586"/>
            <a:ext cx="2508630" cy="224676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95695279-B62A-4819-9DE5-FC7F730F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545808"/>
            <a:ext cx="360000" cy="355000"/>
          </a:xfrm>
          <a:prstGeom prst="rect">
            <a:avLst/>
          </a:prstGeom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0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92745" y="4077072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8478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339997" y="4412431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예각은 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각 삼각형 76"/>
          <p:cNvSpPr/>
          <p:nvPr/>
        </p:nvSpPr>
        <p:spPr>
          <a:xfrm flipH="1" flipV="1">
            <a:off x="5004048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7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250AD0-8086-408E-8BAE-9C9C8425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9" y="2246000"/>
            <a:ext cx="3667332" cy="244114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2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3823" y="172579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7" y="18514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64624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31018" y="2192446"/>
            <a:ext cx="2974460" cy="6964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태권도 경기를 하고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199945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19" y="442117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82749" y="4275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말풍선: 사각형 8">
            <a:extLst>
              <a:ext uri="{FF2B5EF4-FFF2-40B4-BE49-F238E27FC236}">
                <a16:creationId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917952" y="1913403"/>
            <a:ext cx="1827530" cy="887038"/>
          </a:xfrm>
          <a:prstGeom prst="wedgeRoundRectCallout">
            <a:avLst>
              <a:gd name="adj1" fmla="val -9075"/>
              <a:gd name="adj2" fmla="val 6959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다리에서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비교해 어떠한지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5671A70-B3F8-4CF3-8025-F1EA9891F841}"/>
              </a:ext>
            </a:extLst>
          </p:cNvPr>
          <p:cNvSpPr/>
          <p:nvPr/>
        </p:nvSpPr>
        <p:spPr>
          <a:xfrm>
            <a:off x="65312" y="1573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B7B8CE7-2715-4FF5-847B-E4F46F8CBBE0}"/>
              </a:ext>
            </a:extLst>
          </p:cNvPr>
          <p:cNvSpPr/>
          <p:nvPr/>
        </p:nvSpPr>
        <p:spPr bwMode="auto">
          <a:xfrm>
            <a:off x="3831018" y="2960948"/>
            <a:ext cx="2974460" cy="9614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사람의 다리에서 보이는 각의 크기를 직각과 비교하려고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37B9B5F-82E7-4780-84EE-FAFFBFF90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744868"/>
            <a:ext cx="360000" cy="3550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89447927-93F1-48FE-8DB5-3B8F7E98C72D}"/>
              </a:ext>
            </a:extLst>
          </p:cNvPr>
          <p:cNvGrpSpPr/>
          <p:nvPr/>
        </p:nvGrpSpPr>
        <p:grpSpPr>
          <a:xfrm>
            <a:off x="5312893" y="1196752"/>
            <a:ext cx="1764824" cy="325902"/>
            <a:chOff x="5312893" y="1183444"/>
            <a:chExt cx="1764824" cy="32590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E1C280-E477-4434-B47E-38D2D958641E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C614B4-16C5-426A-AD5C-9855BEE14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10FBA74-4C4E-4C28-8630-03748D7C42C5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B31585-93AC-4C4E-AD2D-7D08DA1E8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164C022-8BD8-44FF-AAD7-98B8524EFB29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E580C8-D508-40EB-ACC6-845E85E99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73433" y="1524563"/>
            <a:ext cx="1980220" cy="9436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D473B74-E70C-4AF6-A4FB-E0BC6520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3" y="1007621"/>
            <a:ext cx="6558422" cy="4545615"/>
          </a:xfrm>
          <a:prstGeom prst="rect">
            <a:avLst/>
          </a:prstGeom>
        </p:spPr>
      </p:pic>
      <p:graphicFrame>
        <p:nvGraphicFramePr>
          <p:cNvPr id="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797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6687730" y="995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39755" y="906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3813212" y="808223"/>
            <a:ext cx="2800942" cy="1188168"/>
          </a:xfrm>
          <a:prstGeom prst="wedgeRoundRectCallout">
            <a:avLst>
              <a:gd name="adj1" fmla="val -329"/>
              <a:gd name="adj2" fmla="val 958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다리에서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비교해 어떠한지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말해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사람의 다리에서 보이는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31957"/>
            <a:ext cx="2974460" cy="15593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 보호대를 한 선수의 다리에서 보이는 각의 크기는 파란 보호대를 한 선수의 다리에서 보이는 각의 크기보다 큽니다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D45C1E9-3E23-4AA1-9C1C-E1D9994BB681}"/>
              </a:ext>
            </a:extLst>
          </p:cNvPr>
          <p:cNvGrpSpPr/>
          <p:nvPr/>
        </p:nvGrpSpPr>
        <p:grpSpPr>
          <a:xfrm>
            <a:off x="5331563" y="1194886"/>
            <a:ext cx="1764824" cy="325902"/>
            <a:chOff x="5331563" y="1950970"/>
            <a:chExt cx="1764824" cy="32590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EFE25C-6E24-4468-808B-179671C64326}"/>
                </a:ext>
              </a:extLst>
            </p:cNvPr>
            <p:cNvSpPr/>
            <p:nvPr/>
          </p:nvSpPr>
          <p:spPr>
            <a:xfrm>
              <a:off x="6455441" y="201086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3E08D2-9DBC-4B4D-911E-4AF491316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89" y="1950970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28239A7-BC5D-4B70-B3E1-7DFABC21B36F}"/>
                </a:ext>
              </a:extLst>
            </p:cNvPr>
            <p:cNvSpPr/>
            <p:nvPr/>
          </p:nvSpPr>
          <p:spPr>
            <a:xfrm>
              <a:off x="5904728" y="201248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273CB2-C75D-436F-8879-19E3BBB6A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51" y="1955333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FEFEF0F-5206-4C7D-B0C0-454740A0D8C3}"/>
                </a:ext>
              </a:extLst>
            </p:cNvPr>
            <p:cNvSpPr/>
            <p:nvPr/>
          </p:nvSpPr>
          <p:spPr>
            <a:xfrm>
              <a:off x="5356015" y="201369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E481B9-2EAD-4C39-AB99-34387C83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563" y="196332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51250AD0-8086-408E-8BAE-9C9C8425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" y="2246000"/>
            <a:ext cx="3667332" cy="2441149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19" y="442117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말풍선: 사각형 8">
            <a:extLst>
              <a:ext uri="{FF2B5EF4-FFF2-40B4-BE49-F238E27FC236}">
                <a16:creationId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917952" y="1913403"/>
            <a:ext cx="1827530" cy="887038"/>
          </a:xfrm>
          <a:prstGeom prst="wedgeRoundRectCallout">
            <a:avLst>
              <a:gd name="adj1" fmla="val -9075"/>
              <a:gd name="adj2" fmla="val 6959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다리에서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비교해 어떠한지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344" y="2150279"/>
            <a:ext cx="360000" cy="355000"/>
          </a:xfrm>
          <a:prstGeom prst="rect">
            <a:avLst/>
          </a:prstGeom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4641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사람의 다리에서 보이는 각의 크기를 직각과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어떠한지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625702"/>
            <a:ext cx="2974460" cy="19177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 보호대를 한 선수의 다리에서 보이는 각의 크기는 직각보다 크고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파란 보호대를 한 선수의 다리에서 보이는 각의 크기는 직각보다 작습니다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23961F-0359-4DFF-ABB0-3938ACBC2541}"/>
              </a:ext>
            </a:extLst>
          </p:cNvPr>
          <p:cNvGrpSpPr/>
          <p:nvPr/>
        </p:nvGrpSpPr>
        <p:grpSpPr>
          <a:xfrm>
            <a:off x="5332884" y="1194886"/>
            <a:ext cx="1764824" cy="325902"/>
            <a:chOff x="5332884" y="2743058"/>
            <a:chExt cx="1764824" cy="32590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7008513-6313-4D90-BE97-8B5DCE75A992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6F5C59-24A6-4D51-8E5B-5EB6ABE9D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86F5D61-4881-4366-925D-3415F67D5647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4F307C-73B3-493E-AC02-BD7BF31B5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78E743B-8EBC-40F0-A98E-183309916EAC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43CD55E-4310-41F2-909F-668774854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51250AD0-8086-408E-8BAE-9C9C8425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" y="2246000"/>
            <a:ext cx="3667332" cy="2441149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19" y="442117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말풍선: 사각형 8">
            <a:extLst>
              <a:ext uri="{FF2B5EF4-FFF2-40B4-BE49-F238E27FC236}">
                <a16:creationId xmlns:a16="http://schemas.microsoft.com/office/drawing/2014/main" id="{38E8A9F0-A1AE-4BF3-BB53-81994C522328}"/>
              </a:ext>
            </a:extLst>
          </p:cNvPr>
          <p:cNvSpPr/>
          <p:nvPr/>
        </p:nvSpPr>
        <p:spPr>
          <a:xfrm flipH="1">
            <a:off x="1917952" y="1913403"/>
            <a:ext cx="1827530" cy="887038"/>
          </a:xfrm>
          <a:prstGeom prst="wedgeRoundRectCallout">
            <a:avLst>
              <a:gd name="adj1" fmla="val -9075"/>
              <a:gd name="adj2" fmla="val 6959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다리에서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보이는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직각과 비교해 어떠한지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말해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4641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44820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탭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817534"/>
            <a:ext cx="5898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직각과 비교하는 활동을 통해 예각과 둔각을 구별할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761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BBDEC26A-012C-4928-B3B4-873F7FCC2DA1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D1E1BD5-B009-41B8-AEA2-25058168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479EE7-0A13-4D9E-B571-8B1586003F22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268915-DED4-42C9-8C54-F6CA6BAEFD90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A1D879-FD42-454F-AD63-8D3D842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2824"/>
              </p:ext>
            </p:extLst>
          </p:nvPr>
        </p:nvGraphicFramePr>
        <p:xfrm>
          <a:off x="210356" y="3874211"/>
          <a:ext cx="6611505" cy="8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835">
                  <a:extLst>
                    <a:ext uri="{9D8B030D-6E8A-4147-A177-3AD203B41FA5}">
                      <a16:colId xmlns:a16="http://schemas.microsoft.com/office/drawing/2014/main" val="2632876608"/>
                    </a:ext>
                  </a:extLst>
                </a:gridCol>
                <a:gridCol w="2203835">
                  <a:extLst>
                    <a:ext uri="{9D8B030D-6E8A-4147-A177-3AD203B41FA5}">
                      <a16:colId xmlns:a16="http://schemas.microsoft.com/office/drawing/2014/main" val="848858720"/>
                    </a:ext>
                  </a:extLst>
                </a:gridCol>
                <a:gridCol w="2203835">
                  <a:extLst>
                    <a:ext uri="{9D8B030D-6E8A-4147-A177-3AD203B41FA5}">
                      <a16:colId xmlns:a16="http://schemas.microsoft.com/office/drawing/2014/main" val="1882251184"/>
                    </a:ext>
                  </a:extLst>
                </a:gridCol>
              </a:tblGrid>
              <a:tr h="443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작은 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직각보다 큰 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34345"/>
                  </a:ext>
                </a:extLst>
              </a:tr>
              <a:tr h="443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0858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485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558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직각보다 작은 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직각보다 큰 각으로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6E3EEC5-C184-4583-9FE3-2E8E5577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405437"/>
            <a:ext cx="360000" cy="355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A0B996-DA47-45A2-9FA3-68086E11A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2" y="2268062"/>
            <a:ext cx="988405" cy="896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BF2377-30A4-43C4-960E-39315D90F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047" y="2270809"/>
            <a:ext cx="1669589" cy="7946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CAD43E-08AD-4F2C-AB69-D5DA04FB9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966" y="2090009"/>
            <a:ext cx="584470" cy="12249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9197EC-6A76-4EA2-A1DB-59AE03F3B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5766" y="2178882"/>
            <a:ext cx="861365" cy="10936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6E04E8-A847-46E7-9492-5B163F8EC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461" y="2305830"/>
            <a:ext cx="1415262" cy="8072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436B762-F5D3-40A3-A2B8-856B8577C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1053" y="2257719"/>
            <a:ext cx="1071875" cy="92002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8DC9AB2-AA50-41E7-8A40-2FA979E1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54" y="4405437"/>
            <a:ext cx="360000" cy="355000"/>
          </a:xfrm>
          <a:prstGeom prst="rect">
            <a:avLst/>
          </a:prstGeom>
        </p:spPr>
      </p:pic>
      <p:sp>
        <p:nvSpPr>
          <p:cNvPr id="25" name="TextBox 53"/>
          <p:cNvSpPr txBox="1"/>
          <p:nvPr/>
        </p:nvSpPr>
        <p:spPr>
          <a:xfrm>
            <a:off x="375672" y="2473043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1691585" y="2433315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/>
          <p:cNvSpPr txBox="1"/>
          <p:nvPr/>
        </p:nvSpPr>
        <p:spPr>
          <a:xfrm>
            <a:off x="3014596" y="2619237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/>
          <p:cNvSpPr txBox="1"/>
          <p:nvPr/>
        </p:nvSpPr>
        <p:spPr>
          <a:xfrm>
            <a:off x="3737496" y="2817714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/>
          <p:cNvSpPr txBox="1"/>
          <p:nvPr/>
        </p:nvSpPr>
        <p:spPr>
          <a:xfrm>
            <a:off x="4906090" y="2659055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6327085" y="2556307"/>
            <a:ext cx="33600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292126" y="1943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45851</TotalTime>
  <Words>2399</Words>
  <Application>Microsoft Office PowerPoint</Application>
  <PresentationFormat>화면 슬라이드 쇼(4:3)</PresentationFormat>
  <Paragraphs>812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HY궁서B</vt:lpstr>
      <vt:lpstr>굴림</vt:lpstr>
      <vt:lpstr>돋움</vt:lpstr>
      <vt:lpstr>맑은 고딕</vt:lpstr>
      <vt:lpstr>함초롬바탕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7697</cp:revision>
  <cp:lastPrinted>2021-12-20T01:30:02Z</cp:lastPrinted>
  <dcterms:created xsi:type="dcterms:W3CDTF">2008-07-15T12:19:11Z</dcterms:created>
  <dcterms:modified xsi:type="dcterms:W3CDTF">2022-01-22T06:37:23Z</dcterms:modified>
</cp:coreProperties>
</file>