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782" r:id="rId2"/>
    <p:sldId id="783" r:id="rId3"/>
    <p:sldId id="1356" r:id="rId4"/>
    <p:sldId id="1411" r:id="rId5"/>
    <p:sldId id="1357" r:id="rId6"/>
    <p:sldId id="1358" r:id="rId7"/>
    <p:sldId id="1359" r:id="rId8"/>
    <p:sldId id="1360" r:id="rId9"/>
    <p:sldId id="1361" r:id="rId10"/>
    <p:sldId id="1362" r:id="rId11"/>
    <p:sldId id="1363" r:id="rId12"/>
    <p:sldId id="1392" r:id="rId13"/>
    <p:sldId id="1397" r:id="rId14"/>
    <p:sldId id="1366" r:id="rId15"/>
    <p:sldId id="1367" r:id="rId16"/>
    <p:sldId id="1393" r:id="rId17"/>
    <p:sldId id="1398" r:id="rId18"/>
    <p:sldId id="1370" r:id="rId19"/>
    <p:sldId id="1404" r:id="rId20"/>
    <p:sldId id="1371" r:id="rId21"/>
    <p:sldId id="1372" r:id="rId22"/>
    <p:sldId id="1399" r:id="rId23"/>
    <p:sldId id="1400" r:id="rId24"/>
    <p:sldId id="1373" r:id="rId25"/>
    <p:sldId id="1374" r:id="rId26"/>
    <p:sldId id="1375" r:id="rId27"/>
    <p:sldId id="1376" r:id="rId28"/>
    <p:sldId id="1401" r:id="rId29"/>
    <p:sldId id="1377" r:id="rId30"/>
    <p:sldId id="1405" r:id="rId31"/>
    <p:sldId id="1378" r:id="rId32"/>
    <p:sldId id="1406" r:id="rId33"/>
    <p:sldId id="1383" r:id="rId34"/>
    <p:sldId id="1381" r:id="rId35"/>
    <p:sldId id="1408" r:id="rId36"/>
    <p:sldId id="1382" r:id="rId37"/>
    <p:sldId id="1409" r:id="rId38"/>
    <p:sldId id="1391" r:id="rId39"/>
    <p:sldId id="1410" r:id="rId40"/>
    <p:sldId id="1384" r:id="rId41"/>
    <p:sldId id="1407" r:id="rId4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7A08C"/>
    <a:srgbClr val="DDC9B1"/>
    <a:srgbClr val="FFFBF5"/>
    <a:srgbClr val="4F81BD"/>
    <a:srgbClr val="93CDDD"/>
    <a:srgbClr val="FFDE0A"/>
    <a:srgbClr val="C7E3DB"/>
    <a:srgbClr val="CDC7E3"/>
    <a:srgbClr val="FAC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566" autoAdjust="0"/>
  </p:normalViewPr>
  <p:slideViewPr>
    <p:cSldViewPr>
      <p:cViewPr varScale="1">
        <p:scale>
          <a:sx n="113" d="100"/>
          <a:sy n="113" d="100"/>
        </p:scale>
        <p:origin x="-1806" y="-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data2.tsherpa.co.kr/tsherpa/MultiMedia/Flash/2020/curri/index.html?flashxmlnum=yuni4856&amp;classa=A8-C1-31-MM-MM-04-02-07-0-0-0-0&amp;classno=MM_31_04/suh_0301_01_0007/suh_0301_01_0007_204_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data2.tsherpa.co.kr/tsherpa/MultiMedia/Flash/2020/curri/index.html?flashxmlnum=yuni4856&amp;classa=A8-C1-31-MM-MM-04-02-07-0-0-0-0&amp;classno=MM_31_04/suh_0301_01_0007/suh_0301_01_0007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tsherpa&amp;classa=A8-C1-41-SS-SS-04-01-02-03-0-0-0&amp;classno=SS_41_04/so_0401_0102_0004/so_0401_0102_0004_204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.html?flashxmlnum=yuni4856&amp;classa=A8-C1-31-MM-MM-04-02-07-0-0-0-0&amp;classno=MM_31_04/suh_0301_01_0007/suh_0301_01_0007_401_1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0/curri/index.html?flashxmlnum=yuni4856&amp;classa=A8-C1-31-MM-MM-04-02-07-0-0-0-0&amp;classno=MM_31_04/suh_0301_01_0007/suh_0301_01_0007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.html?flashxmlnum=yuni4856&amp;classa=A8-C1-31-MM-MM-04-02-07-0-0-0-0&amp;classno=MM_31_04/suh_0301_01_0007/suh_0301_01_0007_401_1.html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2.png"/><Relationship Id="rId4" Type="http://schemas.openxmlformats.org/officeDocument/2006/relationships/hyperlink" Target="https://cdata2.tsherpa.co.kr/tsherpa/MultiMedia/Flash/2020/curri/index.html?flashxmlnum=yuni4856&amp;classa=A8-C1-31-MM-MM-04-02-07-0-0-0-0&amp;classno=MM_31_04/suh_0301_01_0007/suh_0301_01_0007_401_1.html" TargetMode="External"/><Relationship Id="rId9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33.pn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.html?flashxmlnum=yuni4856&amp;classa=A8-C1-31-MM-MM-04-02-07-0-0-0-0&amp;classno=MM_31_04/suh_0301_01_0007/suh_0301_01_0007_401_1.html" TargetMode="External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351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3908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6592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122" y="2411889"/>
            <a:ext cx="6298126" cy="942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아직 익지 않은 수박이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7" name="타원 26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3588" y="2411889"/>
            <a:ext cx="594066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이용해 계산하다가 일 모형끼리 뺄 수 없으면 십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일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바꾸고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덜어 내어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544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22" y="241412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90382" y="50844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4701" y="21478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1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아직 익지 않은 수박이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아직 익지 않은 수박이 몇 개인지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954188" y="2462100"/>
            <a:ext cx="1219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62" y="26463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2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395" y="2219528"/>
            <a:ext cx="6399857" cy="7090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아직 익지 않은 수박이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위치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좌우측으로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22661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198602" y="21276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63600" y="2254277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빼고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일의 자리 수끼리 바로 뺄 수 없으면 십의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받아내림하여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1" y="25849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84" y="4077072"/>
            <a:ext cx="1354460" cy="13544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077072"/>
            <a:ext cx="1368152" cy="13681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6169" y="401083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08" y="389705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2259450" y="3925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0395" y="3085047"/>
            <a:ext cx="6399857" cy="7090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3600" y="3103092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계산하려면 백의 자리에서도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받아내림하는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것이 필요해 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0" y="310422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52" y="35097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8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395" y="2219528"/>
            <a:ext cx="6399857" cy="7090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아직 익지 않은 수박이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661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863600" y="2254277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빼고 일의 자리 수끼리 바로 뺄 수 없으면 십의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받아내림하여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1" y="25849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440395" y="3085047"/>
            <a:ext cx="6399857" cy="7090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3600" y="3103092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325-198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계산하려면 백의 자리에서도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받아내림하는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것이 필요해 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0" y="310422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52" y="35097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84" y="4221088"/>
            <a:ext cx="1354460" cy="13544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221088"/>
            <a:ext cx="1368152" cy="13681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235033" y="4087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592207" y="4054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898488" y="4053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535557" y="4090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78171" y="3897052"/>
            <a:ext cx="1952563" cy="1008112"/>
            <a:chOff x="178171" y="3177050"/>
            <a:chExt cx="1980220" cy="1185312"/>
          </a:xfrm>
        </p:grpSpPr>
        <p:sp>
          <p:nvSpPr>
            <p:cNvPr id="57" name="모서리가 둥근 사각형 설명선 56"/>
            <p:cNvSpPr/>
            <p:nvPr/>
          </p:nvSpPr>
          <p:spPr>
            <a:xfrm>
              <a:off x="178171" y="3177050"/>
              <a:ext cx="1980220" cy="1185312"/>
            </a:xfrm>
            <a:prstGeom prst="wedgeRoundRectCallout">
              <a:avLst>
                <a:gd name="adj1" fmla="val 38171"/>
                <a:gd name="adj2" fmla="val 61786"/>
                <a:gd name="adj3" fmla="val 1666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9940" y="3261715"/>
              <a:ext cx="1765461" cy="1085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앞에서 배운 것과는 어떻게 다르지</a:t>
              </a:r>
              <a:r>
                <a:rPr lang="en-US" altLang="ko-KR" sz="1800" dirty="0" smtClean="0">
                  <a:latin typeface="+mn-ea"/>
                  <a:ea typeface="+mn-ea"/>
                </a:rPr>
                <a:t>?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944775" y="3863866"/>
            <a:ext cx="1924059" cy="1200487"/>
            <a:chOff x="4870530" y="3140967"/>
            <a:chExt cx="1996665" cy="1556906"/>
          </a:xfrm>
        </p:grpSpPr>
        <p:sp>
          <p:nvSpPr>
            <p:cNvPr id="63" name="모서리가 둥근 사각형 설명선 62"/>
            <p:cNvSpPr/>
            <p:nvPr/>
          </p:nvSpPr>
          <p:spPr>
            <a:xfrm>
              <a:off x="4932039" y="3140967"/>
              <a:ext cx="1935156" cy="1556906"/>
            </a:xfrm>
            <a:prstGeom prst="wedgeRoundRectCallout">
              <a:avLst>
                <a:gd name="adj1" fmla="val -46804"/>
                <a:gd name="adj2" fmla="val 61849"/>
                <a:gd name="adj3" fmla="val 16667"/>
              </a:avLst>
            </a:prstGeom>
            <a:noFill/>
            <a:ln w="127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70530" y="3219725"/>
              <a:ext cx="1967274" cy="1226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  <a:ea typeface="+mn-ea"/>
                </a:rPr>
                <a:t>일의 자리와 십의 자리 수는 같은 자리의 수끼리 바로 뺄 수가 없어</a:t>
              </a:r>
              <a:r>
                <a:rPr lang="en-US" altLang="ko-KR" sz="1600" dirty="0" smtClean="0">
                  <a:latin typeface="+mn-ea"/>
                  <a:ea typeface="+mn-ea"/>
                </a:rPr>
                <a:t>!</a:t>
              </a:r>
              <a:endParaRPr lang="ko-KR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65" name="직사각형 64"/>
          <p:cNvSpPr>
            <a:spLocks noChangeArrowheads="1"/>
          </p:cNvSpPr>
          <p:nvPr/>
        </p:nvSpPr>
        <p:spPr bwMode="auto">
          <a:xfrm>
            <a:off x="7078283" y="4365104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앞에서 배운 것과는 어떻게 다르지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7078283" y="5445224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자리와 십의 자리 수는 같은 자리의 수끼리 바로 뺄 수가 없어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7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" y="1885285"/>
            <a:ext cx="6882952" cy="34213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198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이지만 한 화면에 안 들어갈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영상 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59075"/>
              </p:ext>
            </p:extLst>
          </p:nvPr>
        </p:nvGraphicFramePr>
        <p:xfrm>
          <a:off x="755576" y="5860504"/>
          <a:ext cx="6065251" cy="457200"/>
        </p:xfrm>
        <a:graphic>
          <a:graphicData uri="http://schemas.openxmlformats.org/drawingml/2006/table">
            <a:tbl>
              <a:tblPr/>
              <a:tblGrid>
                <a:gridCol w="778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7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24926"/>
              </p:ext>
            </p:extLst>
          </p:nvPr>
        </p:nvGraphicFramePr>
        <p:xfrm>
          <a:off x="755575" y="6436568"/>
          <a:ext cx="6065251" cy="304800"/>
        </p:xfrm>
        <a:graphic>
          <a:graphicData uri="http://schemas.openxmlformats.org/drawingml/2006/table">
            <a:tbl>
              <a:tblPr/>
              <a:tblGrid>
                <a:gridCol w="778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7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영상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mm_31_1_06_04_01_ani.mp4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\app\resource\contents\lesson01\ops\lesson01\video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타원 46"/>
          <p:cNvSpPr/>
          <p:nvPr/>
        </p:nvSpPr>
        <p:spPr>
          <a:xfrm>
            <a:off x="4826698" y="14796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91262" y="16731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83871" y="111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67600" y="2001695"/>
            <a:ext cx="1320879" cy="957090"/>
          </a:xfrm>
          <a:prstGeom prst="roundRect">
            <a:avLst/>
          </a:prstGeom>
          <a:solidFill>
            <a:srgbClr val="FFD0E4"/>
          </a:solidFill>
          <a:ln w="12700">
            <a:solidFill>
              <a:srgbClr val="FF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20052" y="3140968"/>
            <a:ext cx="1320714" cy="933314"/>
          </a:xfrm>
          <a:prstGeom prst="roundRect">
            <a:avLst/>
          </a:prstGeom>
          <a:solidFill>
            <a:srgbClr val="D4EFFD"/>
          </a:solidFill>
          <a:ln w="12700">
            <a:solidFill>
              <a:srgbClr val="D4EF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412580" y="4267479"/>
            <a:ext cx="1364637" cy="875007"/>
          </a:xfrm>
          <a:prstGeom prst="roundRect">
            <a:avLst/>
          </a:prstGeom>
          <a:solidFill>
            <a:srgbClr val="D0ECD8"/>
          </a:solidFill>
          <a:ln w="12700">
            <a:solidFill>
              <a:srgbClr val="D0E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5754078" y="2115416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6042110" y="2115416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6330142" y="2115416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6618174" y="2115416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그룹 13"/>
          <p:cNvGrpSpPr/>
          <p:nvPr/>
        </p:nvGrpSpPr>
        <p:grpSpPr>
          <a:xfrm>
            <a:off x="5281890" y="1910906"/>
            <a:ext cx="1634506" cy="1101820"/>
            <a:chOff x="5281890" y="1910906"/>
            <a:chExt cx="1634506" cy="110182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81890" y="2043408"/>
              <a:ext cx="1634506" cy="969318"/>
              <a:chOff x="5281890" y="2043408"/>
              <a:chExt cx="1634506" cy="969318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466046" y="204340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3  2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30042" y="264339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281890" y="231935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1  9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7" name="직선 연결선 66"/>
              <p:cNvCxnSpPr/>
              <p:nvPr/>
            </p:nvCxnSpPr>
            <p:spPr bwMode="auto">
              <a:xfrm>
                <a:off x="5466046" y="2688690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" name="직선 연결선 11"/>
            <p:cNvCxnSpPr/>
            <p:nvPr/>
          </p:nvCxnSpPr>
          <p:spPr bwMode="auto">
            <a:xfrm flipV="1">
              <a:off x="6114129" y="21504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314681" y="1910906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10738" y="1910906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309427" y="3039873"/>
            <a:ext cx="1634147" cy="1099364"/>
            <a:chOff x="5309427" y="3039873"/>
            <a:chExt cx="1634147" cy="1099364"/>
          </a:xfrm>
        </p:grpSpPr>
        <p:grpSp>
          <p:nvGrpSpPr>
            <p:cNvPr id="81" name="그룹 80"/>
            <p:cNvGrpSpPr/>
            <p:nvPr/>
          </p:nvGrpSpPr>
          <p:grpSpPr>
            <a:xfrm>
              <a:off x="5309427" y="3169919"/>
              <a:ext cx="1634147" cy="969318"/>
              <a:chOff x="5360311" y="1847614"/>
              <a:chExt cx="1634147" cy="969318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5544108" y="184761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489490" y="2447600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360311" y="212356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 bwMode="auto">
              <a:xfrm>
                <a:off x="5544108" y="2492896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직선 연결선 86"/>
              <p:cNvCxnSpPr/>
              <p:nvPr/>
            </p:nvCxnSpPr>
            <p:spPr bwMode="auto">
              <a:xfrm>
                <a:off x="5832140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직선 연결선 87"/>
              <p:cNvCxnSpPr/>
              <p:nvPr/>
            </p:nvCxnSpPr>
            <p:spPr bwMode="auto">
              <a:xfrm>
                <a:off x="6120172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/>
              <p:cNvCxnSpPr/>
              <p:nvPr/>
            </p:nvCxnSpPr>
            <p:spPr bwMode="auto">
              <a:xfrm>
                <a:off x="6408204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>
                <a:off x="6696236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7" name="직선 연결선 96"/>
            <p:cNvCxnSpPr/>
            <p:nvPr/>
          </p:nvCxnSpPr>
          <p:spPr bwMode="auto">
            <a:xfrm flipV="1">
              <a:off x="6139316" y="3261754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340348" y="3039873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49069" y="3047457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 flipV="1">
              <a:off x="5859383" y="32809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5763210" y="3049623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11150" y="4197158"/>
            <a:ext cx="1632424" cy="1099364"/>
            <a:chOff x="5311150" y="4197158"/>
            <a:chExt cx="1632424" cy="1099364"/>
          </a:xfrm>
        </p:grpSpPr>
        <p:grpSp>
          <p:nvGrpSpPr>
            <p:cNvPr id="102" name="그룹 101"/>
            <p:cNvGrpSpPr/>
            <p:nvPr/>
          </p:nvGrpSpPr>
          <p:grpSpPr>
            <a:xfrm>
              <a:off x="5311150" y="4327204"/>
              <a:ext cx="1632424" cy="969318"/>
              <a:chOff x="5362034" y="1847614"/>
              <a:chExt cx="1632424" cy="969318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544108" y="184761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474791" y="2447600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362034" y="212356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6" name="직선 연결선 105"/>
              <p:cNvCxnSpPr/>
              <p:nvPr/>
            </p:nvCxnSpPr>
            <p:spPr bwMode="auto">
              <a:xfrm>
                <a:off x="5544108" y="2492896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>
                <a:off x="5832140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직선 연결선 108"/>
              <p:cNvCxnSpPr/>
              <p:nvPr/>
            </p:nvCxnSpPr>
            <p:spPr bwMode="auto">
              <a:xfrm>
                <a:off x="6120172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>
                <a:off x="6408204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>
                <a:off x="6696236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2" name="TextBox 111"/>
            <p:cNvSpPr txBox="1"/>
            <p:nvPr/>
          </p:nvSpPr>
          <p:spPr>
            <a:xfrm>
              <a:off x="6340348" y="4197158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049069" y="4204742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763210" y="4206908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/>
            <p:cNvCxnSpPr/>
            <p:nvPr/>
          </p:nvCxnSpPr>
          <p:spPr bwMode="auto">
            <a:xfrm flipV="1">
              <a:off x="6136573" y="4433154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 bwMode="auto">
            <a:xfrm flipV="1">
              <a:off x="5856640" y="44523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5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198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59" name="TextBox 43"/>
          <p:cNvSpPr txBox="1"/>
          <p:nvPr/>
        </p:nvSpPr>
        <p:spPr>
          <a:xfrm>
            <a:off x="376398" y="170068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198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251520" y="3489382"/>
            <a:ext cx="6672969" cy="3695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2951" y="3492365"/>
            <a:ext cx="672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8, 110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90, 200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계산하여 나온 값을 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790382" y="5114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22680" y="2173637"/>
            <a:ext cx="1711490" cy="1129240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49362" y="2196478"/>
            <a:ext cx="1711490" cy="1106399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6254" y="2196478"/>
            <a:ext cx="1711490" cy="1106400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3" y="35147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87" y="38335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250293" y="3248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39552" y="2206772"/>
            <a:ext cx="1654463" cy="1101820"/>
            <a:chOff x="5261933" y="1910906"/>
            <a:chExt cx="1654463" cy="1101820"/>
          </a:xfrm>
        </p:grpSpPr>
        <p:grpSp>
          <p:nvGrpSpPr>
            <p:cNvPr id="69" name="그룹 68"/>
            <p:cNvGrpSpPr/>
            <p:nvPr/>
          </p:nvGrpSpPr>
          <p:grpSpPr>
            <a:xfrm>
              <a:off x="5261933" y="2043408"/>
              <a:ext cx="1654463" cy="969318"/>
              <a:chOff x="5261933" y="2043408"/>
              <a:chExt cx="1654463" cy="969318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5466046" y="204340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3  2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30042" y="264339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261933" y="231935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1  9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 bwMode="auto">
              <a:xfrm>
                <a:off x="5466046" y="2688690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0" name="직선 연결선 69"/>
            <p:cNvCxnSpPr/>
            <p:nvPr/>
          </p:nvCxnSpPr>
          <p:spPr bwMode="auto">
            <a:xfrm flipV="1">
              <a:off x="6114129" y="21504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314681" y="1910906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10738" y="1910906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735796" y="2150190"/>
            <a:ext cx="1657668" cy="1099364"/>
            <a:chOff x="5285906" y="3039873"/>
            <a:chExt cx="1657668" cy="1099364"/>
          </a:xfrm>
        </p:grpSpPr>
        <p:grpSp>
          <p:nvGrpSpPr>
            <p:cNvPr id="79" name="그룹 78"/>
            <p:cNvGrpSpPr/>
            <p:nvPr/>
          </p:nvGrpSpPr>
          <p:grpSpPr>
            <a:xfrm>
              <a:off x="5285906" y="3169919"/>
              <a:ext cx="1657668" cy="969318"/>
              <a:chOff x="5336790" y="1847614"/>
              <a:chExt cx="1657668" cy="969318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544108" y="184761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489490" y="2447600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336790" y="212356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 bwMode="auto">
              <a:xfrm>
                <a:off x="5544108" y="2492896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5832140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>
                <a:off x="6120172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직선 연결선 94"/>
              <p:cNvCxnSpPr/>
              <p:nvPr/>
            </p:nvCxnSpPr>
            <p:spPr bwMode="auto">
              <a:xfrm>
                <a:off x="6408204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>
                <a:off x="6696236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1" name="직선 연결선 80"/>
            <p:cNvCxnSpPr/>
            <p:nvPr/>
          </p:nvCxnSpPr>
          <p:spPr bwMode="auto">
            <a:xfrm flipV="1">
              <a:off x="6139316" y="3261754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340348" y="3039873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049069" y="3047457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 flipV="1">
              <a:off x="5859383" y="32809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763210" y="3049623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957854" y="2117342"/>
            <a:ext cx="1642951" cy="1099364"/>
            <a:chOff x="5300623" y="4197158"/>
            <a:chExt cx="1642951" cy="109936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300623" y="4327204"/>
              <a:ext cx="1642951" cy="969318"/>
              <a:chOff x="5351507" y="1847614"/>
              <a:chExt cx="1642951" cy="969318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5544108" y="184761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474791" y="2447600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51507" y="212356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4" name="직선 연결선 143"/>
              <p:cNvCxnSpPr/>
              <p:nvPr/>
            </p:nvCxnSpPr>
            <p:spPr bwMode="auto">
              <a:xfrm>
                <a:off x="5544108" y="2492896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연결선 144"/>
              <p:cNvCxnSpPr/>
              <p:nvPr/>
            </p:nvCxnSpPr>
            <p:spPr bwMode="auto">
              <a:xfrm>
                <a:off x="5832140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6120172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>
                <a:off x="6408204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6696236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6340348" y="4197158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049069" y="4204742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63210" y="4206908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 flipV="1">
              <a:off x="6136573" y="4433154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 bwMode="auto">
            <a:xfrm flipV="1">
              <a:off x="5856640" y="44523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4" name="직선 연결선 113"/>
          <p:cNvCxnSpPr/>
          <p:nvPr/>
        </p:nvCxnSpPr>
        <p:spPr bwMode="auto">
          <a:xfrm>
            <a:off x="1011200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1299232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1587264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/>
          <p:cNvCxnSpPr/>
          <p:nvPr/>
        </p:nvCxnSpPr>
        <p:spPr bwMode="auto">
          <a:xfrm>
            <a:off x="1875296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78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/>
          <p:cNvSpPr/>
          <p:nvPr/>
        </p:nvSpPr>
        <p:spPr>
          <a:xfrm>
            <a:off x="440396" y="3489381"/>
            <a:ext cx="6291844" cy="9545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76398" y="170068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790382" y="5114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831" y="460737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037119" y="4512324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타원 80"/>
          <p:cNvSpPr/>
          <p:nvPr/>
        </p:nvSpPr>
        <p:spPr>
          <a:xfrm>
            <a:off x="2812966" y="46836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73766" y="3492365"/>
            <a:ext cx="5858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일의 자리에 받아 내려 계산하고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자리에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 내려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8" y="351289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40806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354834" y="3220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84" name="직사각형 83"/>
          <p:cNvSpPr/>
          <p:nvPr/>
        </p:nvSpPr>
        <p:spPr>
          <a:xfrm>
            <a:off x="6317522" y="13803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198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922680" y="2173637"/>
            <a:ext cx="1711490" cy="1129240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749362" y="2196478"/>
            <a:ext cx="1711490" cy="1106399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56254" y="2196478"/>
            <a:ext cx="1711490" cy="1106400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그룹 101"/>
          <p:cNvGrpSpPr/>
          <p:nvPr/>
        </p:nvGrpSpPr>
        <p:grpSpPr>
          <a:xfrm>
            <a:off x="539552" y="2206772"/>
            <a:ext cx="1654463" cy="1101820"/>
            <a:chOff x="5261933" y="1910906"/>
            <a:chExt cx="1654463" cy="1101820"/>
          </a:xfrm>
        </p:grpSpPr>
        <p:grpSp>
          <p:nvGrpSpPr>
            <p:cNvPr id="103" name="그룹 102"/>
            <p:cNvGrpSpPr/>
            <p:nvPr/>
          </p:nvGrpSpPr>
          <p:grpSpPr>
            <a:xfrm>
              <a:off x="5261933" y="2043408"/>
              <a:ext cx="1654463" cy="969318"/>
              <a:chOff x="5261933" y="2043408"/>
              <a:chExt cx="1654463" cy="969318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5466046" y="204340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3  2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430042" y="264339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261933" y="231935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1  9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4" name="직선 연결선 113"/>
              <p:cNvCxnSpPr/>
              <p:nvPr/>
            </p:nvCxnSpPr>
            <p:spPr bwMode="auto">
              <a:xfrm>
                <a:off x="5466046" y="2688690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4" name="직선 연결선 103"/>
            <p:cNvCxnSpPr/>
            <p:nvPr/>
          </p:nvCxnSpPr>
          <p:spPr bwMode="auto">
            <a:xfrm flipV="1">
              <a:off x="6114129" y="21504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314681" y="1910906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10738" y="1910906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735796" y="2150190"/>
            <a:ext cx="1657668" cy="1099364"/>
            <a:chOff x="5285906" y="3039873"/>
            <a:chExt cx="1657668" cy="109936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5285906" y="3169919"/>
              <a:ext cx="1657668" cy="969318"/>
              <a:chOff x="5336790" y="1847614"/>
              <a:chExt cx="1657668" cy="969318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5544108" y="184761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489490" y="2447600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36790" y="212356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 bwMode="auto">
              <a:xfrm>
                <a:off x="5544108" y="2492896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5832140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120172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>
                <a:off x="6408204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6696236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7" name="직선 연결선 116"/>
            <p:cNvCxnSpPr/>
            <p:nvPr/>
          </p:nvCxnSpPr>
          <p:spPr bwMode="auto">
            <a:xfrm flipV="1">
              <a:off x="6139316" y="3261754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340348" y="3039873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049069" y="3047457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 bwMode="auto">
            <a:xfrm flipV="1">
              <a:off x="5859383" y="32809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5763210" y="3049623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957854" y="2117342"/>
            <a:ext cx="1642951" cy="1099364"/>
            <a:chOff x="5300623" y="4197158"/>
            <a:chExt cx="1642951" cy="1099364"/>
          </a:xfrm>
        </p:grpSpPr>
        <p:grpSp>
          <p:nvGrpSpPr>
            <p:cNvPr id="132" name="그룹 131"/>
            <p:cNvGrpSpPr/>
            <p:nvPr/>
          </p:nvGrpSpPr>
          <p:grpSpPr>
            <a:xfrm>
              <a:off x="5300623" y="4327204"/>
              <a:ext cx="1642951" cy="969318"/>
              <a:chOff x="5351507" y="1847614"/>
              <a:chExt cx="1642951" cy="969318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5544108" y="184761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474791" y="2447600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351507" y="212356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1" name="직선 연결선 160"/>
              <p:cNvCxnSpPr/>
              <p:nvPr/>
            </p:nvCxnSpPr>
            <p:spPr bwMode="auto">
              <a:xfrm>
                <a:off x="5544108" y="2492896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직선 연결선 161"/>
              <p:cNvCxnSpPr/>
              <p:nvPr/>
            </p:nvCxnSpPr>
            <p:spPr bwMode="auto">
              <a:xfrm>
                <a:off x="5832140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직선 연결선 162"/>
              <p:cNvCxnSpPr/>
              <p:nvPr/>
            </p:nvCxnSpPr>
            <p:spPr bwMode="auto">
              <a:xfrm>
                <a:off x="6120172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>
                <a:off x="6408204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6696236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3" name="TextBox 132"/>
            <p:cNvSpPr txBox="1"/>
            <p:nvPr/>
          </p:nvSpPr>
          <p:spPr>
            <a:xfrm>
              <a:off x="6340348" y="4197158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49069" y="4204742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763210" y="4206908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 bwMode="auto">
            <a:xfrm flipV="1">
              <a:off x="6136573" y="4433154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 bwMode="auto">
            <a:xfrm flipV="1">
              <a:off x="5856640" y="44523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66" name="직선 연결선 165"/>
          <p:cNvCxnSpPr/>
          <p:nvPr/>
        </p:nvCxnSpPr>
        <p:spPr bwMode="auto">
          <a:xfrm>
            <a:off x="1011200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직선 연결선 166"/>
          <p:cNvCxnSpPr/>
          <p:nvPr/>
        </p:nvCxnSpPr>
        <p:spPr bwMode="auto">
          <a:xfrm>
            <a:off x="1299232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직선 연결선 167"/>
          <p:cNvCxnSpPr/>
          <p:nvPr/>
        </p:nvCxnSpPr>
        <p:spPr bwMode="auto">
          <a:xfrm>
            <a:off x="1587264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직선 연결선 168"/>
          <p:cNvCxnSpPr/>
          <p:nvPr/>
        </p:nvCxnSpPr>
        <p:spPr bwMode="auto">
          <a:xfrm>
            <a:off x="1875296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99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/>
          <p:cNvSpPr/>
          <p:nvPr/>
        </p:nvSpPr>
        <p:spPr>
          <a:xfrm>
            <a:off x="440396" y="3489381"/>
            <a:ext cx="6291844" cy="9545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76398" y="170068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모서리가 둥근 직사각형 77"/>
          <p:cNvSpPr/>
          <p:nvPr/>
        </p:nvSpPr>
        <p:spPr>
          <a:xfrm>
            <a:off x="2394344" y="4689140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059785" y="4550550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타원 84"/>
          <p:cNvSpPr/>
          <p:nvPr/>
        </p:nvSpPr>
        <p:spPr>
          <a:xfrm>
            <a:off x="2189959" y="4469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507442" y="4469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>
            <a:spLocks noChangeArrowheads="1"/>
          </p:cNvSpPr>
          <p:nvPr/>
        </p:nvSpPr>
        <p:spPr bwMode="auto">
          <a:xfrm>
            <a:off x="7078283" y="5370645"/>
            <a:ext cx="1971702" cy="931024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flipV="1">
            <a:off x="2175591" y="5053004"/>
            <a:ext cx="218753" cy="317641"/>
          </a:xfrm>
          <a:prstGeom prst="triangle">
            <a:avLst>
              <a:gd name="adj" fmla="val 93542"/>
            </a:avLst>
          </a:prstGeom>
          <a:solidFill>
            <a:srgbClr val="93CDD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6317522" y="13803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198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922680" y="2173637"/>
            <a:ext cx="1711490" cy="1129240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49362" y="2196478"/>
            <a:ext cx="1711490" cy="1106399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56254" y="2196478"/>
            <a:ext cx="1711490" cy="1106400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539552" y="2206772"/>
            <a:ext cx="1654463" cy="1101820"/>
            <a:chOff x="5261933" y="1910906"/>
            <a:chExt cx="1654463" cy="1101820"/>
          </a:xfrm>
        </p:grpSpPr>
        <p:grpSp>
          <p:nvGrpSpPr>
            <p:cNvPr id="105" name="그룹 104"/>
            <p:cNvGrpSpPr/>
            <p:nvPr/>
          </p:nvGrpSpPr>
          <p:grpSpPr>
            <a:xfrm>
              <a:off x="5261933" y="2043408"/>
              <a:ext cx="1654463" cy="969318"/>
              <a:chOff x="5261933" y="2043408"/>
              <a:chExt cx="1654463" cy="969318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5466046" y="204340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3  2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430042" y="264339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261933" y="231935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1  9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6" name="직선 연결선 115"/>
              <p:cNvCxnSpPr/>
              <p:nvPr/>
            </p:nvCxnSpPr>
            <p:spPr bwMode="auto">
              <a:xfrm>
                <a:off x="5466046" y="2688690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6" name="직선 연결선 105"/>
            <p:cNvCxnSpPr/>
            <p:nvPr/>
          </p:nvCxnSpPr>
          <p:spPr bwMode="auto">
            <a:xfrm flipV="1">
              <a:off x="6114129" y="21504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314681" y="1910906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10738" y="1910906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735796" y="2150190"/>
            <a:ext cx="1657668" cy="1099364"/>
            <a:chOff x="5285906" y="3039873"/>
            <a:chExt cx="1657668" cy="1099364"/>
          </a:xfrm>
        </p:grpSpPr>
        <p:grpSp>
          <p:nvGrpSpPr>
            <p:cNvPr id="118" name="그룹 117"/>
            <p:cNvGrpSpPr/>
            <p:nvPr/>
          </p:nvGrpSpPr>
          <p:grpSpPr>
            <a:xfrm>
              <a:off x="5285906" y="3169919"/>
              <a:ext cx="1657668" cy="969318"/>
              <a:chOff x="5336790" y="1847614"/>
              <a:chExt cx="1657668" cy="969318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5544108" y="184761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489490" y="2447600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336790" y="212356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7" name="직선 연결선 126"/>
              <p:cNvCxnSpPr/>
              <p:nvPr/>
            </p:nvCxnSpPr>
            <p:spPr bwMode="auto">
              <a:xfrm>
                <a:off x="5544108" y="2492896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>
                <a:off x="5832140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6120172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6408204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>
                <a:off x="6696236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9" name="직선 연결선 118"/>
            <p:cNvCxnSpPr/>
            <p:nvPr/>
          </p:nvCxnSpPr>
          <p:spPr bwMode="auto">
            <a:xfrm flipV="1">
              <a:off x="6139316" y="3261754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340348" y="3039873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049069" y="3047457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 bwMode="auto">
            <a:xfrm flipV="1">
              <a:off x="5859383" y="32809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763210" y="3049623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4957854" y="2117342"/>
            <a:ext cx="1642951" cy="1099364"/>
            <a:chOff x="5300623" y="4197158"/>
            <a:chExt cx="1642951" cy="1099364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300623" y="4327204"/>
              <a:ext cx="1642951" cy="969318"/>
              <a:chOff x="5351507" y="1847614"/>
              <a:chExt cx="1642951" cy="969318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5544108" y="184761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474791" y="2447600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351507" y="2123564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2" name="직선 연결선 161"/>
              <p:cNvCxnSpPr/>
              <p:nvPr/>
            </p:nvCxnSpPr>
            <p:spPr bwMode="auto">
              <a:xfrm>
                <a:off x="5544108" y="2492896"/>
                <a:ext cx="127033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직선 연결선 162"/>
              <p:cNvCxnSpPr/>
              <p:nvPr/>
            </p:nvCxnSpPr>
            <p:spPr bwMode="auto">
              <a:xfrm>
                <a:off x="5832140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>
                <a:off x="6120172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6408204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직선 연결선 165"/>
              <p:cNvCxnSpPr/>
              <p:nvPr/>
            </p:nvCxnSpPr>
            <p:spPr bwMode="auto">
              <a:xfrm>
                <a:off x="6696236" y="1919622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5" name="TextBox 134"/>
            <p:cNvSpPr txBox="1"/>
            <p:nvPr/>
          </p:nvSpPr>
          <p:spPr>
            <a:xfrm>
              <a:off x="6340348" y="4197158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049069" y="4204742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4F81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000" dirty="0" smtClean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763210" y="4206908"/>
              <a:ext cx="335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 bwMode="auto">
            <a:xfrm flipV="1">
              <a:off x="6136573" y="4433154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 bwMode="auto">
            <a:xfrm flipV="1">
              <a:off x="5856640" y="4452326"/>
              <a:ext cx="154822" cy="146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67" name="직선 연결선 166"/>
          <p:cNvCxnSpPr/>
          <p:nvPr/>
        </p:nvCxnSpPr>
        <p:spPr bwMode="auto">
          <a:xfrm>
            <a:off x="1011200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직선 연결선 167"/>
          <p:cNvCxnSpPr/>
          <p:nvPr/>
        </p:nvCxnSpPr>
        <p:spPr bwMode="auto">
          <a:xfrm>
            <a:off x="1299232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직선 연결선 168"/>
          <p:cNvCxnSpPr/>
          <p:nvPr/>
        </p:nvCxnSpPr>
        <p:spPr bwMode="auto">
          <a:xfrm>
            <a:off x="1587264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직선 연결선 169"/>
          <p:cNvCxnSpPr/>
          <p:nvPr/>
        </p:nvCxnSpPr>
        <p:spPr bwMode="auto">
          <a:xfrm>
            <a:off x="1875296" y="2371619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직사각형 79"/>
          <p:cNvSpPr/>
          <p:nvPr/>
        </p:nvSpPr>
        <p:spPr>
          <a:xfrm>
            <a:off x="440396" y="3489381"/>
            <a:ext cx="6291844" cy="9545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73766" y="3492365"/>
            <a:ext cx="5858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일의 자리에 받아 내려 계산하고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자리에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 내려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8" y="351289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40806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1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910480" y="497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01093" y="2124660"/>
            <a:ext cx="1655471" cy="1125136"/>
            <a:chOff x="1601093" y="2026173"/>
            <a:chExt cx="1655471" cy="1125136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5  1  0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1  6  6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3  4  4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3816629" y="2123331"/>
            <a:ext cx="1655471" cy="1125136"/>
            <a:chOff x="1601093" y="2026173"/>
            <a:chExt cx="1655471" cy="1125136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9  6  3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7  8  4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2771800" y="4031542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612 - 458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4468" y="40469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56" y="42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087339" y="1927865"/>
            <a:ext cx="936489" cy="476787"/>
            <a:chOff x="2087339" y="1927865"/>
            <a:chExt cx="936489" cy="476787"/>
          </a:xfrm>
        </p:grpSpPr>
        <p:sp>
          <p:nvSpPr>
            <p:cNvPr id="34" name="TextBox 33"/>
            <p:cNvSpPr txBox="1"/>
            <p:nvPr/>
          </p:nvSpPr>
          <p:spPr>
            <a:xfrm>
              <a:off x="2087339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4   10   10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4290271" y="1912285"/>
            <a:ext cx="936489" cy="476787"/>
            <a:chOff x="2087339" y="1927865"/>
            <a:chExt cx="936489" cy="476787"/>
          </a:xfrm>
        </p:grpSpPr>
        <p:sp>
          <p:nvSpPr>
            <p:cNvPr id="42" name="TextBox 41"/>
            <p:cNvSpPr txBox="1"/>
            <p:nvPr/>
          </p:nvSpPr>
          <p:spPr>
            <a:xfrm>
              <a:off x="2087339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8   15   10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6" name="타원 45"/>
          <p:cNvSpPr/>
          <p:nvPr/>
        </p:nvSpPr>
        <p:spPr>
          <a:xfrm>
            <a:off x="1782118" y="1867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007431" y="1904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33" y="525179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598854" y="5096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3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601093" y="2124660"/>
            <a:ext cx="1655471" cy="1125136"/>
            <a:chOff x="1601093" y="2026173"/>
            <a:chExt cx="1655471" cy="1125136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5  1  0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1  6  6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3  4  4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3816629" y="2123331"/>
            <a:ext cx="1655471" cy="1125136"/>
            <a:chOff x="1601093" y="2026173"/>
            <a:chExt cx="1655471" cy="1125136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9  6  3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7  8  4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2771800" y="4031542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612 - 458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4468" y="40469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56" y="42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087339" y="1927865"/>
            <a:ext cx="936489" cy="476787"/>
            <a:chOff x="2087339" y="1927865"/>
            <a:chExt cx="936489" cy="476787"/>
          </a:xfrm>
        </p:grpSpPr>
        <p:sp>
          <p:nvSpPr>
            <p:cNvPr id="34" name="TextBox 33"/>
            <p:cNvSpPr txBox="1"/>
            <p:nvPr/>
          </p:nvSpPr>
          <p:spPr>
            <a:xfrm>
              <a:off x="2087339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4   10   10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4290271" y="1912285"/>
            <a:ext cx="936489" cy="476787"/>
            <a:chOff x="2087339" y="1927865"/>
            <a:chExt cx="936489" cy="476787"/>
          </a:xfrm>
        </p:grpSpPr>
        <p:sp>
          <p:nvSpPr>
            <p:cNvPr id="42" name="TextBox 41"/>
            <p:cNvSpPr txBox="1"/>
            <p:nvPr/>
          </p:nvSpPr>
          <p:spPr>
            <a:xfrm>
              <a:off x="2087339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8   15   10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33" y="525179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295400" y="3443935"/>
            <a:ext cx="5265015" cy="1773123"/>
            <a:chOff x="6022341" y="3209231"/>
            <a:chExt cx="5265015" cy="1773123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7392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6 1 2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1657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4 5 8</a:t>
              </a:r>
            </a:p>
          </p:txBody>
        </p:sp>
        <p:cxnSp>
          <p:nvCxnSpPr>
            <p:cNvPr id="57" name="직선 연결선 56"/>
            <p:cNvCxnSpPr/>
            <p:nvPr/>
          </p:nvCxnSpPr>
          <p:spPr bwMode="auto">
            <a:xfrm flipV="1">
              <a:off x="794774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8142310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1 5 4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39558" y="3754154"/>
            <a:ext cx="844410" cy="452640"/>
            <a:chOff x="2277045" y="1927865"/>
            <a:chExt cx="844410" cy="452640"/>
          </a:xfrm>
        </p:grpSpPr>
        <p:sp>
          <p:nvSpPr>
            <p:cNvPr id="69" name="TextBox 68"/>
            <p:cNvSpPr txBox="1"/>
            <p:nvPr/>
          </p:nvSpPr>
          <p:spPr>
            <a:xfrm>
              <a:off x="2277045" y="1927865"/>
              <a:ext cx="8444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 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 bwMode="auto">
            <a:xfrm flipV="1">
              <a:off x="2365371" y="2214779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1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4501"/>
              </p:ext>
            </p:extLst>
          </p:nvPr>
        </p:nvGraphicFramePr>
        <p:xfrm>
          <a:off x="179388" y="654012"/>
          <a:ext cx="8774172" cy="53033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 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아직 익지 않은 수박은 몇 개인지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생각해 보기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모형으로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 있는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문장으로 된 문제 해결하기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cdata2.tsherpa.co.kr/tsherpa/MultiMedia/Flash/2020/curri/index.html?flashxmlnum=yuni4856&amp;classa=A8-C1-31-MM-MM-04-02-07-0-0-0-0&amp;classno=MM_31_04/suh_0301_01_0007/suh_0301_01_0007_204_1.html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영역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예시를 교과서에 나오는 수로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510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166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612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458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162283"/>
            <a:ext cx="6912768" cy="4102922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5048" y="953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5664" y="1245379"/>
            <a:ext cx="6264696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받아내림이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두 </a:t>
            </a:r>
            <a:r>
              <a:rPr lang="ko-KR" altLang="en-US" sz="1800" dirty="0" smtClean="0">
                <a:solidFill>
                  <a:schemeClr val="tx1"/>
                </a:solidFill>
              </a:rPr>
              <a:t>번 있는 </a:t>
            </a:r>
            <a:r>
              <a:rPr lang="ko-KR" altLang="en-US" sz="1800" dirty="0" smtClean="0">
                <a:solidFill>
                  <a:schemeClr val="tx1"/>
                </a:solidFill>
              </a:rPr>
              <a:t>세 </a:t>
            </a:r>
            <a:r>
              <a:rPr lang="ko-KR" altLang="en-US" sz="1800" dirty="0" smtClean="0">
                <a:solidFill>
                  <a:schemeClr val="tx1"/>
                </a:solidFill>
              </a:rPr>
              <a:t>자리 수끼리의 뺄셈을 해 봅시다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4822" y="2509736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510</a:t>
            </a:r>
            <a:endParaRPr lang="ko-KR" alt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14289" y="323082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166</a:t>
            </a:r>
            <a:endParaRPr lang="ko-KR" altLang="en-US" sz="2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675955" y="335699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612</a:t>
            </a:r>
            <a:endParaRPr lang="ko-KR" alt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188266" y="335699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458</a:t>
            </a:r>
            <a:endParaRPr lang="ko-KR" altLang="en-US" sz="2800" dirty="0" smtClean="0"/>
          </a:p>
        </p:txBody>
      </p:sp>
      <p:sp>
        <p:nvSpPr>
          <p:cNvPr id="17" name="타원 16"/>
          <p:cNvSpPr/>
          <p:nvPr/>
        </p:nvSpPr>
        <p:spPr>
          <a:xfrm>
            <a:off x="869566" y="2319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5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지호는 열람실의 좌석을 예약하려고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좌석 중 사용 중인 좌석은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176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좌석입니다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열람실에 빈 좌석은 몇 좌석일까요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29090" y="17218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직사각형 46"/>
          <p:cNvSpPr/>
          <p:nvPr/>
        </p:nvSpPr>
        <p:spPr>
          <a:xfrm>
            <a:off x="4957750" y="173807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6289898" y="17294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9" name="타원 48"/>
          <p:cNvSpPr/>
          <p:nvPr/>
        </p:nvSpPr>
        <p:spPr>
          <a:xfrm>
            <a:off x="4707510" y="1690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5621" y="2704675"/>
            <a:ext cx="49288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열람실에 빈 좌석의 수를 구하는 문제입니다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425695" y="216641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무엇을 구하는 문제인가요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7" y="22786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45" y="27928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지호는 열람실의 좌석을 예약하려고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좌석 중 사용 중인 좌석은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176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좌석입니다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열람실에 빈 좌석은 몇 좌석일까요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29090" y="173852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직사각형 46"/>
          <p:cNvSpPr/>
          <p:nvPr/>
        </p:nvSpPr>
        <p:spPr>
          <a:xfrm>
            <a:off x="4957750" y="173807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6289898" y="173421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27552" y="2721162"/>
            <a:ext cx="38444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417435" y="214868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7" y="22786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01" y="27774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76" y="274688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958520" y="173820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5628320" y="174265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6" name="타원 25"/>
          <p:cNvSpPr/>
          <p:nvPr/>
        </p:nvSpPr>
        <p:spPr>
          <a:xfrm>
            <a:off x="1131014" y="2575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지호는 열람실의 좌석을 예약하려고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좌석 중 사용 중인 좌석은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176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좌석입니다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열람실에 빈 좌석은 몇 좌석일까요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29090" y="173852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직사각형 46"/>
          <p:cNvSpPr/>
          <p:nvPr/>
        </p:nvSpPr>
        <p:spPr>
          <a:xfrm>
            <a:off x="4957750" y="173807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6289898" y="173421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030445" y="2816932"/>
            <a:ext cx="31748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176=124(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417435" y="214868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열람실에 빈 좌석은 몇 좌석일까요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7" y="22786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9" y="26441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958520" y="173820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6289898" y="174080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209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 bwMode="auto">
          <a:xfrm flipH="1">
            <a:off x="3314010" y="2923927"/>
            <a:ext cx="212741" cy="19236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cdata2.tsherpa.co.kr/tsherpa/MultiMedia/Flash/2020/curri/index.html?flashxmlnum=yuni4856&amp;classa=A8-C1-31-MM-MM-04-02-07-0-0-0-0&amp;classno=MM_31_04/suh_0301_01_0007/suh_0301_01_0007_301_1.html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번 있는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71" y="288720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706536" y="2840337"/>
            <a:ext cx="1450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7  4  5</a:t>
            </a:r>
            <a:endParaRPr lang="ko-KR" altLang="en-US" sz="19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93795" y="3116287"/>
            <a:ext cx="1450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  -</a:t>
            </a:r>
            <a:r>
              <a:rPr lang="ko-KR" altLang="en-US" sz="1900" dirty="0" smtClean="0">
                <a:latin typeface="+mn-ea"/>
                <a:ea typeface="+mn-ea"/>
              </a:rPr>
              <a:t>  </a:t>
            </a:r>
            <a:r>
              <a:rPr lang="en-US" altLang="ko-KR" sz="1900" dirty="0" smtClean="0">
                <a:latin typeface="+mn-ea"/>
                <a:ea typeface="+mn-ea"/>
              </a:rPr>
              <a:t>3  7  7</a:t>
            </a:r>
            <a:endParaRPr lang="ko-KR" altLang="en-US" sz="19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2706536" y="3485619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235941" y="2627233"/>
            <a:ext cx="41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13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88998" y="3563724"/>
            <a:ext cx="10627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3  6  8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7" y="35673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89042" y="2060848"/>
            <a:ext cx="6226797" cy="2520280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7" y="22482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/>
          <p:cNvSpPr txBox="1"/>
          <p:nvPr/>
        </p:nvSpPr>
        <p:spPr>
          <a:xfrm>
            <a:off x="794607" y="212004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자리 수를 맞추어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받아내림을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주의하며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36358" y="2627065"/>
            <a:ext cx="38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0091" y="2626828"/>
            <a:ext cx="34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4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50394" t="12901" r="389" b="35300"/>
          <a:stretch/>
        </p:blipFill>
        <p:spPr>
          <a:xfrm>
            <a:off x="71500" y="895770"/>
            <a:ext cx="6894258" cy="469546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302281" y="3153930"/>
            <a:ext cx="2547491" cy="4781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</a:rPr>
              <a:t>풀어 보고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확인하고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652120" y="1276286"/>
            <a:ext cx="1080120" cy="4251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64331" y="125101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0" y="3290718"/>
            <a:ext cx="170517" cy="18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1540" y="4221088"/>
            <a:ext cx="6300700" cy="13701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809869" y="4928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99939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0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873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\app\resource\contents\lesson01\ops\lesson01\images\mm_31_1_06_07_02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442957" y="5061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74" y="2246701"/>
            <a:ext cx="6125540" cy="17430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2306" y="2326093"/>
            <a:ext cx="7200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+mn-ea"/>
                <a:ea typeface="+mn-ea"/>
              </a:rPr>
              <a:t>513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3588" y="3460938"/>
            <a:ext cx="7200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+mn-ea"/>
                <a:ea typeface="+mn-ea"/>
              </a:rPr>
              <a:t>185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1880" y="3537012"/>
            <a:ext cx="1159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4F81BD"/>
                </a:solidFill>
                <a:latin typeface="+mn-ea"/>
                <a:ea typeface="+mn-ea"/>
              </a:rPr>
              <a:t>328</a:t>
            </a:r>
            <a:endParaRPr lang="ko-KR" altLang="en-US" sz="1800" b="1" dirty="0" smtClean="0">
              <a:solidFill>
                <a:srgbClr val="4F81BD"/>
              </a:solidFill>
              <a:latin typeface="+mn-ea"/>
              <a:ea typeface="+mn-ea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93" y="37113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16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3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74" y="2246701"/>
            <a:ext cx="6125540" cy="174304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74388" y="3556104"/>
            <a:ext cx="720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4F81BD"/>
                </a:solidFill>
              </a:rPr>
              <a:t>328</a:t>
            </a:r>
            <a:endParaRPr lang="ko-KR" altLang="en-US" sz="1800" b="1" dirty="0" smtClean="0">
              <a:solidFill>
                <a:srgbClr val="4F81BD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198133" y="3754154"/>
            <a:ext cx="844410" cy="452640"/>
            <a:chOff x="2287648" y="1927865"/>
            <a:chExt cx="844410" cy="452640"/>
          </a:xfrm>
        </p:grpSpPr>
        <p:sp>
          <p:nvSpPr>
            <p:cNvPr id="48" name="TextBox 47"/>
            <p:cNvSpPr txBox="1"/>
            <p:nvPr/>
          </p:nvSpPr>
          <p:spPr>
            <a:xfrm>
              <a:off x="2287648" y="1927865"/>
              <a:ext cx="8444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4  10  10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 bwMode="auto">
            <a:xfrm flipV="1">
              <a:off x="2365371" y="2214779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16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182306" y="2326093"/>
            <a:ext cx="7200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+mn-ea"/>
                <a:ea typeface="+mn-ea"/>
              </a:rPr>
              <a:t>513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3588" y="3460938"/>
            <a:ext cx="7200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+mn-ea"/>
                <a:ea typeface="+mn-ea"/>
              </a:rPr>
              <a:t>185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62825" y="3424642"/>
            <a:ext cx="5265015" cy="1773123"/>
            <a:chOff x="6022341" y="3209231"/>
            <a:chExt cx="5265015" cy="1773123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직사각형 39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7392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5 1 3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657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1 8 5</a:t>
              </a: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 flipV="1">
              <a:off x="794774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8142310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3 2 8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165639" y="3740770"/>
            <a:ext cx="844410" cy="467590"/>
            <a:chOff x="2271344" y="1927865"/>
            <a:chExt cx="844410" cy="467590"/>
          </a:xfrm>
        </p:grpSpPr>
        <p:sp>
          <p:nvSpPr>
            <p:cNvPr id="61" name="TextBox 60"/>
            <p:cNvSpPr txBox="1"/>
            <p:nvPr/>
          </p:nvSpPr>
          <p:spPr>
            <a:xfrm>
              <a:off x="2271344" y="1927865"/>
              <a:ext cx="8444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 flipV="1">
              <a:off x="2392911" y="223167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자리수도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701478" y="5056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1580" y="4221088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31740" y="4236477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18" y="4476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07904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835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737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4068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8  3  3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5  6  6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4031940" y="2431102"/>
            <a:ext cx="1655471" cy="1125136"/>
            <a:chOff x="1601093" y="2026173"/>
            <a:chExt cx="1655471" cy="1125136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7  5  0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4  5  4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2  9  6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594900" y="2245995"/>
            <a:ext cx="936489" cy="476787"/>
            <a:chOff x="2087339" y="1927865"/>
            <a:chExt cx="936489" cy="476787"/>
          </a:xfrm>
        </p:grpSpPr>
        <p:sp>
          <p:nvSpPr>
            <p:cNvPr id="45" name="TextBox 44"/>
            <p:cNvSpPr txBox="1"/>
            <p:nvPr/>
          </p:nvSpPr>
          <p:spPr>
            <a:xfrm>
              <a:off x="2087339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12   10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4534229" y="2235418"/>
            <a:ext cx="936489" cy="476787"/>
            <a:chOff x="2087339" y="1927865"/>
            <a:chExt cx="936489" cy="476787"/>
          </a:xfrm>
        </p:grpSpPr>
        <p:sp>
          <p:nvSpPr>
            <p:cNvPr id="62" name="TextBox 61"/>
            <p:cNvSpPr txBox="1"/>
            <p:nvPr/>
          </p:nvSpPr>
          <p:spPr>
            <a:xfrm>
              <a:off x="2087339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6   14   10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442957" y="5061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344588" y="22273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269043" y="2229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21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contents\lesson01\ops\lesson01\video\mm_31_1_06_02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 r="13960"/>
          <a:stretch/>
        </p:blipFill>
        <p:spPr bwMode="auto">
          <a:xfrm>
            <a:off x="95278" y="915038"/>
            <a:ext cx="6888989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886219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u="sng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</a:t>
            </a:r>
            <a:r>
              <a:rPr lang="ko-KR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팜</a:t>
            </a:r>
            <a:endParaRPr lang="ko-KR" altLang="en-US" sz="3200" b="1" u="sng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8615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mm_31_1_06_02_01_ani.mp4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스마트 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링크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3"/>
              </a:rPr>
              <a:t>https://cdata2.tsherpa.co.kr/tsherpa/MultiMedia/Flash/2020/curri/index.html?flashxmlnum=tsherpa&amp;classa=A8-C1-41-SS-SS-04-01-02-03-0-0-0&amp;classno=SS_41_04/so_0401_0102_0004/so_0401_0102_0004_204.html</a:t>
            </a:r>
            <a:endParaRPr lang="en-US" altLang="ko-KR" sz="1000" dirty="0"/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427984" y="2740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9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91580" y="4221088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31740" y="4236477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18" y="4476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07904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835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737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4068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8  3  3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5  6  6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4031940" y="2431102"/>
            <a:ext cx="1655471" cy="1125136"/>
            <a:chOff x="1601093" y="2026173"/>
            <a:chExt cx="1655471" cy="1125136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7  5  0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4  5  4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2  9  6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594900" y="2245995"/>
            <a:ext cx="936489" cy="476787"/>
            <a:chOff x="2087339" y="1927865"/>
            <a:chExt cx="936489" cy="476787"/>
          </a:xfrm>
        </p:grpSpPr>
        <p:sp>
          <p:nvSpPr>
            <p:cNvPr id="45" name="TextBox 44"/>
            <p:cNvSpPr txBox="1"/>
            <p:nvPr/>
          </p:nvSpPr>
          <p:spPr>
            <a:xfrm>
              <a:off x="2087339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12   10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4534229" y="2235418"/>
            <a:ext cx="936489" cy="476787"/>
            <a:chOff x="2087339" y="1927865"/>
            <a:chExt cx="936489" cy="476787"/>
          </a:xfrm>
        </p:grpSpPr>
        <p:sp>
          <p:nvSpPr>
            <p:cNvPr id="62" name="TextBox 61"/>
            <p:cNvSpPr txBox="1"/>
            <p:nvPr/>
          </p:nvSpPr>
          <p:spPr>
            <a:xfrm>
              <a:off x="2087339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6   14   10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981049" y="3365304"/>
            <a:ext cx="5334836" cy="1773123"/>
            <a:chOff x="5952520" y="3209231"/>
            <a:chExt cx="5334836" cy="1773123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직사각형 70"/>
            <p:cNvSpPr/>
            <p:nvPr/>
          </p:nvSpPr>
          <p:spPr>
            <a:xfrm>
              <a:off x="5952520" y="3663623"/>
              <a:ext cx="5213197" cy="11360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58578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4 1 8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701221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1 2 9</a:t>
              </a: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 flipV="1">
              <a:off x="6832393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7046496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2 8 9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133953" y="368591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8 3 5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76596" y="398615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7 3 7</a:t>
              </a:r>
            </a:p>
          </p:txBody>
        </p:sp>
        <p:cxnSp>
          <p:nvCxnSpPr>
            <p:cNvPr id="91" name="직선 연결선 90"/>
            <p:cNvCxnSpPr/>
            <p:nvPr/>
          </p:nvCxnSpPr>
          <p:spPr bwMode="auto">
            <a:xfrm flipV="1">
              <a:off x="8907768" y="437141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9071871" y="434439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9 8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061333" y="3659816"/>
            <a:ext cx="844410" cy="467590"/>
            <a:chOff x="2271344" y="1927865"/>
            <a:chExt cx="844410" cy="467590"/>
          </a:xfrm>
        </p:grpSpPr>
        <p:sp>
          <p:nvSpPr>
            <p:cNvPr id="94" name="TextBox 93"/>
            <p:cNvSpPr txBox="1"/>
            <p:nvPr/>
          </p:nvSpPr>
          <p:spPr>
            <a:xfrm>
              <a:off x="2271344" y="1927865"/>
              <a:ext cx="8444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3  10  10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auto">
            <a:xfrm flipV="1">
              <a:off x="2392911" y="223167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71630" y="3711594"/>
            <a:ext cx="844410" cy="416777"/>
            <a:chOff x="2326961" y="1942674"/>
            <a:chExt cx="844410" cy="416777"/>
          </a:xfrm>
        </p:grpSpPr>
        <p:sp>
          <p:nvSpPr>
            <p:cNvPr id="101" name="TextBox 100"/>
            <p:cNvSpPr txBox="1"/>
            <p:nvPr/>
          </p:nvSpPr>
          <p:spPr>
            <a:xfrm>
              <a:off x="2326961" y="1942674"/>
              <a:ext cx="8444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12  10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 flipV="1">
              <a:off x="2623707" y="2194702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auto">
            <a:xfrm flipV="1">
              <a:off x="2428915" y="2195667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538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1624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학교에서 서진이네 집까지의 거리와 준서네 집까지의 거리는 다음과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학교에서 누구네 집이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멉니까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96264"/>
              </p:ext>
            </p:extLst>
          </p:nvPr>
        </p:nvGraphicFramePr>
        <p:xfrm>
          <a:off x="755576" y="5960132"/>
          <a:ext cx="6065251" cy="457200"/>
        </p:xfrm>
        <a:graphic>
          <a:graphicData uri="http://schemas.openxmlformats.org/drawingml/2006/table">
            <a:tbl>
              <a:tblPr/>
              <a:tblGrid>
                <a:gridCol w="778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7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\app\resource\contents\lesson01\ops\lesson01\images\mm_31_1_06_07_04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21" y="2328081"/>
            <a:ext cx="5214647" cy="185469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707904" y="3558498"/>
            <a:ext cx="7952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+mn-ea"/>
                <a:ea typeface="+mn-ea"/>
              </a:rPr>
              <a:t>911 m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1760" y="3491677"/>
            <a:ext cx="7920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+mn-ea"/>
                <a:ea typeface="+mn-ea"/>
              </a:rPr>
              <a:t>677 m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99629" y="4335487"/>
            <a:ext cx="15511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네 집이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58136" y="4335487"/>
            <a:ext cx="2213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m </a:t>
            </a:r>
            <a:r>
              <a:rPr lang="ko-KR" altLang="en-US" sz="1900" dirty="0" smtClean="0">
                <a:latin typeface="+mn-ea"/>
                <a:ea typeface="+mn-ea"/>
              </a:rPr>
              <a:t>더 멉니다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2968" y="4333709"/>
            <a:ext cx="693415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+mn-ea"/>
                <a:ea typeface="+mn-ea"/>
              </a:rPr>
              <a:t>준서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75155" y="4328236"/>
            <a:ext cx="630377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+mn-ea"/>
                <a:ea typeface="+mn-ea"/>
              </a:rPr>
              <a:t>234</a:t>
            </a:r>
            <a:endParaRPr lang="ko-KR" altLang="en-US" sz="19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53" y="46511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70" y="46511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256363" y="2384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5862" y="3674974"/>
            <a:ext cx="134189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서진이네 집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68044" y="3840019"/>
            <a:ext cx="11090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mtClean="0">
                <a:latin typeface="+mn-ea"/>
                <a:ea typeface="+mn-ea"/>
              </a:rPr>
              <a:t>준서</a:t>
            </a:r>
            <a:r>
              <a:rPr lang="ko-KR" altLang="en-US" sz="1600">
                <a:latin typeface="+mn-ea"/>
                <a:ea typeface="+mn-ea"/>
              </a:rPr>
              <a:t>네</a:t>
            </a:r>
            <a:r>
              <a:rPr lang="ko-KR" altLang="en-US" sz="160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집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81899" y="2996952"/>
            <a:ext cx="626005" cy="254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학교</a:t>
            </a:r>
          </a:p>
        </p:txBody>
      </p:sp>
    </p:spTree>
    <p:extLst>
      <p:ext uri="{BB962C8B-B14F-4D97-AF65-F5344CB8AC3E}">
        <p14:creationId xmlns:p14="http://schemas.microsoft.com/office/powerpoint/2010/main" val="32964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1624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학교에서 서진이네 집까지의 거리와 준서네 집까지의 거리는 다음과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학교에서 누구네 집이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멀까요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21" y="2328081"/>
            <a:ext cx="5214647" cy="185469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707904" y="3558498"/>
            <a:ext cx="7952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+mn-ea"/>
                <a:ea typeface="+mn-ea"/>
              </a:rPr>
              <a:t>911 m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1760" y="3491677"/>
            <a:ext cx="7920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+mn-ea"/>
                <a:ea typeface="+mn-ea"/>
              </a:rPr>
              <a:t>677 m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99629" y="4335487"/>
            <a:ext cx="15511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네 집이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58136" y="4335487"/>
            <a:ext cx="2213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m </a:t>
            </a:r>
            <a:r>
              <a:rPr lang="ko-KR" altLang="en-US" sz="1900" dirty="0" smtClean="0">
                <a:latin typeface="+mn-ea"/>
                <a:ea typeface="+mn-ea"/>
              </a:rPr>
              <a:t>더 멉니다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2968" y="4333709"/>
            <a:ext cx="693415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+mn-ea"/>
                <a:ea typeface="+mn-ea"/>
              </a:rPr>
              <a:t>준서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75155" y="4328236"/>
            <a:ext cx="630377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+mn-ea"/>
                <a:ea typeface="+mn-ea"/>
              </a:rPr>
              <a:t>234</a:t>
            </a:r>
            <a:endParaRPr lang="ko-KR" altLang="en-US" sz="19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53" y="46511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70" y="46511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095862" y="3674974"/>
            <a:ext cx="134189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서진이네 집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68044" y="3840019"/>
            <a:ext cx="11090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mtClean="0">
                <a:latin typeface="+mn-ea"/>
                <a:ea typeface="+mn-ea"/>
              </a:rPr>
              <a:t>준서</a:t>
            </a:r>
            <a:r>
              <a:rPr lang="ko-KR" altLang="en-US" sz="1600">
                <a:latin typeface="+mn-ea"/>
                <a:ea typeface="+mn-ea"/>
              </a:rPr>
              <a:t>네</a:t>
            </a:r>
            <a:r>
              <a:rPr lang="ko-KR" altLang="en-US" sz="160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집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81899" y="2996952"/>
            <a:ext cx="626005" cy="254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학교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85681" y="4159445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44499" y="4563300"/>
            <a:ext cx="55692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학교에서 준서네 집이 </a:t>
            </a:r>
            <a:r>
              <a:rPr lang="en-US" altLang="ko-KR" sz="1800" dirty="0" smtClean="0">
                <a:latin typeface="+mn-ea"/>
                <a:ea typeface="+mn-ea"/>
              </a:rPr>
              <a:t>911</a:t>
            </a:r>
            <a:r>
              <a:rPr lang="ko-KR" altLang="en-US" sz="1800" dirty="0" smtClean="0">
                <a:latin typeface="+mn-ea"/>
                <a:ea typeface="+mn-ea"/>
              </a:rPr>
              <a:t>－</a:t>
            </a:r>
            <a:r>
              <a:rPr lang="en-US" altLang="ko-KR" sz="1800" dirty="0" smtClean="0">
                <a:latin typeface="+mn-ea"/>
                <a:ea typeface="+mn-ea"/>
              </a:rPr>
              <a:t>677=234 (m) </a:t>
            </a:r>
            <a:r>
              <a:rPr lang="ko-KR" altLang="en-US" sz="1800" dirty="0" smtClean="0">
                <a:latin typeface="+mn-ea"/>
                <a:ea typeface="+mn-ea"/>
              </a:rPr>
              <a:t>더 멉니다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0740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0567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cdata2.tsherpa.co.kr/tsherpa/MultiMedia/Flash/2020/curri/index.html?flashxmlnum=yuni4856&amp;classa=A8-C1-31-MM-MM-04-02-07-0-0-0-0&amp;classno=MM_31_04/suh_0301_01_0007/suh_0301_01_0007_401_1.html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자리수도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31843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069422" y="2434553"/>
            <a:ext cx="1687852" cy="1125136"/>
            <a:chOff x="1568712" y="2026173"/>
            <a:chExt cx="1687852" cy="1125136"/>
          </a:xfrm>
        </p:grpSpPr>
        <p:sp>
          <p:nvSpPr>
            <p:cNvPr id="34" name="TextBox 3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3  5  6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6871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1  6  9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3995936" y="2431102"/>
            <a:ext cx="1691475" cy="1125136"/>
            <a:chOff x="1565089" y="2026173"/>
            <a:chExt cx="1691475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7  2  5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65089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4  8  6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1594900" y="2245995"/>
            <a:ext cx="936489" cy="476787"/>
            <a:chOff x="2087339" y="1927865"/>
            <a:chExt cx="936489" cy="476787"/>
          </a:xfrm>
        </p:grpSpPr>
        <p:sp>
          <p:nvSpPr>
            <p:cNvPr id="47" name="TextBox 46"/>
            <p:cNvSpPr txBox="1"/>
            <p:nvPr/>
          </p:nvSpPr>
          <p:spPr>
            <a:xfrm>
              <a:off x="2087339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2   14   10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499992" y="2232133"/>
            <a:ext cx="936489" cy="476787"/>
            <a:chOff x="2087339" y="1927865"/>
            <a:chExt cx="936489" cy="476787"/>
          </a:xfrm>
        </p:grpSpPr>
        <p:sp>
          <p:nvSpPr>
            <p:cNvPr id="60" name="TextBox 59"/>
            <p:cNvSpPr txBox="1"/>
            <p:nvPr/>
          </p:nvSpPr>
          <p:spPr>
            <a:xfrm>
              <a:off x="2087339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1316494" y="2245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150025" y="2266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449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https://cdata2.tsherpa.co.kr/tsherpa/MultiMedia/Flash/2020/curri/index.html?flashxmlnum=yuni4856&amp;classa=A8-C1-31-MM-MM-04-02-07-0-0-0-0&amp;classno=MM_31_04/suh_0301_01_0007/suh_0301_01_0007_401_1.html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605057" y="4995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624212"/>
            <a:ext cx="344533" cy="34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95" y="2073406"/>
            <a:ext cx="6253892" cy="187070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64126" y="3301679"/>
            <a:ext cx="587494" cy="39216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95736" y="3301679"/>
            <a:ext cx="587494" cy="39216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60387" y="3311171"/>
            <a:ext cx="587494" cy="39216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778700" y="3301679"/>
            <a:ext cx="587494" cy="39216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95400" y="2348880"/>
            <a:ext cx="973138" cy="43204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859002" y="2348880"/>
            <a:ext cx="973138" cy="43204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21905" y="3318766"/>
            <a:ext cx="83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831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42710" y="2355678"/>
            <a:ext cx="112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- 468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44232" y="2348880"/>
            <a:ext cx="112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- 448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98262" y="3327676"/>
            <a:ext cx="83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643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2011" y="3306531"/>
            <a:ext cx="83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4F81BD"/>
                </a:solidFill>
                <a:latin typeface="+mn-ea"/>
                <a:ea typeface="+mn-ea"/>
              </a:rPr>
              <a:t>363</a:t>
            </a:r>
            <a:endParaRPr lang="ko-KR" altLang="en-US" sz="2000" b="1" dirty="0" smtClean="0">
              <a:solidFill>
                <a:srgbClr val="4F81BD"/>
              </a:solidFill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53326" y="3316922"/>
            <a:ext cx="83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4F81BD"/>
                </a:solidFill>
                <a:latin typeface="+mn-ea"/>
                <a:ea typeface="+mn-ea"/>
              </a:rPr>
              <a:t>195</a:t>
            </a:r>
            <a:endParaRPr lang="ko-KR" altLang="en-US" sz="2000" b="1" dirty="0" smtClean="0">
              <a:solidFill>
                <a:srgbClr val="4F81BD"/>
              </a:solidFill>
              <a:latin typeface="+mn-ea"/>
              <a:ea typeface="+mn-ea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566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624212"/>
            <a:ext cx="344533" cy="34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95" y="2073406"/>
            <a:ext cx="6253892" cy="187070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64126" y="3301679"/>
            <a:ext cx="587494" cy="39216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95736" y="3301679"/>
            <a:ext cx="587494" cy="39216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60387" y="3311171"/>
            <a:ext cx="587494" cy="39216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778700" y="3301679"/>
            <a:ext cx="587494" cy="39216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95400" y="2348880"/>
            <a:ext cx="973138" cy="43204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859002" y="2348880"/>
            <a:ext cx="973138" cy="43204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21905" y="3318766"/>
            <a:ext cx="83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831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42710" y="2355678"/>
            <a:ext cx="112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- 468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44232" y="2348880"/>
            <a:ext cx="112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- 448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98262" y="3327676"/>
            <a:ext cx="83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643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2011" y="3306531"/>
            <a:ext cx="83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4F81BD"/>
                </a:solidFill>
                <a:latin typeface="+mn-ea"/>
                <a:ea typeface="+mn-ea"/>
              </a:rPr>
              <a:t>363</a:t>
            </a:r>
            <a:endParaRPr lang="ko-KR" altLang="en-US" sz="2000" b="1" dirty="0" smtClean="0">
              <a:solidFill>
                <a:srgbClr val="4F81BD"/>
              </a:solidFill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53326" y="3316922"/>
            <a:ext cx="83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4F81BD"/>
                </a:solidFill>
                <a:latin typeface="+mn-ea"/>
                <a:ea typeface="+mn-ea"/>
              </a:rPr>
              <a:t>195</a:t>
            </a:r>
            <a:endParaRPr lang="ko-KR" altLang="en-US" sz="2000" b="1" dirty="0" smtClean="0">
              <a:solidFill>
                <a:srgbClr val="4F81BD"/>
              </a:solidFill>
              <a:latin typeface="+mn-ea"/>
              <a:ea typeface="+mn-ea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971600" y="3384069"/>
            <a:ext cx="5334836" cy="1773123"/>
            <a:chOff x="5952520" y="3209231"/>
            <a:chExt cx="5334836" cy="1773123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5952520" y="3663623"/>
              <a:ext cx="5213197" cy="11360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58578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8 3 1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01221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4 6 8</a:t>
              </a: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 flipV="1">
              <a:off x="6832393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7046496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33953" y="368591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6 4 3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76596" y="398615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4 4 8</a:t>
              </a:r>
            </a:p>
          </p:txBody>
        </p:sp>
        <p:cxnSp>
          <p:nvCxnSpPr>
            <p:cNvPr id="71" name="직선 연결선 70"/>
            <p:cNvCxnSpPr/>
            <p:nvPr/>
          </p:nvCxnSpPr>
          <p:spPr bwMode="auto">
            <a:xfrm flipV="1">
              <a:off x="8907768" y="437141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9141894" y="434439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1 9 5 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061333" y="3692061"/>
            <a:ext cx="844410" cy="435345"/>
            <a:chOff x="2271344" y="1960110"/>
            <a:chExt cx="844410" cy="435345"/>
          </a:xfrm>
        </p:grpSpPr>
        <p:sp>
          <p:nvSpPr>
            <p:cNvPr id="75" name="TextBox 74"/>
            <p:cNvSpPr txBox="1"/>
            <p:nvPr/>
          </p:nvSpPr>
          <p:spPr>
            <a:xfrm>
              <a:off x="2271344" y="1960110"/>
              <a:ext cx="8444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7  12 10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 bwMode="auto">
            <a:xfrm flipV="1">
              <a:off x="2392911" y="223167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4139952" y="3692061"/>
            <a:ext cx="844410" cy="436310"/>
            <a:chOff x="2295283" y="1923141"/>
            <a:chExt cx="844410" cy="436310"/>
          </a:xfrm>
        </p:grpSpPr>
        <p:sp>
          <p:nvSpPr>
            <p:cNvPr id="79" name="TextBox 78"/>
            <p:cNvSpPr txBox="1"/>
            <p:nvPr/>
          </p:nvSpPr>
          <p:spPr>
            <a:xfrm>
              <a:off x="2295283" y="1923141"/>
              <a:ext cx="8444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5  13 10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 bwMode="auto">
            <a:xfrm flipV="1">
              <a:off x="2623707" y="2194702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 bwMode="auto">
            <a:xfrm flipV="1">
              <a:off x="2428915" y="2195667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1875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11560" y="162880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카드를 이용하여 세 자리 수를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차가 가장 크게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나오도록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식을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https://cdata2.tsherpa.co.kr/tsherpa/MultiMedia/Flash/2020/curri/index.html?flashxmlnum=yuni4856&amp;classa=A8-C1-31-MM-MM-04-02-07-0-0-0-0&amp;classno=MM_31_04/suh_0301_01_0007/suh_0301_01_0007_401_1.html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28381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598" y="33382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solidFill>
                  <a:schemeClr val="bg1"/>
                </a:solidFill>
              </a:rPr>
              <a:t>방법 </a:t>
            </a:r>
            <a:r>
              <a:rPr lang="en-US" altLang="ko-KR" sz="1800" dirty="0" smtClean="0">
                <a:solidFill>
                  <a:schemeClr val="bg1"/>
                </a:solidFill>
              </a:rPr>
              <a:t>2</a:t>
            </a:r>
            <a:endParaRPr lang="ko-KR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1407" y="3483166"/>
            <a:ext cx="18455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4593" y="3480477"/>
            <a:ext cx="9372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34" y="3536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25" y="346889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58" y="34688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925706" y="2563558"/>
            <a:ext cx="540060" cy="541065"/>
            <a:chOff x="1925706" y="2563558"/>
            <a:chExt cx="540060" cy="541065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1925706" y="2577124"/>
              <a:ext cx="540060" cy="527499"/>
            </a:xfrm>
            <a:prstGeom prst="round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5716" y="2563558"/>
              <a:ext cx="157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800" dirty="0" smtClean="0"/>
                <a:t>4</a:t>
              </a:r>
              <a:endParaRPr lang="ko-KR" altLang="en-US" sz="2800" dirty="0" smtClean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389358" y="2572108"/>
            <a:ext cx="540060" cy="533948"/>
            <a:chOff x="3203884" y="2544129"/>
            <a:chExt cx="540060" cy="53394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203884" y="2550578"/>
              <a:ext cx="540060" cy="527499"/>
            </a:xfrm>
            <a:prstGeom prst="round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87088" y="2544129"/>
              <a:ext cx="157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800" dirty="0" smtClean="0"/>
                <a:t>8</a:t>
              </a:r>
              <a:endParaRPr lang="ko-KR" altLang="en-US" sz="2800" dirty="0" smtClean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49895" y="2550581"/>
            <a:ext cx="540060" cy="559987"/>
            <a:chOff x="4718609" y="2528930"/>
            <a:chExt cx="540060" cy="559987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4718609" y="2561418"/>
              <a:ext cx="540060" cy="527499"/>
            </a:xfrm>
            <a:prstGeom prst="round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5625" y="2528930"/>
              <a:ext cx="157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800" dirty="0" smtClean="0"/>
                <a:t>1</a:t>
              </a:r>
              <a:endParaRPr lang="ko-KR" altLang="en-US" sz="2800" dirty="0" smtClean="0"/>
            </a:p>
          </p:txBody>
        </p: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7" y="37762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769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11560" y="162880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카드를 이용하여 세 자리 수를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차가 가장 크게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나오도록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식을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22598" y="33382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solidFill>
                  <a:schemeClr val="bg1"/>
                </a:solidFill>
              </a:rPr>
              <a:t>방법 </a:t>
            </a:r>
            <a:r>
              <a:rPr lang="en-US" altLang="ko-KR" sz="1800" dirty="0" smtClean="0">
                <a:solidFill>
                  <a:schemeClr val="bg1"/>
                </a:solidFill>
              </a:rPr>
              <a:t>2</a:t>
            </a:r>
            <a:endParaRPr lang="ko-KR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1407" y="3483166"/>
            <a:ext cx="18455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4593" y="3480477"/>
            <a:ext cx="9372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34" y="3536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25" y="346889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58" y="34688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925706" y="2563558"/>
            <a:ext cx="540060" cy="541065"/>
            <a:chOff x="1925706" y="2563558"/>
            <a:chExt cx="540060" cy="541065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1925706" y="2577124"/>
              <a:ext cx="540060" cy="527499"/>
            </a:xfrm>
            <a:prstGeom prst="round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5716" y="2563558"/>
              <a:ext cx="157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800" dirty="0" smtClean="0"/>
                <a:t>4</a:t>
              </a:r>
              <a:endParaRPr lang="ko-KR" altLang="en-US" sz="2800" dirty="0" smtClean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389358" y="2572108"/>
            <a:ext cx="540060" cy="533948"/>
            <a:chOff x="3203884" y="2544129"/>
            <a:chExt cx="540060" cy="53394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203884" y="2550578"/>
              <a:ext cx="540060" cy="527499"/>
            </a:xfrm>
            <a:prstGeom prst="round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87088" y="2544129"/>
              <a:ext cx="157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800" dirty="0" smtClean="0"/>
                <a:t>8</a:t>
              </a:r>
              <a:endParaRPr lang="ko-KR" altLang="en-US" sz="2800" dirty="0" smtClean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49895" y="2550581"/>
            <a:ext cx="540060" cy="559987"/>
            <a:chOff x="4718609" y="2528930"/>
            <a:chExt cx="540060" cy="559987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4718609" y="2561418"/>
              <a:ext cx="540060" cy="527499"/>
            </a:xfrm>
            <a:prstGeom prst="round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5625" y="2528930"/>
              <a:ext cx="157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800" dirty="0" smtClean="0"/>
                <a:t>1</a:t>
              </a:r>
              <a:endParaRPr lang="ko-KR" altLang="en-US" sz="2800" dirty="0" smtClean="0"/>
            </a:p>
          </p:txBody>
        </p: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7" y="37762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26474" y="3056535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11560" y="3501616"/>
            <a:ext cx="581051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차가 가장 크게 나오려면 가장 큰 수와 가장 작은 수를 고르면 됩니다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가장 큰 수    </a:t>
            </a:r>
            <a:r>
              <a:rPr lang="en-US" altLang="ko-KR" sz="1600" dirty="0" smtClean="0">
                <a:latin typeface="+mn-ea"/>
                <a:ea typeface="+mn-ea"/>
              </a:rPr>
              <a:t>841</a:t>
            </a:r>
          </a:p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가장 작은 수    </a:t>
            </a:r>
            <a:r>
              <a:rPr lang="en-US" altLang="ko-KR" sz="1600" dirty="0" smtClean="0">
                <a:latin typeface="+mn-ea"/>
                <a:ea typeface="+mn-ea"/>
              </a:rPr>
              <a:t>148</a:t>
            </a:r>
          </a:p>
          <a:p>
            <a:pPr algn="just"/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두 수의 차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841</a:t>
            </a:r>
            <a:r>
              <a:rPr lang="ko-KR" altLang="en-US" sz="1600" dirty="0" smtClean="0">
                <a:latin typeface="+mn-ea"/>
                <a:ea typeface="+mn-ea"/>
              </a:rPr>
              <a:t>－</a:t>
            </a:r>
            <a:r>
              <a:rPr lang="en-US" altLang="ko-KR" sz="1600" dirty="0" smtClean="0">
                <a:latin typeface="+mn-ea"/>
                <a:ea typeface="+mn-ea"/>
              </a:rPr>
              <a:t>148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693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6262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95" y="430212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059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초등학교 운동회에서 청군과 백군으로 나누어 경기를 하였습니다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학생은 모두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명이고 청군은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474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백군은 몇 명인지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https://cdata2.tsherpa.co.kr/tsherpa/MultiMedia/Flash/2020/curri/index.html?flashxmlnum=yuni4856&amp;classa=A8-C1-31-MM-MM-04-02-07-0-0-0-0&amp;classno=MM_31_04/suh_0301_01_0007/suh_0301_01_0007_401_1.html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답 칸 오른쪽에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99574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138" y="299842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952542" y="302097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474=487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30" y="28616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355976" y="3014763"/>
            <a:ext cx="600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16" y="3355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431843" y="5044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연결선 35"/>
          <p:cNvCxnSpPr/>
          <p:nvPr/>
        </p:nvCxnSpPr>
        <p:spPr bwMode="auto">
          <a:xfrm>
            <a:off x="683568" y="1952836"/>
            <a:ext cx="6012702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 flipV="1">
            <a:off x="683568" y="2564904"/>
            <a:ext cx="1656184" cy="989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697510" y="2240868"/>
            <a:ext cx="494988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5728381" y="2252127"/>
            <a:ext cx="9954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894589" y="3008275"/>
            <a:ext cx="397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명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152879" y="3247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63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초등학교 운동회에서 청군과 백군으로 나누어 경기를 하였습니다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학생은 모두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명이고 청군은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474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백군은 몇 명인지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99574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138" y="299842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952542" y="302097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474=487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30" y="28616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355976" y="3014763"/>
            <a:ext cx="600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16" y="3355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연결선 35"/>
          <p:cNvCxnSpPr/>
          <p:nvPr/>
        </p:nvCxnSpPr>
        <p:spPr bwMode="auto">
          <a:xfrm>
            <a:off x="683568" y="1952836"/>
            <a:ext cx="6012702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 flipV="1">
            <a:off x="683568" y="2564904"/>
            <a:ext cx="1656184" cy="989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697510" y="2240868"/>
            <a:ext cx="494988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5728381" y="2252127"/>
            <a:ext cx="9954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894589" y="3008275"/>
            <a:ext cx="397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명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1062825" y="3424642"/>
            <a:ext cx="5265015" cy="1773123"/>
            <a:chOff x="6022341" y="3209231"/>
            <a:chExt cx="5265015" cy="177312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7392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9 6 1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1657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4 7 4</a:t>
              </a: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 flipV="1">
              <a:off x="794774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8049175" y="4359519"/>
              <a:ext cx="927995" cy="33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4 8 7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198133" y="3754154"/>
            <a:ext cx="844410" cy="452640"/>
            <a:chOff x="2287648" y="1927865"/>
            <a:chExt cx="844410" cy="452640"/>
          </a:xfrm>
        </p:grpSpPr>
        <p:sp>
          <p:nvSpPr>
            <p:cNvPr id="69" name="TextBox 68"/>
            <p:cNvSpPr txBox="1"/>
            <p:nvPr/>
          </p:nvSpPr>
          <p:spPr>
            <a:xfrm>
              <a:off x="2287648" y="1927865"/>
              <a:ext cx="8444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15  10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 bwMode="auto">
            <a:xfrm flipV="1">
              <a:off x="2365371" y="2214779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9443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contents\lesson01\ops\lesson01\video\mm_31_1_06_02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 r="13960"/>
          <a:stretch/>
        </p:blipFill>
        <p:spPr bwMode="auto">
          <a:xfrm>
            <a:off x="95278" y="915038"/>
            <a:ext cx="6888989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886219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u="sng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</a:t>
            </a:r>
            <a:r>
              <a:rPr lang="ko-KR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팜</a:t>
            </a:r>
            <a:endParaRPr lang="ko-KR" altLang="en-US" sz="3200" b="1" u="sng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7049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mm_31_1_06_02_01_ani.mp4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93" y="1703106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271615" y="1697028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스마트 팜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5648" y="2079760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스마트폰과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같은 기기를 통해 농작물을 자동으로 관리하는 농장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스마트 팜 단어 설명 팝업 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0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교실에 있는 물건의 길이를 조사했습니다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물건 길이의 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가장 가까운 물건은 무엇인지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https://cdata2.tsherpa.co.kr/tsherpa/MultiMedia/Flash/2020/curri/index.html?flashxmlnum=yuni4856&amp;classa=A8-C1-31-MM-MM-04-02-07-0-0-0-0&amp;classno=MM_31_04/suh_0301_01_0007/suh_0301_01_0007_401_1.html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372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9034" y="3883297"/>
            <a:ext cx="19228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사물함과 칠판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62" y="39391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5644678" y="5042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연결선 30"/>
          <p:cNvCxnSpPr/>
          <p:nvPr/>
        </p:nvCxnSpPr>
        <p:spPr bwMode="auto">
          <a:xfrm flipV="1">
            <a:off x="663279" y="2240868"/>
            <a:ext cx="5108758" cy="4176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697510" y="1952836"/>
            <a:ext cx="4090514" cy="1273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 flipV="1">
            <a:off x="4898847" y="1959202"/>
            <a:ext cx="1761385" cy="34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45" y="2766880"/>
            <a:ext cx="6175402" cy="98922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604029" y="3261492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274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29623" y="3273866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158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26916" y="3257254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372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79" y="3270286"/>
            <a:ext cx="1296132" cy="384721"/>
          </a:xfrm>
          <a:prstGeom prst="rect">
            <a:avLst/>
          </a:prstGeom>
          <a:solidFill>
            <a:srgbClr val="DDC9B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길이</a:t>
            </a:r>
            <a:r>
              <a:rPr lang="en-US" altLang="ko-KR" sz="1900" dirty="0" smtClean="0">
                <a:latin typeface="+mn-ea"/>
                <a:ea typeface="+mn-ea"/>
              </a:rPr>
              <a:t>(cm)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15978" y="2836182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물건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00743" y="2839344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칠판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19505" y="2827621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창문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93888" y="2823211"/>
            <a:ext cx="1019867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사물함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865276" y="3457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2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5" y="2766880"/>
            <a:ext cx="6175402" cy="98922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604029" y="3261492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274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29623" y="3273866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158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26916" y="3257254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372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5479" y="3270286"/>
            <a:ext cx="1296132" cy="384721"/>
          </a:xfrm>
          <a:prstGeom prst="rect">
            <a:avLst/>
          </a:prstGeom>
          <a:solidFill>
            <a:srgbClr val="DDC9B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길이</a:t>
            </a:r>
            <a:r>
              <a:rPr lang="en-US" altLang="ko-KR" sz="1900" dirty="0" smtClean="0">
                <a:latin typeface="+mn-ea"/>
                <a:ea typeface="+mn-ea"/>
              </a:rPr>
              <a:t>(cm)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15978" y="2836182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물건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00743" y="2839344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칠판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19505" y="2827621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창문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93888" y="2823211"/>
            <a:ext cx="1019867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사물함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교실에 있는 물건의 길이를 조사했습니다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물건 길이의 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가장 가까운 물건은 무엇인지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9034" y="3883297"/>
            <a:ext cx="19228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사물함과 칠판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62" y="39391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연결선 30"/>
          <p:cNvCxnSpPr/>
          <p:nvPr/>
        </p:nvCxnSpPr>
        <p:spPr bwMode="auto">
          <a:xfrm flipV="1">
            <a:off x="663279" y="2240868"/>
            <a:ext cx="5108758" cy="4176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697510" y="1952836"/>
            <a:ext cx="4090514" cy="1273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 flipV="1">
            <a:off x="4898847" y="1959202"/>
            <a:ext cx="1761385" cy="34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1062825" y="3424642"/>
            <a:ext cx="5265015" cy="1773123"/>
            <a:chOff x="6022341" y="3209231"/>
            <a:chExt cx="5265015" cy="1773123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17392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3 7 2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1657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2 7 4</a:t>
              </a: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 flipV="1">
              <a:off x="794774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8091356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9 8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198133" y="3754154"/>
            <a:ext cx="844410" cy="452640"/>
            <a:chOff x="2287648" y="1927865"/>
            <a:chExt cx="844410" cy="452640"/>
          </a:xfrm>
        </p:grpSpPr>
        <p:sp>
          <p:nvSpPr>
            <p:cNvPr id="71" name="TextBox 70"/>
            <p:cNvSpPr txBox="1"/>
            <p:nvPr/>
          </p:nvSpPr>
          <p:spPr>
            <a:xfrm>
              <a:off x="2287648" y="1927865"/>
              <a:ext cx="8444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16  10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 bwMode="auto">
            <a:xfrm flipV="1">
              <a:off x="2365371" y="2214779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53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D:\★[초등] 교사용DVD 자료\수학(박) 3-1 지도서\app\resource\contents\lesson01\ops\lesson01\images\mm_31_1_06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2"/>
          <a:stretch/>
        </p:blipFill>
        <p:spPr bwMode="auto">
          <a:xfrm>
            <a:off x="156203" y="1573313"/>
            <a:ext cx="3528087" cy="38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en-US" altLang="ko-KR" sz="1000" dirty="0">
                <a:latin typeface="+mn-ea"/>
                <a:ea typeface="+mn-ea"/>
              </a:rPr>
              <a:t>4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r>
              <a:rPr lang="ko-KR" altLang="en-US" sz="1000" dirty="0" smtClean="0">
                <a:latin typeface="+mn-ea"/>
                <a:ea typeface="+mn-ea"/>
              </a:rPr>
              <a:t>교과서 그림과 같아지도록 좌우 반전 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모든 탭 공통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구하려는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29780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02688" y="1069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수박 중에서 아직 익지 않은 수박의 개수를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445" y="2853092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2280" y="5037614"/>
            <a:ext cx="2202459" cy="1235702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715331" y="22587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986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\app\resource\contents\lesson01\ops\lesson01\images\mm_31_1_06_02_01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7272300" y="49633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6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D:\★[초등] 교사용DVD 자료\수학(박) 3-1 지도서\app\resource\contents\lesson01\ops\lesson01\images\mm_31_1_06_02_01\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3" y="1305324"/>
            <a:ext cx="6783759" cy="38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707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\app\resource\contents\lesson01\ops\lesson01\images\mm_31_1_06_02_01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교과서 그림과 같아지도록 아빠 그림 좌우 반전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4942071"/>
            <a:ext cx="2202459" cy="123570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39022" y="1738628"/>
            <a:ext cx="3197271" cy="2469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39022" y="1611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917898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7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D:\★[초등] 교사용DVD 자료\수학(박) 3-1 지도서\app\resource\contents\lesson01\ops\lesson01\images\mm_31_1_06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2"/>
          <a:stretch/>
        </p:blipFill>
        <p:spPr bwMode="auto">
          <a:xfrm>
            <a:off x="156203" y="1573313"/>
            <a:ext cx="3528087" cy="38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알 수 있는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수박은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익은 수박은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2893" y="255004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9685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두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79225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번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원리를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03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3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아직 익지 않은 수박이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아직 익지 않은 수박이 몇 개일지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003016" y="2443374"/>
            <a:ext cx="54854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아직 익지 않은 수박은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개쯤일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708" y="26838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00" y="245493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9" name="타원 58"/>
          <p:cNvSpPr/>
          <p:nvPr/>
        </p:nvSpPr>
        <p:spPr>
          <a:xfrm>
            <a:off x="817029" y="2203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7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42207</TotalTime>
  <Words>4025</Words>
  <Application>Microsoft Office PowerPoint</Application>
  <PresentationFormat>화면 슬라이드 쇼(4:3)</PresentationFormat>
  <Paragraphs>1217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7379</cp:revision>
  <dcterms:created xsi:type="dcterms:W3CDTF">2008-07-15T12:19:11Z</dcterms:created>
  <dcterms:modified xsi:type="dcterms:W3CDTF">2022-01-06T06:59:16Z</dcterms:modified>
</cp:coreProperties>
</file>