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69" r:id="rId4"/>
    <p:sldId id="1097" r:id="rId5"/>
    <p:sldId id="1357" r:id="rId6"/>
    <p:sldId id="1289" r:id="rId7"/>
    <p:sldId id="1370" r:id="rId8"/>
    <p:sldId id="1371" r:id="rId9"/>
    <p:sldId id="1359" r:id="rId10"/>
    <p:sldId id="1361" r:id="rId11"/>
    <p:sldId id="1362" r:id="rId12"/>
    <p:sldId id="1363" r:id="rId13"/>
    <p:sldId id="1373" r:id="rId14"/>
    <p:sldId id="1365" r:id="rId15"/>
    <p:sldId id="1315" r:id="rId16"/>
    <p:sldId id="1368" r:id="rId17"/>
    <p:sldId id="1374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6F1D4"/>
    <a:srgbClr val="E2F3F2"/>
    <a:srgbClr val="8DC5C4"/>
    <a:srgbClr val="D0ECD8"/>
    <a:srgbClr val="D4EFFD"/>
    <a:srgbClr val="F27712"/>
    <a:srgbClr val="FF9900"/>
    <a:srgbClr val="FFD0E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9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0/curri/index.html?flashxmlnum=yuni4856&amp;classa=A8-C1-31-MM-MM-04-03-08-0-0-0-0&amp;classno=MM_31_04/suh_0301_02_0008/suh_0301_02_0008_401_1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9910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46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759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속의 수학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37" y="1952836"/>
            <a:ext cx="5997415" cy="1007969"/>
          </a:xfrm>
          <a:prstGeom prst="rect">
            <a:avLst/>
          </a:prstGeom>
        </p:spPr>
      </p:pic>
      <p:sp>
        <p:nvSpPr>
          <p:cNvPr id="39" name="TextBox 23"/>
          <p:cNvSpPr txBox="1"/>
          <p:nvPr/>
        </p:nvSpPr>
        <p:spPr>
          <a:xfrm>
            <a:off x="460220" y="1556792"/>
            <a:ext cx="59839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    </a:t>
            </a:r>
            <a:r>
              <a:rPr lang="ko-KR" altLang="en-US" sz="1900" dirty="0" smtClean="0">
                <a:latin typeface="+mn-ea"/>
                <a:ea typeface="+mn-ea"/>
              </a:rPr>
              <a:t>에서 표현하고 싶은 것을 정해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2" name="TextBox 23"/>
          <p:cNvSpPr txBox="1"/>
          <p:nvPr/>
        </p:nvSpPr>
        <p:spPr>
          <a:xfrm>
            <a:off x="227014" y="3032956"/>
            <a:ext cx="6217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  그림을 그리는 데 사용할 도형의 개수를 정해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4" name="TextBox 23"/>
          <p:cNvSpPr txBox="1"/>
          <p:nvPr/>
        </p:nvSpPr>
        <p:spPr>
          <a:xfrm>
            <a:off x="1007604" y="2337557"/>
            <a:ext cx="9001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자전거</a:t>
            </a:r>
          </a:p>
        </p:txBody>
      </p:sp>
      <p:sp>
        <p:nvSpPr>
          <p:cNvPr id="65" name="TextBox 23"/>
          <p:cNvSpPr txBox="1"/>
          <p:nvPr/>
        </p:nvSpPr>
        <p:spPr>
          <a:xfrm>
            <a:off x="2165034" y="2337557"/>
            <a:ext cx="8947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+mn-ea"/>
                <a:ea typeface="+mn-ea"/>
              </a:rPr>
              <a:t>배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3095836" y="2337557"/>
            <a:ext cx="4680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mtClean="0">
                <a:latin typeface="+mn-ea"/>
                <a:ea typeface="+mn-ea"/>
              </a:rPr>
              <a:t>꽃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67" name="TextBox 23"/>
          <p:cNvSpPr txBox="1"/>
          <p:nvPr/>
        </p:nvSpPr>
        <p:spPr>
          <a:xfrm>
            <a:off x="3815916" y="2333253"/>
            <a:ext cx="9001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+mn-ea"/>
                <a:ea typeface="+mn-ea"/>
              </a:rPr>
              <a:t>강아지</a:t>
            </a:r>
          </a:p>
        </p:txBody>
      </p:sp>
      <p:sp>
        <p:nvSpPr>
          <p:cNvPr id="76" name="TextBox 23"/>
          <p:cNvSpPr txBox="1"/>
          <p:nvPr/>
        </p:nvSpPr>
        <p:spPr>
          <a:xfrm>
            <a:off x="4844380" y="2333253"/>
            <a:ext cx="9001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smtClean="0">
                <a:latin typeface="+mn-ea"/>
                <a:ea typeface="+mn-ea"/>
              </a:rPr>
              <a:t>풍경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6607641" y="1484784"/>
            <a:ext cx="175773" cy="1616828"/>
            <a:chOff x="6607641" y="836712"/>
            <a:chExt cx="245921" cy="1656184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이번 단원에서 배운 도형으로 그림을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76" y="1007566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5386042" y="1016732"/>
            <a:ext cx="9140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0490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0" y="199460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50" y="306100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15330"/>
              </p:ext>
            </p:extLst>
          </p:nvPr>
        </p:nvGraphicFramePr>
        <p:xfrm>
          <a:off x="411413" y="3724232"/>
          <a:ext cx="6008535" cy="89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251"/>
                <a:gridCol w="1152128"/>
                <a:gridCol w="1440160"/>
                <a:gridCol w="1224136"/>
                <a:gridCol w="1055860"/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곧은 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굽은 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9" y="33938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답 칸 아무거나 제일 처음 클릭하는 것과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490" y="4185084"/>
            <a:ext cx="3257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/>
          </a:p>
        </p:txBody>
      </p:sp>
      <p:sp>
        <p:nvSpPr>
          <p:cNvPr id="93" name="직사각형 92"/>
          <p:cNvSpPr/>
          <p:nvPr/>
        </p:nvSpPr>
        <p:spPr>
          <a:xfrm>
            <a:off x="1945951" y="4185084"/>
            <a:ext cx="3257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/>
          </a:p>
        </p:txBody>
      </p:sp>
      <p:sp>
        <p:nvSpPr>
          <p:cNvPr id="94" name="직사각형 93"/>
          <p:cNvSpPr/>
          <p:nvPr/>
        </p:nvSpPr>
        <p:spPr>
          <a:xfrm>
            <a:off x="3237382" y="4202238"/>
            <a:ext cx="3257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95" name="직사각형 94"/>
          <p:cNvSpPr/>
          <p:nvPr/>
        </p:nvSpPr>
        <p:spPr>
          <a:xfrm>
            <a:off x="4528813" y="4196407"/>
            <a:ext cx="3257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96" name="직사각형 95"/>
          <p:cNvSpPr/>
          <p:nvPr/>
        </p:nvSpPr>
        <p:spPr>
          <a:xfrm>
            <a:off x="5680209" y="4185084"/>
            <a:ext cx="3257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+mn-ea"/>
                <a:ea typeface="+mn-ea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4" y="44580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81" y="44580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44728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36" y="4487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71" y="4487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129181" y="3373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app\resource\contents\lesson02\ops\lesson02\mm_31_2_09_02_02.html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버튼 클릭할 때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자전거 이미지는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사라지고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자전거 이미지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3611" y="896153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5207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529344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 내가 세운 계획에 따라 그림을 그려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04" y="1952836"/>
            <a:ext cx="6257854" cy="3058304"/>
          </a:xfrm>
          <a:prstGeom prst="rect">
            <a:avLst/>
          </a:prstGeom>
          <a:ln w="38100"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684" y="1579377"/>
            <a:ext cx="1163487" cy="886099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369321" y="1448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4" y="22325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44318" y="2107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28640"/>
              </p:ext>
            </p:extLst>
          </p:nvPr>
        </p:nvGraphicFramePr>
        <p:xfrm>
          <a:off x="740856" y="5877272"/>
          <a:ext cx="6171405" cy="282949"/>
        </p:xfrm>
        <a:graphic>
          <a:graphicData uri="http://schemas.openxmlformats.org/drawingml/2006/table">
            <a:tbl>
              <a:tblPr/>
              <a:tblGrid>
                <a:gridCol w="791720"/>
                <a:gridCol w="562976"/>
                <a:gridCol w="4816709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1655676" y="3481988"/>
            <a:ext cx="1080120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031940" y="3481988"/>
            <a:ext cx="1080120" cy="108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91780" y="3212976"/>
            <a:ext cx="648072" cy="79943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타원 13"/>
          <p:cNvSpPr/>
          <p:nvPr/>
        </p:nvSpPr>
        <p:spPr>
          <a:xfrm>
            <a:off x="2048426" y="3874738"/>
            <a:ext cx="294620" cy="294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424690" y="3874738"/>
            <a:ext cx="294620" cy="294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endCxn id="62" idx="0"/>
          </p:cNvCxnSpPr>
          <p:nvPr/>
        </p:nvCxnSpPr>
        <p:spPr bwMode="auto">
          <a:xfrm>
            <a:off x="3207142" y="3788420"/>
            <a:ext cx="1364858" cy="8631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68" idx="4"/>
            <a:endCxn id="62" idx="4"/>
          </p:cNvCxnSpPr>
          <p:nvPr/>
        </p:nvCxnSpPr>
        <p:spPr bwMode="auto">
          <a:xfrm flipV="1">
            <a:off x="3207143" y="4169358"/>
            <a:ext cx="1364857" cy="5103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 flipH="1">
            <a:off x="2991466" y="4004716"/>
            <a:ext cx="248386" cy="36038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자유형 33"/>
          <p:cNvSpPr/>
          <p:nvPr/>
        </p:nvSpPr>
        <p:spPr>
          <a:xfrm>
            <a:off x="2875346" y="4220393"/>
            <a:ext cx="320506" cy="152498"/>
          </a:xfrm>
          <a:custGeom>
            <a:avLst/>
            <a:gdLst>
              <a:gd name="connsiteX0" fmla="*/ 0 w 320506"/>
              <a:gd name="connsiteY0" fmla="*/ 0 h 152498"/>
              <a:gd name="connsiteX1" fmla="*/ 59531 w 320506"/>
              <a:gd name="connsiteY1" fmla="*/ 107156 h 152498"/>
              <a:gd name="connsiteX2" fmla="*/ 161925 w 320506"/>
              <a:gd name="connsiteY2" fmla="*/ 152400 h 152498"/>
              <a:gd name="connsiteX3" fmla="*/ 302419 w 320506"/>
              <a:gd name="connsiteY3" fmla="*/ 119062 h 152498"/>
              <a:gd name="connsiteX4" fmla="*/ 314325 w 320506"/>
              <a:gd name="connsiteY4" fmla="*/ 111918 h 15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06" h="152498">
                <a:moveTo>
                  <a:pt x="0" y="0"/>
                </a:moveTo>
                <a:cubicBezTo>
                  <a:pt x="16272" y="40878"/>
                  <a:pt x="32544" y="81756"/>
                  <a:pt x="59531" y="107156"/>
                </a:cubicBezTo>
                <a:cubicBezTo>
                  <a:pt x="86519" y="132556"/>
                  <a:pt x="121444" y="150416"/>
                  <a:pt x="161925" y="152400"/>
                </a:cubicBezTo>
                <a:cubicBezTo>
                  <a:pt x="202406" y="154384"/>
                  <a:pt x="277019" y="125809"/>
                  <a:pt x="302419" y="119062"/>
                </a:cubicBezTo>
                <a:cubicBezTo>
                  <a:pt x="327819" y="112315"/>
                  <a:pt x="321072" y="112116"/>
                  <a:pt x="314325" y="1119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991466" y="3789040"/>
            <a:ext cx="431353" cy="4313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70" idx="2"/>
          </p:cNvCxnSpPr>
          <p:nvPr/>
        </p:nvCxnSpPr>
        <p:spPr bwMode="auto">
          <a:xfrm flipH="1">
            <a:off x="3236434" y="3613534"/>
            <a:ext cx="26121" cy="38870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자유형 69"/>
          <p:cNvSpPr/>
          <p:nvPr/>
        </p:nvSpPr>
        <p:spPr>
          <a:xfrm rot="19809561">
            <a:off x="3062960" y="3472063"/>
            <a:ext cx="320506" cy="152498"/>
          </a:xfrm>
          <a:custGeom>
            <a:avLst/>
            <a:gdLst>
              <a:gd name="connsiteX0" fmla="*/ 0 w 320506"/>
              <a:gd name="connsiteY0" fmla="*/ 0 h 152498"/>
              <a:gd name="connsiteX1" fmla="*/ 59531 w 320506"/>
              <a:gd name="connsiteY1" fmla="*/ 107156 h 152498"/>
              <a:gd name="connsiteX2" fmla="*/ 161925 w 320506"/>
              <a:gd name="connsiteY2" fmla="*/ 152400 h 152498"/>
              <a:gd name="connsiteX3" fmla="*/ 302419 w 320506"/>
              <a:gd name="connsiteY3" fmla="*/ 119062 h 152498"/>
              <a:gd name="connsiteX4" fmla="*/ 314325 w 320506"/>
              <a:gd name="connsiteY4" fmla="*/ 111918 h 15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06" h="152498">
                <a:moveTo>
                  <a:pt x="0" y="0"/>
                </a:moveTo>
                <a:cubicBezTo>
                  <a:pt x="16272" y="40878"/>
                  <a:pt x="32544" y="81756"/>
                  <a:pt x="59531" y="107156"/>
                </a:cubicBezTo>
                <a:cubicBezTo>
                  <a:pt x="86519" y="132556"/>
                  <a:pt x="121444" y="150416"/>
                  <a:pt x="161925" y="152400"/>
                </a:cubicBezTo>
                <a:cubicBezTo>
                  <a:pt x="202406" y="154384"/>
                  <a:pt x="277019" y="125809"/>
                  <a:pt x="302419" y="119062"/>
                </a:cubicBezTo>
                <a:cubicBezTo>
                  <a:pt x="327819" y="112315"/>
                  <a:pt x="321072" y="112116"/>
                  <a:pt x="314325" y="1119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2600325" y="3060707"/>
            <a:ext cx="2008769" cy="981163"/>
          </a:xfrm>
          <a:custGeom>
            <a:avLst/>
            <a:gdLst>
              <a:gd name="connsiteX0" fmla="*/ 0 w 2008769"/>
              <a:gd name="connsiteY0" fmla="*/ 144456 h 981163"/>
              <a:gd name="connsiteX1" fmla="*/ 414338 w 2008769"/>
              <a:gd name="connsiteY1" fmla="*/ 6343 h 981163"/>
              <a:gd name="connsiteX2" fmla="*/ 823913 w 2008769"/>
              <a:gd name="connsiteY2" fmla="*/ 30156 h 981163"/>
              <a:gd name="connsiteX3" fmla="*/ 1052513 w 2008769"/>
              <a:gd name="connsiteY3" fmla="*/ 92068 h 981163"/>
              <a:gd name="connsiteX4" fmla="*/ 1366838 w 2008769"/>
              <a:gd name="connsiteY4" fmla="*/ 292093 h 981163"/>
              <a:gd name="connsiteX5" fmla="*/ 1552575 w 2008769"/>
              <a:gd name="connsiteY5" fmla="*/ 434968 h 981163"/>
              <a:gd name="connsiteX6" fmla="*/ 1771650 w 2008769"/>
              <a:gd name="connsiteY6" fmla="*/ 658806 h 981163"/>
              <a:gd name="connsiteX7" fmla="*/ 1981200 w 2008769"/>
              <a:gd name="connsiteY7" fmla="*/ 944556 h 981163"/>
              <a:gd name="connsiteX8" fmla="*/ 2000250 w 2008769"/>
              <a:gd name="connsiteY8" fmla="*/ 968368 h 9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8769" h="981163">
                <a:moveTo>
                  <a:pt x="0" y="144456"/>
                </a:moveTo>
                <a:cubicBezTo>
                  <a:pt x="138509" y="84924"/>
                  <a:pt x="277019" y="25393"/>
                  <a:pt x="414338" y="6343"/>
                </a:cubicBezTo>
                <a:cubicBezTo>
                  <a:pt x="551657" y="-12707"/>
                  <a:pt x="717551" y="15869"/>
                  <a:pt x="823913" y="30156"/>
                </a:cubicBezTo>
                <a:cubicBezTo>
                  <a:pt x="930275" y="44443"/>
                  <a:pt x="962026" y="48412"/>
                  <a:pt x="1052513" y="92068"/>
                </a:cubicBezTo>
                <a:cubicBezTo>
                  <a:pt x="1143001" y="135724"/>
                  <a:pt x="1283494" y="234943"/>
                  <a:pt x="1366838" y="292093"/>
                </a:cubicBezTo>
                <a:cubicBezTo>
                  <a:pt x="1450182" y="349243"/>
                  <a:pt x="1485106" y="373849"/>
                  <a:pt x="1552575" y="434968"/>
                </a:cubicBezTo>
                <a:cubicBezTo>
                  <a:pt x="1620044" y="496087"/>
                  <a:pt x="1700212" y="573875"/>
                  <a:pt x="1771650" y="658806"/>
                </a:cubicBezTo>
                <a:cubicBezTo>
                  <a:pt x="1843088" y="743737"/>
                  <a:pt x="1943100" y="892962"/>
                  <a:pt x="1981200" y="944556"/>
                </a:cubicBezTo>
                <a:cubicBezTo>
                  <a:pt x="2019300" y="996150"/>
                  <a:pt x="2009775" y="982259"/>
                  <a:pt x="2000250" y="96836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 bwMode="auto">
          <a:xfrm flipV="1">
            <a:off x="3236433" y="3140968"/>
            <a:ext cx="515673" cy="86127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각 삼각형 70"/>
          <p:cNvSpPr/>
          <p:nvPr/>
        </p:nvSpPr>
        <p:spPr>
          <a:xfrm rot="10800000">
            <a:off x="3262555" y="2924944"/>
            <a:ext cx="805389" cy="339690"/>
          </a:xfrm>
          <a:prstGeom prst="rt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2747963" y="2676524"/>
            <a:ext cx="447888" cy="248419"/>
          </a:xfrm>
          <a:custGeom>
            <a:avLst/>
            <a:gdLst>
              <a:gd name="connsiteX0" fmla="*/ 0 w 263524"/>
              <a:gd name="connsiteY0" fmla="*/ 214313 h 219970"/>
              <a:gd name="connsiteX1" fmla="*/ 147637 w 263524"/>
              <a:gd name="connsiteY1" fmla="*/ 209550 h 219970"/>
              <a:gd name="connsiteX2" fmla="*/ 247650 w 263524"/>
              <a:gd name="connsiteY2" fmla="*/ 119063 h 219970"/>
              <a:gd name="connsiteX3" fmla="*/ 261937 w 263524"/>
              <a:gd name="connsiteY3" fmla="*/ 0 h 21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24" h="219970">
                <a:moveTo>
                  <a:pt x="0" y="214313"/>
                </a:moveTo>
                <a:cubicBezTo>
                  <a:pt x="53181" y="219869"/>
                  <a:pt x="106362" y="225425"/>
                  <a:pt x="147637" y="209550"/>
                </a:cubicBezTo>
                <a:cubicBezTo>
                  <a:pt x="188912" y="193675"/>
                  <a:pt x="228600" y="153988"/>
                  <a:pt x="247650" y="119063"/>
                </a:cubicBezTo>
                <a:cubicBezTo>
                  <a:pt x="266700" y="84138"/>
                  <a:pt x="264318" y="42069"/>
                  <a:pt x="26193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 78"/>
          <p:cNvSpPr/>
          <p:nvPr/>
        </p:nvSpPr>
        <p:spPr>
          <a:xfrm rot="8421991">
            <a:off x="2634852" y="2575369"/>
            <a:ext cx="176495" cy="299224"/>
          </a:xfrm>
          <a:custGeom>
            <a:avLst/>
            <a:gdLst>
              <a:gd name="connsiteX0" fmla="*/ 0 w 263524"/>
              <a:gd name="connsiteY0" fmla="*/ 214313 h 219970"/>
              <a:gd name="connsiteX1" fmla="*/ 147637 w 263524"/>
              <a:gd name="connsiteY1" fmla="*/ 209550 h 219970"/>
              <a:gd name="connsiteX2" fmla="*/ 247650 w 263524"/>
              <a:gd name="connsiteY2" fmla="*/ 119063 h 219970"/>
              <a:gd name="connsiteX3" fmla="*/ 261937 w 263524"/>
              <a:gd name="connsiteY3" fmla="*/ 0 h 21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24" h="219970">
                <a:moveTo>
                  <a:pt x="0" y="214313"/>
                </a:moveTo>
                <a:cubicBezTo>
                  <a:pt x="53181" y="219869"/>
                  <a:pt x="106362" y="225425"/>
                  <a:pt x="147637" y="209550"/>
                </a:cubicBezTo>
                <a:cubicBezTo>
                  <a:pt x="188912" y="193675"/>
                  <a:pt x="228600" y="153988"/>
                  <a:pt x="247650" y="119063"/>
                </a:cubicBezTo>
                <a:cubicBezTo>
                  <a:pt x="266700" y="84138"/>
                  <a:pt x="264318" y="42069"/>
                  <a:pt x="26193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95836" y="2461646"/>
            <a:ext cx="448003" cy="2112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591780" y="2353634"/>
            <a:ext cx="448003" cy="2112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195736" y="2786510"/>
            <a:ext cx="612068" cy="123553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05263"/>
              </p:ext>
            </p:extLst>
          </p:nvPr>
        </p:nvGraphicFramePr>
        <p:xfrm>
          <a:off x="213674" y="627331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\app\resource\contents\lesson02\ops\lesson02\images\mm_31_2_09_02_02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2" name="그룹 81"/>
          <p:cNvGrpSpPr/>
          <p:nvPr/>
        </p:nvGrpSpPr>
        <p:grpSpPr>
          <a:xfrm>
            <a:off x="6607641" y="1484784"/>
            <a:ext cx="175773" cy="1616828"/>
            <a:chOff x="6607641" y="836712"/>
            <a:chExt cx="245921" cy="1656184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이번 단원에서 배운 도형으로 그림을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76" y="1007566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5386042" y="1016732"/>
            <a:ext cx="9140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4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59" y="3020768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24" y="3303140"/>
            <a:ext cx="1257300" cy="166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좌우측으로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565348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계획에 맞게 그림을 그렸는지 확인해 볼까요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5612" y="2996952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1980620" y="32929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62" y="3006219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6607641" y="148478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이번 단원에서 배운 도형으로 그림을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76" y="1007566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86042" y="1016732"/>
            <a:ext cx="9140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62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59" y="3020768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24" y="3303140"/>
            <a:ext cx="1257300" cy="166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565348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계획에 맞게 그림을 그렸는지 확인해 볼까요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70221" y="3597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607641" y="148478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이번 단원에서 배운 도형으로 그림을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76" y="1007566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86042" y="1016732"/>
            <a:ext cx="9140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7056276" y="4005064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표현하고자 하는 것을 잘 표현하였는지 확인해요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7078283" y="5193196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자신이 세운 계획에 맞게 도형을 사용하였는지 확인해요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320791" y="2135676"/>
            <a:ext cx="1980220" cy="1185312"/>
          </a:xfrm>
          <a:prstGeom prst="wedgeRoundRectCallout">
            <a:avLst>
              <a:gd name="adj1" fmla="val 38171"/>
              <a:gd name="adj2" fmla="val 61786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4520579" y="2203154"/>
            <a:ext cx="1980220" cy="1185312"/>
          </a:xfrm>
          <a:prstGeom prst="wedgeRoundRectCallout">
            <a:avLst>
              <a:gd name="adj1" fmla="val -41356"/>
              <a:gd name="adj2" fmla="val 6678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3"/>
          <p:cNvSpPr txBox="1"/>
          <p:nvPr/>
        </p:nvSpPr>
        <p:spPr>
          <a:xfrm>
            <a:off x="287524" y="2298832"/>
            <a:ext cx="20248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표현하고자 하는 것을 잘 표현하였는지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확인해요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4499992" y="2384884"/>
            <a:ext cx="20427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latin typeface="+mn-ea"/>
                <a:ea typeface="+mn-ea"/>
              </a:rPr>
              <a:t>자신이 세운 계획에 맞게 도형을 사용하였는지 확인해요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874352" y="3927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788024" y="3606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92155" y="3936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7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자신의 작품을 발표해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744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03449" y="162880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친구들에게 나의 그림을 설명해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5071" y="2017293"/>
            <a:ext cx="5997932" cy="1242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1756" y="2059664"/>
            <a:ext cx="5465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작품은 자전거입니다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곧은 선은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굽은 선은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사용했습니다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자전거 의자는 직각삼각형으로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손잡이는 직사각형으로 표현하고 자전거 바퀴는 원으로 나타냈습니다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60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205076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81855" y="1997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4747" y="3008275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4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종이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34975"/>
            <a:ext cx="6629676" cy="391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cdata2.tsherpa.co.kr/tsherpa/MultiMedia/Flash/2020/curri/index.html?flashxmlnum=yuni4856&amp;classa=A8-C1-31-MM-MM-04-03-08-0-0-0-0&amp;classno=MM_31_04/suh_0301_02_0008/suh_0301_02_0008_401_1.html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50255" y="4653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841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841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5364088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438" y="2492896"/>
            <a:ext cx="2484276" cy="1261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단원에서 배운 도형을 가장 다양하게 사용한 학생은 누구인가요</a:t>
            </a:r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815916" y="2230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236380"/>
            <a:ext cx="6880928" cy="352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/app/resource/contents/lesson02/ops/lesson02/mm_31_2_09_03_01.html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3412" y="1090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5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4258"/>
              </p:ext>
            </p:extLst>
          </p:nvPr>
        </p:nvGraphicFramePr>
        <p:xfrm>
          <a:off x="179388" y="654012"/>
          <a:ext cx="8774172" cy="3931760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단순하게 표현해요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이용한 미술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조건을 정하고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자신의 작품 발표하기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과일 자르기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" y="889406"/>
            <a:ext cx="6915571" cy="473583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폄면도형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734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단순하게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표현해요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60720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mm_31_2_09_01_01_ani.png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53" y="3021391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4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수학이 생활 속에서 다양하게 쓰일 수 있음을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배운 내용을 적용하여 미적 탐구를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 또는 사인펜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2\ops\lesson02\images\mm_31_2_09_01_02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7" b="3876"/>
          <a:stretch/>
        </p:blipFill>
        <p:spPr bwMode="auto">
          <a:xfrm>
            <a:off x="1732542" y="1479503"/>
            <a:ext cx="3955582" cy="414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그림은 무엇을 표현한 것일지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그림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파일은 둘 중 작업하기 편한 것으로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psd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파일을 사용 할 경우 각각의 자동차 그림도 함께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/>
          <p:cNvSpPr/>
          <p:nvPr/>
        </p:nvSpPr>
        <p:spPr>
          <a:xfrm>
            <a:off x="5008108" y="3897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17523" y="120727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985375" y="121103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5651449" y="121103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4848275" y="1025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2896"/>
            <a:ext cx="1333401" cy="147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383868" y="2428579"/>
            <a:ext cx="17845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위의 그림을 살펴보세요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첫 번째는 자동차 사진이에요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두 번째는 자동차 모양을 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선으로</a:t>
            </a:r>
            <a:r>
              <a:rPr lang="en-US" altLang="ko-KR" sz="900" dirty="0" smtClean="0">
                <a:latin typeface="+mn-ea"/>
                <a:ea typeface="+mn-ea"/>
              </a:rPr>
              <a:t>, </a:t>
            </a:r>
            <a:r>
              <a:rPr lang="ko-KR" altLang="en-US" sz="900" dirty="0" smtClean="0">
                <a:latin typeface="+mn-ea"/>
                <a:ea typeface="+mn-ea"/>
              </a:rPr>
              <a:t>창문은 사각형으로</a:t>
            </a:r>
            <a:r>
              <a:rPr lang="en-US" altLang="ko-KR" sz="9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바퀴는 원으로 표현했어요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세 번째는 더 간단하게 표현한 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그림이에요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이렇게 단순하게 표현하여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그림으로 나타낼 수 있답니다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왼쪽 그림은 무엇을 표현한 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just"/>
            <a:r>
              <a:rPr lang="ko-KR" altLang="en-US" sz="900" dirty="0" smtClean="0">
                <a:latin typeface="+mn-ea"/>
                <a:ea typeface="+mn-ea"/>
              </a:rPr>
              <a:t>것일지 생각해 볼까요</a:t>
            </a:r>
            <a:r>
              <a:rPr lang="en-US" altLang="ko-KR" sz="900" dirty="0" smtClean="0">
                <a:latin typeface="+mn-ea"/>
                <a:ea typeface="+mn-ea"/>
              </a:rPr>
              <a:t>?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23" y="38970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15618"/>
              </p:ext>
            </p:extLst>
          </p:nvPr>
        </p:nvGraphicFramePr>
        <p:xfrm>
          <a:off x="755576" y="5877272"/>
          <a:ext cx="6192688" cy="457200"/>
        </p:xfrm>
        <a:graphic>
          <a:graphicData uri="http://schemas.openxmlformats.org/drawingml/2006/table">
            <a:tbl>
              <a:tblPr/>
              <a:tblGrid>
                <a:gridCol w="794450"/>
                <a:gridCol w="539823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텍스트는 지우고 텍스트를 따로 얹혀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\app\resource\contents\lesson02\ops\lesson02\images\mm_31_2_09_01_02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38089"/>
              </p:ext>
            </p:extLst>
          </p:nvPr>
        </p:nvGraphicFramePr>
        <p:xfrm>
          <a:off x="755576" y="6400800"/>
          <a:ext cx="6228692" cy="304800"/>
        </p:xfrm>
        <a:graphic>
          <a:graphicData uri="http://schemas.openxmlformats.org/drawingml/2006/table">
            <a:tbl>
              <a:tblPr/>
              <a:tblGrid>
                <a:gridCol w="799069"/>
                <a:gridCol w="5429623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SA31219.psd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82" y="3032956"/>
            <a:ext cx="1806104" cy="21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7380312" y="3248548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11641" y="3262265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380312" y="3600018"/>
            <a:ext cx="576064" cy="7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" y="728700"/>
            <a:ext cx="68484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그림을 해당 부분만 잘라서 크게 보이게끔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파일은 둘 중 작업하기 편한 것으로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psd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파일을 사용 할 경우 각각의 자동차 그림도 함께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97644"/>
              </p:ext>
            </p:extLst>
          </p:nvPr>
        </p:nvGraphicFramePr>
        <p:xfrm>
          <a:off x="755576" y="5877272"/>
          <a:ext cx="6192688" cy="457200"/>
        </p:xfrm>
        <a:graphic>
          <a:graphicData uri="http://schemas.openxmlformats.org/drawingml/2006/table">
            <a:tbl>
              <a:tblPr/>
              <a:tblGrid>
                <a:gridCol w="794450"/>
                <a:gridCol w="539823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텍스트는 지우고 텍스트를 따로 얹혀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\app\resource\contents\lesson02\ops\lesson02\images\mm_31_2_09_01_02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31840" y="2413915"/>
            <a:ext cx="3660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위의 그림을 살펴보세요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첫 번째는 자동차 사진이에요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두 번째는 자동차 모양을 선으로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창문은 사각형으로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바퀴는 원으로 표현했어요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세 번째는 더 간단하게 표현한 그림이에요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이렇게 단순하게 표현하여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그림으로 나타낼 수 있답니다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왼쪽 그림은 무엇을 표현한 것일지 생각해 볼까요</a:t>
            </a:r>
            <a:r>
              <a:rPr lang="en-US" altLang="ko-KR" sz="1800" dirty="0" smtClean="0">
                <a:latin typeface="+mn-ea"/>
                <a:ea typeface="+mn-ea"/>
              </a:rPr>
              <a:t>?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551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44098"/>
              </p:ext>
            </p:extLst>
          </p:nvPr>
        </p:nvGraphicFramePr>
        <p:xfrm>
          <a:off x="755576" y="6400800"/>
          <a:ext cx="6228692" cy="304800"/>
        </p:xfrm>
        <a:graphic>
          <a:graphicData uri="http://schemas.openxmlformats.org/drawingml/2006/table">
            <a:tbl>
              <a:tblPr/>
              <a:tblGrid>
                <a:gridCol w="799069"/>
                <a:gridCol w="5429623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SA31219.psd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82" y="3032956"/>
            <a:ext cx="1806104" cy="21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380312" y="3248548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411641" y="3262265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80312" y="3600018"/>
            <a:ext cx="576064" cy="7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477053" y="3289835"/>
            <a:ext cx="3327196" cy="4294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그림은 무엇을 표현한 것일지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2886" y="162880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3"/>
          <p:cNvSpPr txBox="1"/>
          <p:nvPr/>
        </p:nvSpPr>
        <p:spPr>
          <a:xfrm>
            <a:off x="3635896" y="1635768"/>
            <a:ext cx="33843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그림은 무엇을 표현한 것일지 이야기해 보세</a:t>
            </a:r>
            <a:r>
              <a:rPr lang="ko-KR" altLang="en-US" sz="1900" dirty="0">
                <a:latin typeface="+mn-ea"/>
                <a:ea typeface="+mn-ea"/>
              </a:rPr>
              <a:t>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7053" y="2331635"/>
            <a:ext cx="3327196" cy="7280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87" y="3354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49" y="24114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3"/>
          <p:cNvSpPr txBox="1"/>
          <p:nvPr/>
        </p:nvSpPr>
        <p:spPr>
          <a:xfrm>
            <a:off x="3837823" y="2382547"/>
            <a:ext cx="29664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바다 위에 배를 표현한 것 </a:t>
            </a:r>
            <a:endParaRPr lang="en-US" altLang="ko-KR" sz="19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같습니다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33338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3"/>
          <p:cNvSpPr txBox="1"/>
          <p:nvPr/>
        </p:nvSpPr>
        <p:spPr>
          <a:xfrm>
            <a:off x="3885560" y="3315291"/>
            <a:ext cx="2882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사람의 얼굴 같습니다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83" y="2747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39358" y="2196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17523" y="120727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0" name="직사각형 39"/>
          <p:cNvSpPr/>
          <p:nvPr/>
        </p:nvSpPr>
        <p:spPr>
          <a:xfrm>
            <a:off x="4985375" y="121103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5651449" y="121103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21103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5651448" y="12178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848275" y="1025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31440" r="56747" b="1581"/>
          <a:stretch/>
        </p:blipFill>
        <p:spPr bwMode="auto">
          <a:xfrm>
            <a:off x="375407" y="1628800"/>
            <a:ext cx="2814507" cy="371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62569"/>
              </p:ext>
            </p:extLst>
          </p:nvPr>
        </p:nvGraphicFramePr>
        <p:xfrm>
          <a:off x="115384" y="6165304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SB31218.jpg.jpg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1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477053" y="2960948"/>
            <a:ext cx="3327196" cy="648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그림은 무엇을 표현한 것일지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2886" y="162880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3"/>
          <p:cNvSpPr txBox="1"/>
          <p:nvPr/>
        </p:nvSpPr>
        <p:spPr>
          <a:xfrm>
            <a:off x="3635896" y="1635768"/>
            <a:ext cx="33843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그림에서 우리가 배운 도형을 찾을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7053" y="2331635"/>
            <a:ext cx="3327196" cy="451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87" y="3354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52" y="24114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3"/>
          <p:cNvSpPr txBox="1"/>
          <p:nvPr/>
        </p:nvSpPr>
        <p:spPr>
          <a:xfrm>
            <a:off x="3837823" y="2382547"/>
            <a:ext cx="2966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원을 찾을 수 있습니다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049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3"/>
          <p:cNvSpPr txBox="1"/>
          <p:nvPr/>
        </p:nvSpPr>
        <p:spPr>
          <a:xfrm>
            <a:off x="3885560" y="2986404"/>
            <a:ext cx="2882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굽은 선을 찾을 수 있습니다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80" y="24162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39358" y="2196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17523" y="120727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5651449" y="121103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4985375" y="121103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40" name="직사각형 39"/>
          <p:cNvSpPr/>
          <p:nvPr/>
        </p:nvSpPr>
        <p:spPr>
          <a:xfrm>
            <a:off x="6317523" y="121103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2" name="타원 41"/>
          <p:cNvSpPr/>
          <p:nvPr/>
        </p:nvSpPr>
        <p:spPr>
          <a:xfrm>
            <a:off x="4848275" y="1025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31440" r="56747" b="1581"/>
          <a:stretch/>
        </p:blipFill>
        <p:spPr bwMode="auto">
          <a:xfrm>
            <a:off x="375407" y="1628800"/>
            <a:ext cx="2814507" cy="371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 속의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58407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592630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무엇을 하려고 하나요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46277" y="2003572"/>
            <a:ext cx="5997932" cy="409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00" y="20628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48211" y="2016938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단원에서 배운 도형으로 그림을 그리려고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65" y="258770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7374" y="259626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이번 단원에서 배운 도형은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276" y="3000858"/>
            <a:ext cx="5997932" cy="646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71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448211" y="303469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정사각형을 배웠습니다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315233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07641" y="1484784"/>
            <a:ext cx="175773" cy="1616828"/>
            <a:chOff x="6607641" y="836712"/>
            <a:chExt cx="245921" cy="165618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이번 단원에서 배운 도형으로 그림을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183674" y="92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76" y="1007566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86042" y="1016732"/>
            <a:ext cx="9140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 smtClean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47" name="타원 46"/>
          <p:cNvSpPr/>
          <p:nvPr/>
        </p:nvSpPr>
        <p:spPr>
          <a:xfrm>
            <a:off x="6601534" y="1183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42505</TotalTime>
  <Words>1549</Words>
  <Application>Microsoft Office PowerPoint</Application>
  <PresentationFormat>화면 슬라이드 쇼(4:3)</PresentationFormat>
  <Paragraphs>514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7263</cp:revision>
  <dcterms:created xsi:type="dcterms:W3CDTF">2008-07-15T12:19:11Z</dcterms:created>
  <dcterms:modified xsi:type="dcterms:W3CDTF">2022-01-20T07:01:22Z</dcterms:modified>
</cp:coreProperties>
</file>