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327" r:id="rId4"/>
    <p:sldId id="1288" r:id="rId5"/>
    <p:sldId id="1339" r:id="rId6"/>
    <p:sldId id="1097" r:id="rId7"/>
    <p:sldId id="1289" r:id="rId8"/>
    <p:sldId id="1351" r:id="rId9"/>
    <p:sldId id="1311" r:id="rId10"/>
    <p:sldId id="1347" r:id="rId11"/>
    <p:sldId id="1348" r:id="rId12"/>
    <p:sldId id="1349" r:id="rId13"/>
    <p:sldId id="1350" r:id="rId14"/>
    <p:sldId id="1313" r:id="rId15"/>
    <p:sldId id="1297" r:id="rId16"/>
    <p:sldId id="1315" r:id="rId17"/>
    <p:sldId id="1316" r:id="rId18"/>
    <p:sldId id="1322" r:id="rId19"/>
    <p:sldId id="1323" r:id="rId20"/>
    <p:sldId id="1324" r:id="rId21"/>
    <p:sldId id="1317" r:id="rId22"/>
    <p:sldId id="1319" r:id="rId23"/>
    <p:sldId id="1318" r:id="rId24"/>
    <p:sldId id="1320" r:id="rId25"/>
    <p:sldId id="1321" r:id="rId2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0DCFC"/>
    <a:srgbClr val="FF0000"/>
    <a:srgbClr val="336600"/>
    <a:srgbClr val="339933"/>
    <a:srgbClr val="FFFFCC"/>
    <a:srgbClr val="C99447"/>
    <a:srgbClr val="2AD09D"/>
    <a:srgbClr val="FF9999"/>
    <a:srgbClr val="93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9478" autoAdjust="0"/>
  </p:normalViewPr>
  <p:slideViewPr>
    <p:cSldViewPr>
      <p:cViewPr>
        <p:scale>
          <a:sx n="100" d="100"/>
          <a:sy n="100" d="100"/>
        </p:scale>
        <p:origin x="-492" y="-10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hyperlink" Target="https://cdata2.tsherpa.co.kr/tsherpa/MultiMedia/Flash/2020/curri/index.html?flashxmlnum=yuni4856&amp;classa=A8-C1-31-MM-MM-04-03-02-0-0-0-0&amp;classno=MM_31_04/suh_0301_02_0002/suh_0301_02_0002_401_1.html" TargetMode="External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1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hyperlink" Target="https://cdata2.tsherpa.co.kr/tsherpa/MultiMedia/Flash/2020/curri/index.html?flashxmlnum=yuni4856&amp;classa=A8-C1-31-MM-MM-04-03-02-0-0-0-0&amp;classno=MM_31_04/suh_0301_02_0002/suh_0301_02_0002_401_1.html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cdata2.tsherpa.co.kr/tsherpa/MultiMedia/Flash/2020/curri/index.html?flashxmlnum=yuni4856&amp;classa=A8-C1-31-MM-MM-04-03-02-0-0-0-0&amp;classno=MM_31_04/suh_0301_02_0002/suh_0301_02_0002_401_1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cdata2.tsherpa.co.kr/tsherpa/MultiMedia/Flash/2020/curri/index.html?flashxmlnum=yuni4856&amp;classa=A8-C1-31-MM-MM-04-03-02-0-0-0-0&amp;classno=MM_31_04/suh_0301_02_0002/suh_0301_02_0002_401_1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hyperlink" Target="https://cdata2.tsherpa.co.kr/tsherpa/MultiMedia/Flash/2020/curri/index.html?flashxmlnum=yuni4856&amp;classa=A8-C1-31-MM-MM-04-03-02-0-0-0-0&amp;classno=MM_31_04/suh_0301_02_0002/suh_0301_02_0002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45104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9835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2042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선의 종류에는 어떤 것이 있을까요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0872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0" lang="ko-KR" altLang="en-US" sz="1800" dirty="0" err="1" smtClean="0">
                <a:latin typeface="맑은 고딕" pitchFamily="50" charset="-127"/>
                <a:ea typeface="맑은 고딕" pitchFamily="50" charset="-127"/>
              </a:rPr>
              <a:t>ㄱ에서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 시작하여 점 </a:t>
            </a:r>
            <a:r>
              <a:rPr kumimoji="0" lang="ko-KR" altLang="en-US" sz="1800" dirty="0" err="1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지나 오른쪽으로 끝없이 늘인 곧은 선을 생각해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600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ㄱㄴ과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무엇이 다른지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749869" y="3609020"/>
            <a:ext cx="5899798" cy="6840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ㄱㄴ은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양쪽 끝이 정해져 있지만 이 선은 한쪽 끝만 정해져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656" y="3436068"/>
            <a:ext cx="360000" cy="355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026516" y="2108043"/>
            <a:ext cx="5346505" cy="1176941"/>
            <a:chOff x="1026516" y="2108043"/>
            <a:chExt cx="5346505" cy="1176941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516" y="2108043"/>
              <a:ext cx="5346505" cy="1176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직사각형 38"/>
            <p:cNvSpPr/>
            <p:nvPr/>
          </p:nvSpPr>
          <p:spPr>
            <a:xfrm>
              <a:off x="1295636" y="2885668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138333" y="2888940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" name="타원 25"/>
          <p:cNvSpPr/>
          <p:nvPr/>
        </p:nvSpPr>
        <p:spPr>
          <a:xfrm>
            <a:off x="5725803" y="50754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2681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2_1_5_01.sgv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885191" y="2535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94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47544" y="2528900"/>
            <a:ext cx="66087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0" lang="ko-KR" altLang="en-US" sz="19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ㄱ에서</a:t>
            </a:r>
            <a:r>
              <a:rPr kumimoji="0"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시작하여 점 </a:t>
            </a:r>
            <a:r>
              <a:rPr kumimoji="0" lang="ko-KR" altLang="en-US" sz="19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kumimoji="0"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지나는 반직선을</a:t>
            </a:r>
            <a:endParaRPr kumimoji="0" lang="en-US" altLang="ko-KR" sz="19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이라고 합니다</a:t>
            </a:r>
            <a:r>
              <a:rPr kumimoji="0"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7544" y="1621249"/>
            <a:ext cx="627158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 점에서 시작하여 한쪽으로 끝없이 늘인 곧은 선을 </a:t>
            </a:r>
            <a:endParaRPr lang="en-US" altLang="ko-KR" sz="19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합니다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삽화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 bwMode="auto">
          <a:xfrm>
            <a:off x="555556" y="2128974"/>
            <a:ext cx="114525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반직선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512594" y="3056424"/>
            <a:ext cx="155513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반직</a:t>
            </a:r>
            <a:r>
              <a:rPr lang="ko-KR" altLang="en-US" sz="19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선</a:t>
            </a: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ㄱㄴ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110162" y="1516656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816" y="1999508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700" y="2855660"/>
            <a:ext cx="360000" cy="355000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90872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0" lang="ko-KR" altLang="en-US" sz="1800" dirty="0" err="1" smtClean="0">
                <a:latin typeface="맑은 고딕" pitchFamily="50" charset="-127"/>
                <a:ea typeface="맑은 고딕" pitchFamily="50" charset="-127"/>
              </a:rPr>
              <a:t>ㄱ에서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 시작하여 점 </a:t>
            </a:r>
            <a:r>
              <a:rPr kumimoji="0" lang="ko-KR" altLang="en-US" sz="1800" dirty="0" err="1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지나 오른쪽으로 끝없이 늘인 곧은 선을 생각해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7544" y="3501008"/>
            <a:ext cx="66087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0" lang="ko-KR" altLang="en-US" sz="19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r>
              <a:rPr kumimoji="0" lang="ko-KR" altLang="en-US" sz="19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kumimoji="0"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시작하여 점 </a:t>
            </a:r>
            <a:r>
              <a:rPr kumimoji="0" lang="ko-KR" altLang="en-US" sz="19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ㄱ을</a:t>
            </a:r>
            <a:r>
              <a:rPr kumimoji="0"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지나는 반직선을</a:t>
            </a:r>
            <a:endParaRPr kumimoji="0" lang="en-US" altLang="ko-KR" sz="19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1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0"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이라고 합니다</a:t>
            </a:r>
            <a:r>
              <a:rPr kumimoji="0"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12594" y="4057107"/>
            <a:ext cx="155513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반직</a:t>
            </a:r>
            <a:r>
              <a:rPr lang="ko-KR" altLang="en-US" sz="1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선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700" y="3856343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916430" y="3056808"/>
            <a:ext cx="2468914" cy="479470"/>
            <a:chOff x="4326906" y="3027829"/>
            <a:chExt cx="2468914" cy="479470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906" y="3027829"/>
              <a:ext cx="2468914" cy="47947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직사각형 62"/>
            <p:cNvSpPr/>
            <p:nvPr/>
          </p:nvSpPr>
          <p:spPr>
            <a:xfrm>
              <a:off x="6018985" y="3248980"/>
              <a:ext cx="305595" cy="2032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3212976"/>
              <a:ext cx="305595" cy="2032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894961" y="4057107"/>
            <a:ext cx="2511852" cy="458002"/>
            <a:chOff x="4283968" y="4161218"/>
            <a:chExt cx="2511852" cy="458002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4161218"/>
              <a:ext cx="2511852" cy="4580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직사각형 67"/>
            <p:cNvSpPr/>
            <p:nvPr/>
          </p:nvSpPr>
          <p:spPr>
            <a:xfrm>
              <a:off x="6318633" y="4377895"/>
              <a:ext cx="305595" cy="2032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655624" y="4365104"/>
              <a:ext cx="305595" cy="2032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600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94573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2_1_5_01.sgv   /   2_1_6_02.sgv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" name="타원 56"/>
          <p:cNvSpPr/>
          <p:nvPr/>
        </p:nvSpPr>
        <p:spPr>
          <a:xfrm>
            <a:off x="3857909" y="29858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815916" y="3947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8" y="1844824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23019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10052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89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518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선분을 양쪽으로 끝없이 늘인 곧은 선을 생각해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ㄱㄴ과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무엇이 다른지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611560" y="3609020"/>
            <a:ext cx="5899798" cy="9361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kumimoji="1" lang="ko-KR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ㄱㄴ은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양쪽 끝이 정해져 있고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kumimoji="1" lang="ko-KR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ㄱㄴ은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한쪽 끝이 정해져 있지만 이 선은 양쪽 끝이 정해져 있지 않습니다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347" y="3436068"/>
            <a:ext cx="360000" cy="355000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84" y="2393826"/>
            <a:ext cx="50863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543640" y="2789870"/>
            <a:ext cx="369771" cy="3273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36028" y="2793142"/>
            <a:ext cx="369771" cy="3273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725803" y="50754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46882" y="26519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797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2_1_7_01.sgv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8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77069" y="2426117"/>
            <a:ext cx="64515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0" lang="ko-KR" altLang="en-US" sz="19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ㄱ과</a:t>
            </a:r>
            <a:r>
              <a:rPr kumimoji="0"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점 </a:t>
            </a:r>
            <a:r>
              <a:rPr kumimoji="0" lang="ko-KR" altLang="en-US" sz="19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kumimoji="0"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지나는 직선을                      또는</a:t>
            </a:r>
            <a:r>
              <a:rPr kumimoji="0"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이라고 합니다</a:t>
            </a:r>
            <a:r>
              <a:rPr kumimoji="0"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5972" y="1751393"/>
            <a:ext cx="65443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선분을 양쪽으로 끝없이 늘인 곧은 선을          이라고 합니다</a:t>
            </a:r>
            <a:r>
              <a:rPr lang="en-US" altLang="ko-KR" sz="1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 bwMode="auto">
          <a:xfrm>
            <a:off x="4937238" y="1765265"/>
            <a:ext cx="78222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직선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4031940" y="2428578"/>
            <a:ext cx="155435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직선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ㄱㄴ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110162" y="1516656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67543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136" y="1520788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344" y="2240868"/>
            <a:ext cx="360000" cy="355000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9042" y="98072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선분을 양쪽으로 끝없이 늘인 곧은 선을 생각해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575556" y="2738599"/>
            <a:ext cx="155435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직선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572" y="2956503"/>
            <a:ext cx="360000" cy="355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805527" y="4005063"/>
            <a:ext cx="3438525" cy="923925"/>
            <a:chOff x="1805527" y="4005063"/>
            <a:chExt cx="3438525" cy="92392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5527" y="4005063"/>
              <a:ext cx="3438525" cy="92392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직사각형 56"/>
            <p:cNvSpPr/>
            <p:nvPr/>
          </p:nvSpPr>
          <p:spPr>
            <a:xfrm>
              <a:off x="2483768" y="4545124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238233" y="4545124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2965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2_1_7_01.sgv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8" y="1844824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21798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4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선분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반직선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직선을 그어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8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정답 선은 처음에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전자저작물과 동일 기능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2_1_10.html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확인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02757" y="2744924"/>
            <a:ext cx="1554357" cy="460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직선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ㄱㄴ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644596" y="2744924"/>
            <a:ext cx="1880772" cy="460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반직선</a:t>
            </a: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ㄷㄹ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5068304" y="2744924"/>
            <a:ext cx="1554357" cy="4601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직선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ㅁㅂ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48627" y="3601134"/>
            <a:ext cx="2262616" cy="1326186"/>
            <a:chOff x="148627" y="3601134"/>
            <a:chExt cx="2262616" cy="1326186"/>
          </a:xfrm>
        </p:grpSpPr>
        <p:grpSp>
          <p:nvGrpSpPr>
            <p:cNvPr id="3" name="그룹 2"/>
            <p:cNvGrpSpPr/>
            <p:nvPr/>
          </p:nvGrpSpPr>
          <p:grpSpPr>
            <a:xfrm>
              <a:off x="148627" y="3601134"/>
              <a:ext cx="2262616" cy="1326186"/>
              <a:chOff x="148627" y="2888940"/>
              <a:chExt cx="2262616" cy="1326186"/>
            </a:xfrm>
          </p:grpSpPr>
          <p:pic>
            <p:nvPicPr>
              <p:cNvPr id="10242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627" y="2888940"/>
                <a:ext cx="2262616" cy="13261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9" name="직사각형 58"/>
              <p:cNvSpPr/>
              <p:nvPr/>
            </p:nvSpPr>
            <p:spPr>
              <a:xfrm>
                <a:off x="455830" y="3557534"/>
                <a:ext cx="369771" cy="3273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 dirty="0" err="1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ㄱ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749972" y="3557534"/>
                <a:ext cx="369771" cy="3273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 dirty="0" err="1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ㄴ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4" name="직선 연결선 3"/>
            <p:cNvCxnSpPr/>
            <p:nvPr/>
          </p:nvCxnSpPr>
          <p:spPr bwMode="auto">
            <a:xfrm>
              <a:off x="542835" y="4177198"/>
              <a:ext cx="1436877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그룹 8"/>
          <p:cNvGrpSpPr/>
          <p:nvPr/>
        </p:nvGrpSpPr>
        <p:grpSpPr>
          <a:xfrm>
            <a:off x="2556082" y="3409128"/>
            <a:ext cx="2160422" cy="1308130"/>
            <a:chOff x="2556082" y="3409128"/>
            <a:chExt cx="2160422" cy="1308130"/>
          </a:xfrm>
        </p:grpSpPr>
        <p:grpSp>
          <p:nvGrpSpPr>
            <p:cNvPr id="5" name="그룹 4"/>
            <p:cNvGrpSpPr/>
            <p:nvPr/>
          </p:nvGrpSpPr>
          <p:grpSpPr>
            <a:xfrm>
              <a:off x="2556082" y="3409128"/>
              <a:ext cx="2160422" cy="1308130"/>
              <a:chOff x="2556082" y="2696934"/>
              <a:chExt cx="2160422" cy="1308130"/>
            </a:xfrm>
          </p:grpSpPr>
          <p:pic>
            <p:nvPicPr>
              <p:cNvPr id="10243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6082" y="2696934"/>
                <a:ext cx="2160422" cy="1300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1" name="직사각형 60"/>
              <p:cNvSpPr/>
              <p:nvPr/>
            </p:nvSpPr>
            <p:spPr>
              <a:xfrm>
                <a:off x="2807804" y="3032956"/>
                <a:ext cx="277814" cy="24591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 dirty="0" err="1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ㄷ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4130466" y="3734560"/>
                <a:ext cx="252558" cy="2705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 dirty="0" err="1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ㄹ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6" name="직선 연결선 5"/>
            <p:cNvCxnSpPr/>
            <p:nvPr/>
          </p:nvCxnSpPr>
          <p:spPr bwMode="auto">
            <a:xfrm>
              <a:off x="3023828" y="3663617"/>
              <a:ext cx="1501540" cy="815122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그룹 9"/>
          <p:cNvGrpSpPr/>
          <p:nvPr/>
        </p:nvGrpSpPr>
        <p:grpSpPr>
          <a:xfrm>
            <a:off x="4777490" y="3476580"/>
            <a:ext cx="2135983" cy="1349042"/>
            <a:chOff x="4777490" y="3476580"/>
            <a:chExt cx="2135983" cy="1349042"/>
          </a:xfrm>
        </p:grpSpPr>
        <p:grpSp>
          <p:nvGrpSpPr>
            <p:cNvPr id="7" name="그룹 6"/>
            <p:cNvGrpSpPr/>
            <p:nvPr/>
          </p:nvGrpSpPr>
          <p:grpSpPr>
            <a:xfrm>
              <a:off x="4777490" y="3476580"/>
              <a:ext cx="2135983" cy="1349042"/>
              <a:chOff x="4777490" y="2764386"/>
              <a:chExt cx="2135983" cy="1349042"/>
            </a:xfrm>
          </p:grpSpPr>
          <p:pic>
            <p:nvPicPr>
              <p:cNvPr id="10244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7490" y="2764386"/>
                <a:ext cx="2135983" cy="13490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3" name="직사각형 62"/>
              <p:cNvSpPr/>
              <p:nvPr/>
            </p:nvSpPr>
            <p:spPr>
              <a:xfrm>
                <a:off x="5062482" y="3804199"/>
                <a:ext cx="229598" cy="2032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 dirty="0" err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ㅁ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6372200" y="3068960"/>
                <a:ext cx="277814" cy="2235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 dirty="0" err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ㅂ</a:t>
                </a:r>
                <a:endPara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8" name="직선 연결선 7"/>
            <p:cNvCxnSpPr/>
            <p:nvPr/>
          </p:nvCxnSpPr>
          <p:spPr bwMode="auto">
            <a:xfrm flipV="1">
              <a:off x="4932040" y="3620184"/>
              <a:ext cx="1690621" cy="947772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타원 56"/>
          <p:cNvSpPr/>
          <p:nvPr/>
        </p:nvSpPr>
        <p:spPr>
          <a:xfrm>
            <a:off x="6723734" y="1304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24500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2_1_9_01.sgv  /  2_1_9_02.sgv  /  2_1_9_03.sgv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1014901" y="39006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845481" y="3746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657438" y="38019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361388" y="1656237"/>
            <a:ext cx="1574465" cy="190309"/>
            <a:chOff x="3876283" y="2197504"/>
            <a:chExt cx="1574465" cy="190309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3876283" y="2197504"/>
              <a:ext cx="1574465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그어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보세요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920039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변경해서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선의 종류 알아보기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36923" y="2157843"/>
            <a:ext cx="49992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점을 이은 곧은 선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22882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32050" y="2167638"/>
            <a:ext cx="78222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11" y="1988840"/>
            <a:ext cx="360000" cy="355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655676" y="3196430"/>
            <a:ext cx="29523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점에서 시작하여 한쪽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으로 끝없이 늘인 곧은 선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31440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 bwMode="auto">
          <a:xfrm>
            <a:off x="532050" y="3193749"/>
            <a:ext cx="110196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반직선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96" y="2960948"/>
            <a:ext cx="360000" cy="3550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331640" y="4372072"/>
            <a:ext cx="31561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선분을 양쪽으로 끝없이 늘인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곧은 선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5025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532050" y="4381867"/>
            <a:ext cx="78222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직선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11" y="4203069"/>
            <a:ext cx="360000" cy="355000"/>
          </a:xfrm>
          <a:prstGeom prst="rect">
            <a:avLst/>
          </a:prstGeom>
        </p:spPr>
      </p:pic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611735" y="2119117"/>
            <a:ext cx="2084501" cy="517795"/>
            <a:chOff x="4654438" y="2119117"/>
            <a:chExt cx="2041798" cy="517795"/>
          </a:xfrm>
        </p:grpSpPr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438" y="2119117"/>
              <a:ext cx="2041798" cy="51779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직사각형 27"/>
            <p:cNvSpPr/>
            <p:nvPr/>
          </p:nvSpPr>
          <p:spPr>
            <a:xfrm>
              <a:off x="4744707" y="2377352"/>
              <a:ext cx="305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300192" y="2377352"/>
              <a:ext cx="305595" cy="2235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00736" y="4367483"/>
            <a:ext cx="2104864" cy="573685"/>
            <a:chOff x="4644008" y="3969060"/>
            <a:chExt cx="2135054" cy="573685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3969060"/>
              <a:ext cx="2135054" cy="5736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5040052" y="4321984"/>
              <a:ext cx="305595" cy="1847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84168" y="4321984"/>
              <a:ext cx="305595" cy="1847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624437" y="3513710"/>
            <a:ext cx="2077802" cy="383342"/>
            <a:chOff x="4656329" y="3320988"/>
            <a:chExt cx="2075911" cy="383342"/>
          </a:xfrm>
        </p:grpSpPr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329" y="3320988"/>
              <a:ext cx="2075911" cy="37851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4963652" y="3551638"/>
              <a:ext cx="305595" cy="1526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348705" y="3551638"/>
              <a:ext cx="305595" cy="1526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613109" y="3104964"/>
            <a:ext cx="2083127" cy="396256"/>
            <a:chOff x="4716016" y="2912454"/>
            <a:chExt cx="2040425" cy="396256"/>
          </a:xfrm>
        </p:grpSpPr>
        <p:pic>
          <p:nvPicPr>
            <p:cNvPr id="59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2912454"/>
              <a:ext cx="2040425" cy="39625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4716016" y="3104964"/>
              <a:ext cx="305595" cy="1526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098187" y="3104964"/>
              <a:ext cx="305595" cy="1526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82514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2_1_9_01.sgv  /  2_1_9_02.sgv  /  2_1_9_03.sgv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타원 43"/>
          <p:cNvSpPr/>
          <p:nvPr/>
        </p:nvSpPr>
        <p:spPr>
          <a:xfrm>
            <a:off x="4487806" y="1988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502030" y="29508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498243" y="4201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76155" y="3032956"/>
            <a:ext cx="2053978" cy="382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각을 알아볼까요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464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14841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 rot="20710674">
            <a:off x="4026922" y="3362359"/>
            <a:ext cx="2447031" cy="2056103"/>
            <a:chOff x="2178298" y="4377804"/>
            <a:chExt cx="2815003" cy="2365289"/>
          </a:xfrm>
        </p:grpSpPr>
        <p:sp>
          <p:nvSpPr>
            <p:cNvPr id="12" name="원호 11"/>
            <p:cNvSpPr/>
            <p:nvPr/>
          </p:nvSpPr>
          <p:spPr bwMode="auto">
            <a:xfrm rot="20430175">
              <a:off x="2178298" y="4379334"/>
              <a:ext cx="2815003" cy="2363759"/>
            </a:xfrm>
            <a:prstGeom prst="arc">
              <a:avLst>
                <a:gd name="adj1" fmla="val 16469140"/>
                <a:gd name="adj2" fmla="val 6253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3254681" y="4377804"/>
              <a:ext cx="63250" cy="63250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4890158" y="5081141"/>
              <a:ext cx="63250" cy="63250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선분을 찾아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   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 저작물 기능 참고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https://cdata2.tsherpa.co.kr/tsherpa/MultiMedia/Flash/2020/curri/index.html?flashxmlnum=jmp1130&amp;classa=A8-C1-31-MM-MM-04-03-02-0-0-0-0&amp;classno=MM_31_04/suh_0301_02_0002/suh_0301_02_0002_401_1.html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229271" y="3140968"/>
            <a:ext cx="694657" cy="6946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145" y="1640122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5220072" y="3147281"/>
            <a:ext cx="605755" cy="605755"/>
            <a:chOff x="6249485" y="2814376"/>
            <a:chExt cx="304024" cy="304024"/>
          </a:xfrm>
        </p:grpSpPr>
        <p:cxnSp>
          <p:nvCxnSpPr>
            <p:cNvPr id="54" name="직선 연결선 5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타원 79"/>
          <p:cNvSpPr/>
          <p:nvPr/>
        </p:nvSpPr>
        <p:spPr>
          <a:xfrm>
            <a:off x="1902876" y="1400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50040" y="24854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19002" y="3005311"/>
            <a:ext cx="1590619" cy="764396"/>
            <a:chOff x="863588" y="2943994"/>
            <a:chExt cx="1590619" cy="764396"/>
          </a:xfrm>
        </p:grpSpPr>
        <p:sp>
          <p:nvSpPr>
            <p:cNvPr id="3" name="타원 2"/>
            <p:cNvSpPr/>
            <p:nvPr/>
          </p:nvSpPr>
          <p:spPr>
            <a:xfrm>
              <a:off x="863588" y="2943994"/>
              <a:ext cx="63250" cy="63250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2390957" y="3645024"/>
              <a:ext cx="63250" cy="63250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>
              <a:stCxn id="3" idx="1"/>
            </p:cNvCxnSpPr>
            <p:nvPr/>
          </p:nvCxnSpPr>
          <p:spPr bwMode="auto">
            <a:xfrm>
              <a:off x="872851" y="2953257"/>
              <a:ext cx="657297" cy="75513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/>
          </p:nvCxnSpPr>
          <p:spPr bwMode="auto">
            <a:xfrm flipV="1">
              <a:off x="1514835" y="3687379"/>
              <a:ext cx="931618" cy="1111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6" name="그룹 55"/>
          <p:cNvGrpSpPr/>
          <p:nvPr/>
        </p:nvGrpSpPr>
        <p:grpSpPr>
          <a:xfrm>
            <a:off x="1332873" y="3301385"/>
            <a:ext cx="605755" cy="605755"/>
            <a:chOff x="6249485" y="2814376"/>
            <a:chExt cx="304024" cy="304024"/>
          </a:xfrm>
        </p:grpSpPr>
        <p:cxnSp>
          <p:nvCxnSpPr>
            <p:cNvPr id="66" name="직선 연결선 6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2989724" y="3065683"/>
            <a:ext cx="1176762" cy="823989"/>
            <a:chOff x="2598771" y="4365104"/>
            <a:chExt cx="1176762" cy="823989"/>
          </a:xfrm>
        </p:grpSpPr>
        <p:sp>
          <p:nvSpPr>
            <p:cNvPr id="93" name="타원 92"/>
            <p:cNvSpPr/>
            <p:nvPr/>
          </p:nvSpPr>
          <p:spPr>
            <a:xfrm>
              <a:off x="2598771" y="4365104"/>
              <a:ext cx="63250" cy="63250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/>
            <p:cNvCxnSpPr/>
            <p:nvPr/>
          </p:nvCxnSpPr>
          <p:spPr bwMode="auto">
            <a:xfrm>
              <a:off x="2627570" y="4396729"/>
              <a:ext cx="1116338" cy="76073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5" name="타원 94"/>
            <p:cNvSpPr/>
            <p:nvPr/>
          </p:nvSpPr>
          <p:spPr>
            <a:xfrm>
              <a:off x="3712283" y="5125843"/>
              <a:ext cx="63250" cy="63250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8122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682188"/>
                <a:gridCol w="5148572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관계 있는 것끼리 선으로 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드래그해서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기존개발물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43" name="_x137660152" descr="EMB000012ec1d7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330" y="2816932"/>
            <a:ext cx="2185965" cy="36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1049778" y="2871443"/>
            <a:ext cx="150599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ㄱㄴ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2966" y="3779748"/>
            <a:ext cx="150599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ㄴㄱ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663788" y="3065641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2663788" y="3929005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3851920" y="3064909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3851920" y="3928273"/>
            <a:ext cx="45719" cy="45719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>
            <a:endCxn id="78" idx="0"/>
          </p:cNvCxnSpPr>
          <p:nvPr/>
        </p:nvCxnSpPr>
        <p:spPr bwMode="auto">
          <a:xfrm>
            <a:off x="2686646" y="3100977"/>
            <a:ext cx="1188134" cy="82729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>
            <a:stCxn id="76" idx="1"/>
            <a:endCxn id="77" idx="4"/>
          </p:cNvCxnSpPr>
          <p:nvPr/>
        </p:nvCxnSpPr>
        <p:spPr bwMode="auto">
          <a:xfrm flipV="1">
            <a:off x="2670483" y="3110628"/>
            <a:ext cx="1204297" cy="82507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그룹 1"/>
          <p:cNvGrpSpPr/>
          <p:nvPr/>
        </p:nvGrpSpPr>
        <p:grpSpPr>
          <a:xfrm>
            <a:off x="4211960" y="3763332"/>
            <a:ext cx="2169830" cy="457756"/>
            <a:chOff x="4211960" y="2534518"/>
            <a:chExt cx="2169830" cy="457756"/>
          </a:xfrm>
        </p:grpSpPr>
        <p:pic>
          <p:nvPicPr>
            <p:cNvPr id="18442" name="_x137659512" descr="EMB000012ec1d7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8834" y="2534518"/>
              <a:ext cx="2162956" cy="350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직사각형 92"/>
            <p:cNvSpPr/>
            <p:nvPr/>
          </p:nvSpPr>
          <p:spPr>
            <a:xfrm>
              <a:off x="4211960" y="2664966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858413" y="2664966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4346245" y="2988223"/>
            <a:ext cx="369771" cy="3273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038433" y="2988223"/>
            <a:ext cx="369771" cy="3273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243251" y="2004726"/>
            <a:ext cx="2416981" cy="190309"/>
            <a:chOff x="4421576" y="2197504"/>
            <a:chExt cx="2416981" cy="190309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57" name="타원 56"/>
          <p:cNvSpPr/>
          <p:nvPr/>
        </p:nvSpPr>
        <p:spPr>
          <a:xfrm>
            <a:off x="3947662" y="1880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073967" y="2562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52473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2_1_5_01.sgv   /   2_1_6_02.sgv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8808"/>
              </p:ext>
            </p:extLst>
          </p:nvPr>
        </p:nvGraphicFramePr>
        <p:xfrm>
          <a:off x="179388" y="152050"/>
          <a:ext cx="8774172" cy="6040694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54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자동차 그림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곧은 선으로 점을 이어 자동차 완성하기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점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ㄱ과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점 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ㄴ을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잇는 곧은 선 긋기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점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ㄱ에서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시작하여 점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ㄴ을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지나 오른쪽으로 끝없이 늘인 곧은 선 생각하기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반직선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선분을 양쪽으로 끝없이 늘인 곧은 선 생각하기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직선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6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93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도형의 이름을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2065712" y="3466302"/>
            <a:ext cx="314671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직선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ㄷㄹ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 또는 직선 </a:t>
            </a:r>
            <a:r>
              <a:rPr kumimoji="1" lang="ko-KR" altLang="en-US" sz="1900" b="1" i="0" u="none" strike="noStrike" cap="none" normalizeH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ㄹㄷ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060" y="3287504"/>
            <a:ext cx="360000" cy="355000"/>
          </a:xfrm>
          <a:prstGeom prst="rect">
            <a:avLst/>
          </a:prstGeom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90604" y="2520478"/>
            <a:ext cx="2891379" cy="620490"/>
            <a:chOff x="2190604" y="2520478"/>
            <a:chExt cx="2891379" cy="620490"/>
          </a:xfrm>
        </p:grpSpPr>
        <p:pic>
          <p:nvPicPr>
            <p:cNvPr id="19457" name="_x137660072" descr="EMB000012ec1d7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604" y="2520478"/>
              <a:ext cx="2891379" cy="47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직사각형 60"/>
            <p:cNvSpPr/>
            <p:nvPr/>
          </p:nvSpPr>
          <p:spPr>
            <a:xfrm>
              <a:off x="2339752" y="2744924"/>
              <a:ext cx="492165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448613" y="2744924"/>
              <a:ext cx="447423" cy="3960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786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2_1_7_01.sgv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타원 38"/>
          <p:cNvSpPr/>
          <p:nvPr/>
        </p:nvSpPr>
        <p:spPr>
          <a:xfrm>
            <a:off x="1782401" y="23744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선분을 찾아       표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cdata2.tsherpa.co.kr/tsherpa/MultiMedia/Flash/2020/curri/index.html?flashxmlnum=yuni4856&amp;classa=A8-C1-31-MM-MM-04-03-02-0-0-0-0&amp;classno=MM_31_04/suh_0301_02_0002/suh_0301_02_0002_401_1.html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54" y="2290791"/>
            <a:ext cx="5843180" cy="178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716" y="1811412"/>
            <a:ext cx="1472655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305" y="2768683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63" y="2853849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44" y="2852731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16157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16" y="2253020"/>
            <a:ext cx="5883170" cy="186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직선을 찾아       표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cdata2.tsherpa.co.kr/tsherpa/MultiMedia/Flash/2020/curri/index.html?flashxmlnum=yuni4856&amp;classa=A8-C1-31-MM-MM-04-03-02-0-0-0-0&amp;classno=MM_31_04/suh_0301_02_0002/suh_0301_02_0002_401_1.html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716" y="1811412"/>
            <a:ext cx="1472655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135" y="2767563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63" y="2853849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55427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16157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https://cdata2.tsherpa.co.kr/tsherpa/MultiMedia/Flash/2020/curri/index.html?flashxmlnum=yuni4856&amp;classa=A8-C1-31-MM-MM-04-03-02-0-0-0-0&amp;classno=MM_31_04/suh_0301_02_0002/suh_0301_02_0002_401_1.html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그림 활용해서 선 길이 조정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도형의 이름을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7302" y="4041068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선분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86" y="40140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/>
          <p:cNvSpPr/>
          <p:nvPr/>
        </p:nvSpPr>
        <p:spPr>
          <a:xfrm>
            <a:off x="4716016" y="4041714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직선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ㅂ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직선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ㅂㅁ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700" y="40213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직사각형 85"/>
          <p:cNvSpPr/>
          <p:nvPr/>
        </p:nvSpPr>
        <p:spPr>
          <a:xfrm>
            <a:off x="2596698" y="4041714"/>
            <a:ext cx="183128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2596698" y="4185084"/>
            <a:ext cx="18312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반직선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ㄹㄷ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382" y="40294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/>
          <p:cNvSpPr/>
          <p:nvPr/>
        </p:nvSpPr>
        <p:spPr>
          <a:xfrm>
            <a:off x="496230" y="21464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621276" y="2564904"/>
            <a:ext cx="396043" cy="417072"/>
            <a:chOff x="3455877" y="3381260"/>
            <a:chExt cx="396043" cy="417072"/>
          </a:xfrm>
        </p:grpSpPr>
        <p:sp>
          <p:nvSpPr>
            <p:cNvPr id="91" name="타원 90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1743858" y="3227952"/>
            <a:ext cx="396043" cy="417072"/>
            <a:chOff x="3455877" y="3381260"/>
            <a:chExt cx="396043" cy="417072"/>
          </a:xfrm>
        </p:grpSpPr>
        <p:sp>
          <p:nvSpPr>
            <p:cNvPr id="94" name="타원 93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744679" y="2840548"/>
            <a:ext cx="396043" cy="417072"/>
            <a:chOff x="3455877" y="3381260"/>
            <a:chExt cx="396043" cy="417072"/>
          </a:xfrm>
        </p:grpSpPr>
        <p:sp>
          <p:nvSpPr>
            <p:cNvPr id="97" name="타원 96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ㄷ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867261" y="2840548"/>
            <a:ext cx="396043" cy="417072"/>
            <a:chOff x="3455877" y="3381260"/>
            <a:chExt cx="396043" cy="417072"/>
          </a:xfrm>
        </p:grpSpPr>
        <p:sp>
          <p:nvSpPr>
            <p:cNvPr id="100" name="타원 99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ㄹ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868082" y="2824422"/>
            <a:ext cx="396043" cy="417072"/>
            <a:chOff x="3455877" y="3381260"/>
            <a:chExt cx="396043" cy="417072"/>
          </a:xfrm>
        </p:grpSpPr>
        <p:sp>
          <p:nvSpPr>
            <p:cNvPr id="103" name="타원 102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>
                  <a:latin typeface="맑은 고딕" pitchFamily="50" charset="-127"/>
                  <a:ea typeface="맑은 고딕" pitchFamily="50" charset="-127"/>
                </a:rPr>
                <a:t>ㅁ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5990664" y="2824422"/>
            <a:ext cx="396043" cy="417072"/>
            <a:chOff x="3455877" y="3381260"/>
            <a:chExt cx="396043" cy="417072"/>
          </a:xfrm>
        </p:grpSpPr>
        <p:sp>
          <p:nvSpPr>
            <p:cNvPr id="106" name="타원 105"/>
            <p:cNvSpPr/>
            <p:nvPr/>
          </p:nvSpPr>
          <p:spPr>
            <a:xfrm>
              <a:off x="3613826" y="3381260"/>
              <a:ext cx="87224" cy="8722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455877" y="3429000"/>
              <a:ext cx="39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err="1" smtClean="0">
                  <a:latin typeface="맑은 고딕" pitchFamily="50" charset="-127"/>
                  <a:ea typeface="맑은 고딕" pitchFamily="50" charset="-127"/>
                </a:rPr>
                <a:t>ㅂ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08" name="직선 연결선 107"/>
          <p:cNvCxnSpPr/>
          <p:nvPr/>
        </p:nvCxnSpPr>
        <p:spPr bwMode="auto">
          <a:xfrm>
            <a:off x="821126" y="2600908"/>
            <a:ext cx="1122582" cy="66304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직선 연결선 108"/>
          <p:cNvCxnSpPr/>
          <p:nvPr/>
        </p:nvCxnSpPr>
        <p:spPr bwMode="auto">
          <a:xfrm>
            <a:off x="2627784" y="2868034"/>
            <a:ext cx="1430548" cy="412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직선 연결선 109"/>
          <p:cNvCxnSpPr/>
          <p:nvPr/>
        </p:nvCxnSpPr>
        <p:spPr bwMode="auto">
          <a:xfrm>
            <a:off x="4824028" y="2872162"/>
            <a:ext cx="1573603" cy="4128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575556" y="1635768"/>
            <a:ext cx="62646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점을 이용하여 선분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반직선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ㄷㄹ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ㅁㅂ을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그어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https://cdata2.tsherpa.co.kr/tsherpa/MultiMedia/Flash/2020/curri/index.html?flashxmlnum=yuni4856&amp;classa=A8-C1-31-MM-MM-04-03-02-0-0-0-0&amp;classno=MM_31_04/suh_0301_02_0002/suh_0301_02_0002_401_1.html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정답 선은 처음에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전자저작물과 동일 기능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2_1_10.html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8" y="2834384"/>
            <a:ext cx="5883170" cy="171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타원 56"/>
          <p:cNvSpPr/>
          <p:nvPr/>
        </p:nvSpPr>
        <p:spPr>
          <a:xfrm>
            <a:off x="6271811" y="20017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907703" y="2266145"/>
            <a:ext cx="1574465" cy="190309"/>
            <a:chOff x="3876283" y="2197504"/>
            <a:chExt cx="1574465" cy="190309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3876283" y="2197504"/>
              <a:ext cx="1574465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그어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보세요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3920039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63" name="타원 62"/>
          <p:cNvSpPr/>
          <p:nvPr/>
        </p:nvSpPr>
        <p:spPr>
          <a:xfrm>
            <a:off x="1430662" y="35098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576924" y="34352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250824" y="34319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575556" y="1635768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여러 가지 선으로 이었습니다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선분을 고르시오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https://cdata2.tsherpa.co.kr/tsherpa/MultiMedia/Flash/2020/curri/index.html?flashxmlnum=yuni4856&amp;classa=A8-C1-31-MM-MM-04-03-02-0-0-0-0&amp;classno=MM_31_04/suh_0301_02_0002/suh_0301_02_0002_401_1.html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31840" y="4564398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13" y="48831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31" y="2204864"/>
            <a:ext cx="3874716" cy="200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6" t="18339" r="16212" b="12529"/>
          <a:stretch/>
        </p:blipFill>
        <p:spPr bwMode="auto">
          <a:xfrm>
            <a:off x="71500" y="898893"/>
            <a:ext cx="6912768" cy="4741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495" y="87103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자동차 </a:t>
            </a:r>
            <a:r>
              <a:rPr lang="ko-KR" altLang="en-US" sz="3600" b="1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endParaRPr lang="ko-KR" altLang="en-US" sz="36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00306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2_1_1_ani.mp4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58" y="1614870"/>
            <a:ext cx="3560941" cy="3112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90505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삽입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1986320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자동차 그림이 일부만 그려져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1808820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96" y="443920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411366" y="4149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4458" y="1614869"/>
            <a:ext cx="2611338" cy="2276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4476" y="14531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52782" y="1933735"/>
            <a:ext cx="958427" cy="667173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327" y="2152890"/>
            <a:ext cx="1231338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자동차 그림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같은데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일부만 그려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있어</a:t>
            </a:r>
            <a:endParaRPr lang="ko-KR" altLang="en-US" sz="1000" dirty="0" smtClean="0"/>
          </a:p>
        </p:txBody>
      </p:sp>
      <p:sp>
        <p:nvSpPr>
          <p:cNvPr id="60" name="타원 59"/>
          <p:cNvSpPr/>
          <p:nvPr/>
        </p:nvSpPr>
        <p:spPr>
          <a:xfrm>
            <a:off x="2843808" y="1676897"/>
            <a:ext cx="792088" cy="888007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63789" y="1872116"/>
            <a:ext cx="1080120" cy="4616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1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곧은 선으로 </a:t>
            </a:r>
            <a:r>
              <a:rPr lang="ko-KR" altLang="en-US" dirty="0" smtClean="0"/>
              <a:t>점을</a:t>
            </a:r>
            <a:endParaRPr lang="en-US" altLang="ko-KR" dirty="0" smtClean="0"/>
          </a:p>
          <a:p>
            <a:r>
              <a:rPr lang="ko-KR" altLang="en-US" dirty="0" smtClean="0"/>
              <a:t>이어서 그림을</a:t>
            </a:r>
            <a:endParaRPr lang="en-US" altLang="ko-KR" dirty="0" smtClean="0"/>
          </a:p>
          <a:p>
            <a:r>
              <a:rPr lang="ko-KR" altLang="en-US" dirty="0" smtClean="0"/>
              <a:t>완성해 </a:t>
            </a:r>
            <a:r>
              <a:rPr lang="ko-KR" altLang="en-US" dirty="0"/>
              <a:t>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 bwMode="auto">
          <a:xfrm>
            <a:off x="3916115" y="2767556"/>
            <a:ext cx="2974460" cy="7243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점을 곧은 선으로 이어서 그림을 완성하려고 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2590056"/>
            <a:ext cx="360000" cy="35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500" y="695549"/>
            <a:ext cx="6912768" cy="50737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71" y="980728"/>
            <a:ext cx="5281709" cy="461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910470" y="980727"/>
            <a:ext cx="3873225" cy="327610"/>
          </a:xfrm>
          <a:prstGeom prst="rect">
            <a:avLst/>
          </a:prstGeom>
          <a:solidFill>
            <a:srgbClr val="E0DC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30488" y="819049"/>
            <a:ext cx="439835" cy="42039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422237" y="1520788"/>
            <a:ext cx="1421571" cy="960197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1620" y="1736812"/>
            <a:ext cx="1637596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자동차 그림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같은데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일부만 그려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져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있어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 smtClean="0"/>
          </a:p>
        </p:txBody>
      </p:sp>
      <p:sp>
        <p:nvSpPr>
          <p:cNvPr id="30" name="타원 29"/>
          <p:cNvSpPr/>
          <p:nvPr/>
        </p:nvSpPr>
        <p:spPr>
          <a:xfrm>
            <a:off x="4945320" y="998850"/>
            <a:ext cx="1174852" cy="127802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29296" y="1422357"/>
            <a:ext cx="1606900" cy="64633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곧은 선으로 점을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이어서 그림을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완성해 볼까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4565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)3-1-2(2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276872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선분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반직선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직선을 알고 구별할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4354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401973" y="2228415"/>
            <a:ext cx="4214143" cy="1225567"/>
            <a:chOff x="515721" y="1952836"/>
            <a:chExt cx="6004114" cy="1746131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21" y="1952836"/>
              <a:ext cx="6004114" cy="1746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4" name="직사각형 93"/>
            <p:cNvSpPr/>
            <p:nvPr/>
          </p:nvSpPr>
          <p:spPr>
            <a:xfrm>
              <a:off x="935596" y="2597636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724128" y="2564904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0" lang="ko-KR" altLang="en-US" sz="1800" dirty="0" err="1">
                <a:latin typeface="맑은 고딕" pitchFamily="50" charset="-127"/>
                <a:ea typeface="맑은 고딕" pitchFamily="50" charset="-127"/>
              </a:rPr>
              <a:t>ㄱ과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0" lang="ko-KR" altLang="en-US" sz="1800" dirty="0" err="1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 잇는 곧은 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선을 그어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준비물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길이에 맞게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도구 툴로 그린 선은 사라지고 파란 선분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자 움직이는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2_1_03.html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app\resource\contents\lesson02\ops\2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 시 모션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3761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2_1_3_ruler.png  /  2_1_4_01.sgv /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5256076" y="1050358"/>
            <a:ext cx="1013650" cy="254406"/>
            <a:chOff x="5253413" y="2035940"/>
            <a:chExt cx="1226799" cy="307902"/>
          </a:xfrm>
        </p:grpSpPr>
        <p:pic>
          <p:nvPicPr>
            <p:cNvPr id="83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050" spc="-150" dirty="0" smtClean="0">
                  <a:latin typeface="맑은 고딕" pitchFamily="50" charset="-127"/>
                  <a:ea typeface="맑은 고딕" pitchFamily="50" charset="-127"/>
                </a:rPr>
                <a:t>161 </a:t>
              </a:r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05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2" name="타원 81"/>
          <p:cNvSpPr/>
          <p:nvPr/>
        </p:nvSpPr>
        <p:spPr>
          <a:xfrm>
            <a:off x="6188623" y="921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727200" y="21856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788024" y="1632872"/>
            <a:ext cx="2124161" cy="190309"/>
            <a:chOff x="3916412" y="2197504"/>
            <a:chExt cx="1534335" cy="190309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916412" y="2197504"/>
              <a:ext cx="1534335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드래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선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그어보세요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968426" y="2208826"/>
              <a:ext cx="104026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9E265583-44E3-49A6-B71D-9BA59150AC1D}"/>
              </a:ext>
            </a:extLst>
          </p:cNvPr>
          <p:cNvSpPr/>
          <p:nvPr/>
        </p:nvSpPr>
        <p:spPr>
          <a:xfrm>
            <a:off x="5331863" y="1340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029" y="3836160"/>
            <a:ext cx="1944307" cy="45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3897052"/>
            <a:ext cx="4432024" cy="1230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096" y="4064660"/>
            <a:ext cx="924221" cy="92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01944" y="375435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5688124" y="3479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1401973" y="2228415"/>
            <a:ext cx="4214143" cy="1225567"/>
            <a:chOff x="515721" y="1952836"/>
            <a:chExt cx="6004114" cy="1746131"/>
          </a:xfrm>
        </p:grpSpPr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21" y="1952836"/>
              <a:ext cx="6004114" cy="1746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직사각형 64"/>
            <p:cNvSpPr/>
            <p:nvPr/>
          </p:nvSpPr>
          <p:spPr>
            <a:xfrm>
              <a:off x="935596" y="2597636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724128" y="2564904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0" lang="ko-KR" altLang="en-US" sz="1800" dirty="0" err="1">
                <a:latin typeface="맑은 고딕" pitchFamily="50" charset="-127"/>
                <a:ea typeface="맑은 고딕" pitchFamily="50" charset="-127"/>
              </a:rPr>
              <a:t>ㄱ과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0" lang="ko-KR" altLang="en-US" sz="1800" dirty="0" err="1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 잇는 곧은 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선을 그어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5256076" y="1050358"/>
            <a:ext cx="1013650" cy="254406"/>
            <a:chOff x="5253413" y="2035940"/>
            <a:chExt cx="1226799" cy="307902"/>
          </a:xfrm>
        </p:grpSpPr>
        <p:pic>
          <p:nvPicPr>
            <p:cNvPr id="83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4" name="TextBox 43"/>
            <p:cNvSpPr txBox="1"/>
            <p:nvPr/>
          </p:nvSpPr>
          <p:spPr>
            <a:xfrm>
              <a:off x="5441709" y="2089690"/>
              <a:ext cx="1002499" cy="195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050" spc="-150" dirty="0" smtClean="0">
                  <a:latin typeface="맑은 고딕" pitchFamily="50" charset="-127"/>
                  <a:ea typeface="맑은 고딕" pitchFamily="50" charset="-127"/>
                </a:rPr>
                <a:t>161 </a:t>
              </a:r>
              <a:r>
                <a:rPr lang="ko-KR" altLang="en-US" sz="1050" spc="-15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05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위로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>
            <a:spLocks noChangeArrowheads="1"/>
          </p:cNvSpPr>
          <p:nvPr/>
        </p:nvSpPr>
        <p:spPr bwMode="auto">
          <a:xfrm>
            <a:off x="7054884" y="5380672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자를 사용하면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곧은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선을 그을 수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있어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573562" y="2835377"/>
            <a:ext cx="2343137" cy="96409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자를 사용하면 </a:t>
            </a: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곧은 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선을 그을 수 </a:t>
            </a: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있어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각 삼각형 55"/>
          <p:cNvSpPr/>
          <p:nvPr/>
        </p:nvSpPr>
        <p:spPr>
          <a:xfrm flipH="1" flipV="1">
            <a:off x="5672785" y="3808550"/>
            <a:ext cx="195359" cy="312420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425293" y="26561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3897052"/>
            <a:ext cx="4432024" cy="1230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096" y="4064660"/>
            <a:ext cx="924221" cy="92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4788024" y="1632872"/>
            <a:ext cx="2124161" cy="190309"/>
            <a:chOff x="3916412" y="2197504"/>
            <a:chExt cx="1534335" cy="190309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3916412" y="2197504"/>
              <a:ext cx="1534335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자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드래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선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그어보세요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3968426" y="2208826"/>
              <a:ext cx="104026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07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60652" y="2289046"/>
            <a:ext cx="6271588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0" lang="ko-KR" altLang="en-US" sz="20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ㄱ과</a:t>
            </a:r>
            <a:r>
              <a:rPr kumimoji="0" lang="ko-KR" altLang="en-US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점 </a:t>
            </a:r>
            <a:r>
              <a:rPr kumimoji="0" lang="ko-KR" altLang="en-US" sz="20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kumimoji="0"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이은 선분을                     또는</a:t>
            </a:r>
            <a:endParaRPr kumimoji="0" lang="en-US" altLang="ko-KR" sz="20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2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kumimoji="0"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이라고 합니다</a:t>
            </a:r>
            <a:r>
              <a:rPr kumimoji="0"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2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652" y="1792557"/>
            <a:ext cx="6271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두 점을 이은 곧은 선을            이라고 합니다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 bwMode="auto">
          <a:xfrm>
            <a:off x="3263757" y="1793848"/>
            <a:ext cx="860448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3953040" y="2375907"/>
            <a:ext cx="155435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ㄱㄴ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110162" y="1516656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044" y="1628800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377" y="2252191"/>
            <a:ext cx="360000" cy="355000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선의 종류에는 어떤 것이 있을까요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kumimoji="0" lang="ko-KR" altLang="en-US" sz="1800" dirty="0" err="1">
                <a:latin typeface="맑은 고딕" pitchFamily="50" charset="-127"/>
                <a:ea typeface="맑은 고딕" pitchFamily="50" charset="-127"/>
              </a:rPr>
              <a:t>ㄱ과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 점 </a:t>
            </a:r>
            <a:r>
              <a:rPr kumimoji="0" lang="ko-KR" altLang="en-US" sz="1800" dirty="0" err="1" smtClean="0">
                <a:latin typeface="맑은 고딕" pitchFamily="50" charset="-127"/>
                <a:ea typeface="맑은 고딕" pitchFamily="50" charset="-127"/>
              </a:rPr>
              <a:t>ㄴ을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dirty="0">
                <a:latin typeface="맑은 고딕" pitchFamily="50" charset="-127"/>
                <a:ea typeface="맑은 고딕" pitchFamily="50" charset="-127"/>
              </a:rPr>
              <a:t>잇는 곧은 </a:t>
            </a:r>
            <a:r>
              <a:rPr kumimoji="0" lang="ko-KR" altLang="en-US" sz="1800" dirty="0" smtClean="0">
                <a:latin typeface="맑은 고딕" pitchFamily="50" charset="-127"/>
                <a:ea typeface="맑은 고딕" pitchFamily="50" charset="-127"/>
              </a:rPr>
              <a:t>선을 그어 봅시다</a:t>
            </a:r>
            <a:r>
              <a:rPr kumimoji="0"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직사각형 55"/>
          <p:cNvSpPr/>
          <p:nvPr/>
        </p:nvSpPr>
        <p:spPr bwMode="auto">
          <a:xfrm>
            <a:off x="524747" y="2860020"/>
            <a:ext cx="155435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kumimoji="1" lang="ko-KR" altLang="en-US" sz="19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ㄴㄱ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812" y="2710073"/>
            <a:ext cx="360000" cy="355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229066" y="3900256"/>
            <a:ext cx="4814455" cy="1220932"/>
            <a:chOff x="1229066" y="3981040"/>
            <a:chExt cx="4814455" cy="122093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9066" y="3981040"/>
              <a:ext cx="4814455" cy="12209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직사각형 59"/>
            <p:cNvSpPr/>
            <p:nvPr/>
          </p:nvSpPr>
          <p:spPr>
            <a:xfrm>
              <a:off x="1547664" y="4613860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ㄱ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472100" y="4617132"/>
              <a:ext cx="369771" cy="327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ㄴ</a:t>
              </a:r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9603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2_1_4_01.sgv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8" y="1920832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21798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39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42700</TotalTime>
  <Words>1986</Words>
  <Application>Microsoft Office PowerPoint</Application>
  <PresentationFormat>화면 슬라이드 쇼(4:3)</PresentationFormat>
  <Paragraphs>759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7445</cp:revision>
  <cp:lastPrinted>2021-12-20T01:30:02Z</cp:lastPrinted>
  <dcterms:created xsi:type="dcterms:W3CDTF">2008-07-15T12:19:11Z</dcterms:created>
  <dcterms:modified xsi:type="dcterms:W3CDTF">2022-01-21T08:09:09Z</dcterms:modified>
</cp:coreProperties>
</file>