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64" r:id="rId10"/>
    <p:sldId id="1365" r:id="rId11"/>
    <p:sldId id="1355" r:id="rId12"/>
    <p:sldId id="1366" r:id="rId13"/>
    <p:sldId id="1367" r:id="rId14"/>
    <p:sldId id="1358" r:id="rId15"/>
    <p:sldId id="1368" r:id="rId16"/>
    <p:sldId id="1314" r:id="rId17"/>
    <p:sldId id="1360" r:id="rId18"/>
    <p:sldId id="1297" r:id="rId19"/>
    <p:sldId id="1315" r:id="rId20"/>
    <p:sldId id="1316" r:id="rId21"/>
    <p:sldId id="1322" r:id="rId22"/>
    <p:sldId id="1323" r:id="rId23"/>
    <p:sldId id="1324" r:id="rId24"/>
    <p:sldId id="1317" r:id="rId25"/>
    <p:sldId id="1319" r:id="rId26"/>
    <p:sldId id="1318" r:id="rId27"/>
    <p:sldId id="1320" r:id="rId28"/>
    <p:sldId id="1321" r:id="rId29"/>
    <p:sldId id="1362" r:id="rId30"/>
    <p:sldId id="1363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CC"/>
    <a:srgbClr val="0070C0"/>
    <a:srgbClr val="B7DEE8"/>
    <a:srgbClr val="3AB5FE"/>
    <a:srgbClr val="FF0000"/>
    <a:srgbClr val="336600"/>
    <a:srgbClr val="339933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6909" autoAdjust="0"/>
  </p:normalViewPr>
  <p:slideViewPr>
    <p:cSldViewPr>
      <p:cViewPr>
        <p:scale>
          <a:sx n="100" d="100"/>
          <a:sy n="100" d="100"/>
        </p:scale>
        <p:origin x="-201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0/curri/index.html?flashxmlnum=yuni4856&amp;classa=A8-C1-21-MM-MA-03-02-06-0-0-0-0&amp;classno=MA_21_03/suh_0201_01_0006/suh_0201_01_0006_202.htm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ein820&amp;classa=A8-C1-41-MM-MM-04-02-07-0-0-0-0&amp;classno=MM_41_04/suh_0401_01_0007/suh_0401_01_0007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2-07-0-0-0-0&amp;classno=MM_41_04/suh_0401_01_0007/suh_0401_01_0007_301_1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hyperlink" Target="https://cdata2.tsherpa.co.kr/tsherpa/MultiMedia/Flash/2020/curri/index.html?flashxmlnum=yuni4856&amp;classa=A8-C1-41-MM-MM-04-02-07-0-0-0-0&amp;classno=MM_41_04/suh_0401_01_0007/suh_0401_01_0007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2-07-0-0-0-0&amp;classno=MM_41_04/suh_0401_01_0007/suh_0401_01_0007_401_1.html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cdata2.tsherpa.co.kr/tsherpa/MultiMedia/Flash/2020/curri/index.html?flashxmlnum=yuni4856&amp;classa=A8-C1-41-MM-MM-04-02-07-0-0-0-0&amp;classno=MM_41_04/suh_0401_01_0007/suh_0401_01_0007_401_1.html" TargetMode="Externa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2-07-0-0-0-0&amp;classno=MM_41_04/suh_0401_01_0007/suh_0401_01_0007_401_1.html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2-07-0-0-0-0&amp;classno=MM_41_04/suh_0401_01_0007/suh_0401_01_0007_401_1.html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image" Target="../media/image38.png"/><Relationship Id="rId10" Type="http://schemas.openxmlformats.org/officeDocument/2006/relationships/image" Target="../media/image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729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8170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990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미국과 스웨덴이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72726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비교했는지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30292"/>
              </p:ext>
            </p:extLst>
          </p:nvPr>
        </p:nvGraphicFramePr>
        <p:xfrm>
          <a:off x="756552" y="2755737"/>
          <a:ext cx="6148590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E695B33-5C37-48C0-BC0A-93C0418B6455}"/>
              </a:ext>
            </a:extLst>
          </p:cNvPr>
          <p:cNvSpPr txBox="1"/>
          <p:nvPr/>
        </p:nvSpPr>
        <p:spPr>
          <a:xfrm>
            <a:off x="52529" y="3124835"/>
            <a:ext cx="5950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68015" y="3531914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81B844-3A2A-4725-9B7F-8869C7095D55}"/>
              </a:ext>
            </a:extLst>
          </p:cNvPr>
          <p:cNvSpPr/>
          <p:nvPr/>
        </p:nvSpPr>
        <p:spPr bwMode="auto">
          <a:xfrm>
            <a:off x="367840" y="4159416"/>
            <a:ext cx="6536906" cy="7513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십조 단위와 조 단위이므로 십조 단위의 수가 더 큰 수라는 것을 이용하여 비교했습니다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6C504D9-A3AD-4048-9F78-0F5DF02B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650" y="3956109"/>
            <a:ext cx="311348" cy="355000"/>
          </a:xfrm>
          <a:prstGeom prst="rect">
            <a:avLst/>
          </a:prstGeom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" y="42210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1115616" y="2249980"/>
            <a:ext cx="671979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64794" y="2240868"/>
            <a:ext cx="1564852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707904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스웨덴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583030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46677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스웨덴과 네덜란드가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내의 표 디자인이 아닌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자릿수별로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색을 다르게 표시 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747A7F-D7D4-40E4-AF0F-C99F3D17933B}"/>
              </a:ext>
            </a:extLst>
          </p:cNvPr>
          <p:cNvSpPr txBox="1"/>
          <p:nvPr/>
        </p:nvSpPr>
        <p:spPr>
          <a:xfrm>
            <a:off x="536487" y="17366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스웨덴과 네덜란드가 지원한 금액을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899592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11007"/>
              </p:ext>
            </p:extLst>
          </p:nvPr>
        </p:nvGraphicFramePr>
        <p:xfrm>
          <a:off x="1022835" y="2755737"/>
          <a:ext cx="5709405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ABCB07B-EB11-4C19-A4D3-C0F87B47E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146" y="2986068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FF7A7A1A-D206-42B4-B9F2-386F464BD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03" y="3720651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184C8660-5D59-406D-B447-1425A6164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03" y="2950057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9454DC68-CF5A-406A-A162-87C21CB70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538" y="3720651"/>
            <a:ext cx="360000" cy="355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9969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586076" y="2249980"/>
            <a:ext cx="1159292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68997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320043" y="3176972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3C06C30-A322-44F2-92A5-D058FE87F048}"/>
              </a:ext>
            </a:extLst>
          </p:cNvPr>
          <p:cNvSpPr/>
          <p:nvPr/>
        </p:nvSpPr>
        <p:spPr>
          <a:xfrm>
            <a:off x="6608601" y="3762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114858" y="3557012"/>
            <a:ext cx="820738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9471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스웨덴과 네덜란드가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부터는 표 안에는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747A7F-D7D4-40E4-AF0F-C99F3D17933B}"/>
              </a:ext>
            </a:extLst>
          </p:cNvPr>
          <p:cNvSpPr txBox="1"/>
          <p:nvPr/>
        </p:nvSpPr>
        <p:spPr>
          <a:xfrm>
            <a:off x="536487" y="17366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지원한 금액이 더 적은 나라는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899592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89247"/>
              </p:ext>
            </p:extLst>
          </p:nvPr>
        </p:nvGraphicFramePr>
        <p:xfrm>
          <a:off x="1022835" y="2755737"/>
          <a:ext cx="5709405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9969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586076" y="2249980"/>
            <a:ext cx="1159292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68997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320043" y="3176972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3C06C30-A322-44F2-92A5-D058FE87F048}"/>
              </a:ext>
            </a:extLst>
          </p:cNvPr>
          <p:cNvSpPr/>
          <p:nvPr/>
        </p:nvSpPr>
        <p:spPr>
          <a:xfrm>
            <a:off x="6608601" y="3762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114858" y="3557012"/>
            <a:ext cx="820738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AB43211-F484-402B-85A7-DF968E72337E}"/>
              </a:ext>
            </a:extLst>
          </p:cNvPr>
          <p:cNvSpPr/>
          <p:nvPr/>
        </p:nvSpPr>
        <p:spPr bwMode="auto">
          <a:xfrm>
            <a:off x="2487628" y="4424556"/>
            <a:ext cx="2045318" cy="37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네덜란드입니다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906BC941-6772-4FCA-9183-2FF50B403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537" y="4237784"/>
            <a:ext cx="31134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스웨덴과 네덜란드가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747A7F-D7D4-40E4-AF0F-C99F3D17933B}"/>
              </a:ext>
            </a:extLst>
          </p:cNvPr>
          <p:cNvSpPr txBox="1"/>
          <p:nvPr/>
        </p:nvSpPr>
        <p:spPr>
          <a:xfrm>
            <a:off x="536487" y="17366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비교했는지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899592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0821"/>
              </p:ext>
            </p:extLst>
          </p:nvPr>
        </p:nvGraphicFramePr>
        <p:xfrm>
          <a:off x="1022835" y="2755737"/>
          <a:ext cx="5709405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9969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586076" y="2249980"/>
            <a:ext cx="1159292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68997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320043" y="3176972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114858" y="3557012"/>
            <a:ext cx="820738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81B844-3A2A-4725-9B7F-8869C7095D55}"/>
              </a:ext>
            </a:extLst>
          </p:cNvPr>
          <p:cNvSpPr/>
          <p:nvPr/>
        </p:nvSpPr>
        <p:spPr bwMode="auto">
          <a:xfrm>
            <a:off x="367840" y="3950967"/>
            <a:ext cx="4564200" cy="1109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자리 수는 같지만 천억의 자리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더 작다는 것을 이용하여 비교했습니다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6C504D9-A3AD-4048-9F78-0F5DF02B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02" y="4651275"/>
            <a:ext cx="311348" cy="355000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7" y="407707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6717CA05-EE89-4A73-B138-6124D605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7" y="5126130"/>
            <a:ext cx="1501337" cy="4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14B95BB-D11A-4068-9009-D143D5EFCDD3}"/>
              </a:ext>
            </a:extLst>
          </p:cNvPr>
          <p:cNvSpPr/>
          <p:nvPr/>
        </p:nvSpPr>
        <p:spPr>
          <a:xfrm>
            <a:off x="1357409" y="5070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A4D7523D-D261-407E-A8A4-6CAA9EA2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72" y="4011426"/>
            <a:ext cx="1001750" cy="10017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>
            <a:extLst>
              <a:ext uri="{FF2B5EF4-FFF2-40B4-BE49-F238E27FC236}">
                <a16:creationId xmlns:a16="http://schemas.microsoft.com/office/drawing/2014/main" xmlns="" id="{C396D533-C1A1-44E4-BE74-218DC970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8267" y="4044424"/>
            <a:ext cx="454705" cy="40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36531EA0-857E-468E-86E7-97563A3CA28C}"/>
              </a:ext>
            </a:extLst>
          </p:cNvPr>
          <p:cNvSpPr/>
          <p:nvPr/>
        </p:nvSpPr>
        <p:spPr>
          <a:xfrm>
            <a:off x="6352335" y="4011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2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xmlns="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3EBED7D-E062-468B-B999-598532B32874}"/>
              </a:ext>
            </a:extLst>
          </p:cNvPr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18E802DB-DA29-4726-8FD8-ACFDC0A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7F77022D-28EF-40F1-9067-8E591F0E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9" y="753028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11F09BC-D04A-4E98-9EB7-0CB28CC6E211}"/>
              </a:ext>
            </a:extLst>
          </p:cNvPr>
          <p:cNvSpPr/>
          <p:nvPr/>
        </p:nvSpPr>
        <p:spPr bwMode="auto">
          <a:xfrm>
            <a:off x="467544" y="1356520"/>
            <a:ext cx="6392366" cy="72406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자리 수가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비교합니다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63">
            <a:extLst>
              <a:ext uri="{FF2B5EF4-FFF2-40B4-BE49-F238E27FC236}">
                <a16:creationId xmlns:a16="http://schemas.microsoft.com/office/drawing/2014/main" xmlns="" id="{0CEB30D7-083C-4003-B7ED-4FF28229AB79}"/>
              </a:ext>
            </a:extLst>
          </p:cNvPr>
          <p:cNvSpPr/>
          <p:nvPr/>
        </p:nvSpPr>
        <p:spPr bwMode="auto">
          <a:xfrm>
            <a:off x="86374" y="1467715"/>
            <a:ext cx="1002817" cy="419461"/>
          </a:xfrm>
          <a:prstGeom prst="roundRect">
            <a:avLst/>
          </a:prstGeom>
          <a:solidFill>
            <a:schemeClr val="accent2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0E9C100B-E423-4B27-B1B3-CCEBB4651989}"/>
              </a:ext>
            </a:extLst>
          </p:cNvPr>
          <p:cNvSpPr/>
          <p:nvPr/>
        </p:nvSpPr>
        <p:spPr bwMode="auto">
          <a:xfrm>
            <a:off x="472063" y="3175176"/>
            <a:ext cx="6392366" cy="72406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자리 수가 많은 쪽이 더 큽니다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3">
            <a:extLst>
              <a:ext uri="{FF2B5EF4-FFF2-40B4-BE49-F238E27FC236}">
                <a16:creationId xmlns:a16="http://schemas.microsoft.com/office/drawing/2014/main" xmlns="" id="{716F471E-BB03-4DDD-9152-C1004D1AB33E}"/>
              </a:ext>
            </a:extLst>
          </p:cNvPr>
          <p:cNvSpPr/>
          <p:nvPr/>
        </p:nvSpPr>
        <p:spPr bwMode="auto">
          <a:xfrm>
            <a:off x="90893" y="3286371"/>
            <a:ext cx="1002817" cy="419461"/>
          </a:xfrm>
          <a:prstGeom prst="roundRect">
            <a:avLst/>
          </a:prstGeom>
          <a:solidFill>
            <a:schemeClr val="accent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C9A0079B-E0B3-4439-B5E2-D3E13E688B1E}"/>
              </a:ext>
            </a:extLst>
          </p:cNvPr>
          <p:cNvSpPr/>
          <p:nvPr/>
        </p:nvSpPr>
        <p:spPr bwMode="auto">
          <a:xfrm>
            <a:off x="472063" y="4096953"/>
            <a:ext cx="6392366" cy="121490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가장 높은 자리 수부터 차례로 비교하여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수가 큰 쪽이 더 큽니다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모서리가 둥근 직사각형 63">
            <a:extLst>
              <a:ext uri="{FF2B5EF4-FFF2-40B4-BE49-F238E27FC236}">
                <a16:creationId xmlns:a16="http://schemas.microsoft.com/office/drawing/2014/main" xmlns="" id="{425E8B4F-D056-4DF2-AB58-3781FE03D882}"/>
              </a:ext>
            </a:extLst>
          </p:cNvPr>
          <p:cNvSpPr/>
          <p:nvPr/>
        </p:nvSpPr>
        <p:spPr bwMode="auto">
          <a:xfrm>
            <a:off x="90893" y="4494674"/>
            <a:ext cx="1002817" cy="419461"/>
          </a:xfrm>
          <a:prstGeom prst="roundRect">
            <a:avLst/>
          </a:prstGeom>
          <a:solidFill>
            <a:schemeClr val="accent3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63">
            <a:extLst>
              <a:ext uri="{FF2B5EF4-FFF2-40B4-BE49-F238E27FC236}">
                <a16:creationId xmlns:a16="http://schemas.microsoft.com/office/drawing/2014/main" xmlns="" id="{D923353E-29D6-46F0-9C1D-D35F1AA28B8A}"/>
              </a:ext>
            </a:extLst>
          </p:cNvPr>
          <p:cNvSpPr/>
          <p:nvPr/>
        </p:nvSpPr>
        <p:spPr bwMode="auto">
          <a:xfrm>
            <a:off x="1506860" y="2174639"/>
            <a:ext cx="911652" cy="419461"/>
          </a:xfrm>
          <a:prstGeom prst="roundRect">
            <a:avLst/>
          </a:prstGeom>
          <a:solidFill>
            <a:srgbClr val="FFC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같다</a:t>
            </a:r>
          </a:p>
        </p:txBody>
      </p:sp>
      <p:sp>
        <p:nvSpPr>
          <p:cNvPr id="93" name="모서리가 둥근 직사각형 63">
            <a:extLst>
              <a:ext uri="{FF2B5EF4-FFF2-40B4-BE49-F238E27FC236}">
                <a16:creationId xmlns:a16="http://schemas.microsoft.com/office/drawing/2014/main" xmlns="" id="{A3B49C10-27AC-4670-9F41-270AC2366AB6}"/>
              </a:ext>
            </a:extLst>
          </p:cNvPr>
          <p:cNvSpPr/>
          <p:nvPr/>
        </p:nvSpPr>
        <p:spPr bwMode="auto">
          <a:xfrm>
            <a:off x="4616122" y="2174027"/>
            <a:ext cx="1257950" cy="419461"/>
          </a:xfrm>
          <a:prstGeom prst="roundRect">
            <a:avLst/>
          </a:prstGeom>
          <a:solidFill>
            <a:srgbClr val="FFC000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다르다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E4B8C478-B293-4E31-9F28-5EB9F7DA0A79}"/>
              </a:ext>
            </a:extLst>
          </p:cNvPr>
          <p:cNvCxnSpPr/>
          <p:nvPr/>
        </p:nvCxnSpPr>
        <p:spPr bwMode="auto">
          <a:xfrm>
            <a:off x="1776120" y="2593488"/>
            <a:ext cx="0" cy="1503465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D6A946DD-FCE6-4157-9908-5B4B651ECBE0}"/>
              </a:ext>
            </a:extLst>
          </p:cNvPr>
          <p:cNvCxnSpPr>
            <a:cxnSpLocks/>
          </p:cNvCxnSpPr>
          <p:nvPr/>
        </p:nvCxnSpPr>
        <p:spPr bwMode="auto">
          <a:xfrm>
            <a:off x="5544108" y="2593488"/>
            <a:ext cx="0" cy="581688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569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스웨덴과 네덜란드가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3747A7F-D7D4-40E4-AF0F-C99F3D17933B}"/>
              </a:ext>
            </a:extLst>
          </p:cNvPr>
          <p:cNvSpPr txBox="1"/>
          <p:nvPr/>
        </p:nvSpPr>
        <p:spPr>
          <a:xfrm>
            <a:off x="536487" y="17366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비교했는지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899592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42693"/>
              </p:ext>
            </p:extLst>
          </p:nvPr>
        </p:nvGraphicFramePr>
        <p:xfrm>
          <a:off x="1022835" y="2755737"/>
          <a:ext cx="5709405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9969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586076" y="2249980"/>
            <a:ext cx="1159292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689972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6160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억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320043" y="3176972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114858" y="3557012"/>
            <a:ext cx="820738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네덜란드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81B844-3A2A-4725-9B7F-8869C7095D55}"/>
              </a:ext>
            </a:extLst>
          </p:cNvPr>
          <p:cNvSpPr/>
          <p:nvPr/>
        </p:nvSpPr>
        <p:spPr bwMode="auto">
          <a:xfrm>
            <a:off x="367840" y="3950967"/>
            <a:ext cx="4564200" cy="1109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자리 수는 같지만 천억의 자리 수가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더 작다는 것을 이용하여 비교했습니다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6C504D9-A3AD-4048-9F78-0F5DF02B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02" y="4651275"/>
            <a:ext cx="311348" cy="355000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7" y="407707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6717CA05-EE89-4A73-B138-6124D605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7" y="5126130"/>
            <a:ext cx="1501337" cy="47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A4D7523D-D261-407E-A8A4-6CAA9EA2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72" y="4011426"/>
            <a:ext cx="1001750" cy="10017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이동은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표를 최대한 가리지 않는 위치에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말풍선: 모서리가 둥근 사각형 79">
            <a:extLst>
              <a:ext uri="{FF2B5EF4-FFF2-40B4-BE49-F238E27FC236}">
                <a16:creationId xmlns:a16="http://schemas.microsoft.com/office/drawing/2014/main" xmlns="" id="{60015B42-F6D2-4CC9-AB26-FAAB4F0550F7}"/>
              </a:ext>
            </a:extLst>
          </p:cNvPr>
          <p:cNvSpPr/>
          <p:nvPr/>
        </p:nvSpPr>
        <p:spPr bwMode="auto">
          <a:xfrm>
            <a:off x="3229893" y="3310988"/>
            <a:ext cx="2123286" cy="1188392"/>
          </a:xfrm>
          <a:prstGeom prst="wedgeRoundRectCallout">
            <a:avLst>
              <a:gd name="adj1" fmla="val 63980"/>
              <a:gd name="adj2" fmla="val 27761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큰 수를 비교하는 방법을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이야기해 볼까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FCD11624-BA16-421B-9D04-B5F3EF04F176}"/>
              </a:ext>
            </a:extLst>
          </p:cNvPr>
          <p:cNvSpPr/>
          <p:nvPr/>
        </p:nvSpPr>
        <p:spPr>
          <a:xfrm>
            <a:off x="3081624" y="3804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F9746C1-02C0-4EEA-8A87-527342CC1168}"/>
              </a:ext>
            </a:extLst>
          </p:cNvPr>
          <p:cNvSpPr txBox="1"/>
          <p:nvPr/>
        </p:nvSpPr>
        <p:spPr>
          <a:xfrm>
            <a:off x="7146032" y="5350201"/>
            <a:ext cx="1836204" cy="86177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큰 수를 비교하는 방법을 이야기해 볼까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96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4-1 지도서\app\resource\contents\lesson01\ops\lesson01\images\mm_41_1_07_05_01\img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2" y="1613354"/>
            <a:ext cx="5438648" cy="29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46711" y="104925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관광 수입으로 보는 세계 지도입니다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관광 수입이 가장 많은 나라와 두 번째로 많은 나라를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8" y="111701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552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\app\resource\contents\lesson01\ops\lesson01\images\mm_41_1_07_05_01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B3379CC-07B8-44DE-9266-6286DE671245}"/>
              </a:ext>
            </a:extLst>
          </p:cNvPr>
          <p:cNvSpPr/>
          <p:nvPr/>
        </p:nvSpPr>
        <p:spPr bwMode="auto">
          <a:xfrm>
            <a:off x="647564" y="4581128"/>
            <a:ext cx="5571424" cy="6027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관광 수입이 가장 많은 나라는 미국이고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번째로 많은 나라는 스페인입니다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88660EE-8C17-4F09-90DC-33BC1C9C3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657" y="4848022"/>
            <a:ext cx="364774" cy="355000"/>
          </a:xfrm>
          <a:prstGeom prst="rect">
            <a:avLst/>
          </a:prstGeom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EDAF66E6-AB37-4AD6-AA6F-CE888AC1D60F}"/>
              </a:ext>
            </a:extLst>
          </p:cNvPr>
          <p:cNvSpPr/>
          <p:nvPr/>
        </p:nvSpPr>
        <p:spPr>
          <a:xfrm>
            <a:off x="6419021" y="4975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383716"/>
            <a:ext cx="1816592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3747A7F-D7D4-40E4-AF0F-C99F3D17933B}"/>
              </a:ext>
            </a:extLst>
          </p:cNvPr>
          <p:cNvSpPr txBox="1"/>
          <p:nvPr/>
        </p:nvSpPr>
        <p:spPr>
          <a:xfrm>
            <a:off x="4087556" y="1376772"/>
            <a:ext cx="16005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단위로 비교하기</a:t>
            </a:r>
            <a:endParaRPr lang="en-US" altLang="ko-KR" sz="16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EDAF66E6-AB37-4AD6-AA6F-CE888AC1D60F}"/>
              </a:ext>
            </a:extLst>
          </p:cNvPr>
          <p:cNvSpPr/>
          <p:nvPr/>
        </p:nvSpPr>
        <p:spPr>
          <a:xfrm>
            <a:off x="5577534" y="1386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844" y="2002683"/>
            <a:ext cx="14871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영국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827" y="2924944"/>
            <a:ext cx="14871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스페인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72705" y="2802240"/>
            <a:ext cx="14871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태국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41015" y="2190926"/>
            <a:ext cx="14871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2856" y="2804715"/>
            <a:ext cx="148711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12685" y="2472110"/>
            <a:ext cx="83943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232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표 내의 파란 텍스트는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유도 버튼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표 내의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줄 텍스트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영국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유도 버튼은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표 내의 두 번째 줄 텍스트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스페인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유도 버튼은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표 내의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번째 줄 텍스트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유도 버튼은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표 내의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번째 줄 텍스트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대한민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유도 버튼은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표 내의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번째 줄 텍스트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유도 버튼은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이동함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표 내의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여섯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번째 줄 텍스트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표 내의 텍스트 모두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안에 텍스트가 모두 들어갈 수 있도록 자간 및 표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xmlns="" id="{E96734A1-E337-49F6-A631-D09DDA8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5183466"/>
            <a:ext cx="1374751" cy="43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3EBED7D-E062-468B-B999-598532B32874}"/>
              </a:ext>
            </a:extLst>
          </p:cNvPr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18E802DB-DA29-4726-8FD8-ACFDC0A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18240"/>
              </p:ext>
            </p:extLst>
          </p:nvPr>
        </p:nvGraphicFramePr>
        <p:xfrm>
          <a:off x="69592" y="1700808"/>
          <a:ext cx="6959648" cy="246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55"/>
                <a:gridCol w="419401"/>
                <a:gridCol w="434978"/>
                <a:gridCol w="434978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4978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백조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십조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23628" y="4365104"/>
            <a:ext cx="1487111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영국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8719" y="4365908"/>
            <a:ext cx="1487111" cy="553998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스페인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7093" y="4365908"/>
            <a:ext cx="1487111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태국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63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23628" y="5035056"/>
            <a:ext cx="1487111" cy="553998"/>
          </a:xfrm>
          <a:prstGeom prst="rect">
            <a:avLst/>
          </a:prstGeom>
          <a:solidFill>
            <a:srgbClr val="FF99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8719" y="4988205"/>
            <a:ext cx="1487111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3973" y="4989102"/>
            <a:ext cx="1487112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232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조 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72516" y="2442374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스페인</a:t>
            </a:r>
            <a:endParaRPr lang="en-US" altLang="ko-KR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016" y="2802414"/>
            <a:ext cx="556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태국</a:t>
            </a:r>
            <a:endParaRPr lang="en-US" altLang="ko-KR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64871" y="3162454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대한</a:t>
            </a:r>
            <a:r>
              <a:rPr lang="ko-KR" altLang="en-US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민</a:t>
            </a:r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국</a:t>
            </a:r>
            <a:endParaRPr lang="en-US" altLang="ko-KR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1016" y="3465004"/>
            <a:ext cx="556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016" y="3825044"/>
            <a:ext cx="556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6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1075359" y="4219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2818719" y="421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4562079" y="4218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1107218" y="49739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285057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4593938" y="4972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72" y="54176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6070453" y="51550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53" y="444988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B923E3CC-94CE-4D38-9535-1FC2EEF5E35C}"/>
              </a:ext>
            </a:extLst>
          </p:cNvPr>
          <p:cNvSpPr/>
          <p:nvPr/>
        </p:nvSpPr>
        <p:spPr>
          <a:xfrm>
            <a:off x="103051" y="1689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3244" y="72025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단위로 비교하기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0300" y="5913276"/>
            <a:ext cx="572793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https://cdata2.tsherpa.co.kr/tsherpa/MultiMedia/Flash/2020/curri/index.html?flashxmlnum=yuni4856&amp;classa=A8-C1-21-MM-MA-03-02-06-0-0-0-0&amp;classno=MA_21_03/suh_0201_01_0006/suh_0201_01_0006_202.html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형태 위 링크 참고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숫자 부채 만드는 방법 버튼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15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D737580-846C-4F77-B228-1EFE17BFDC78}"/>
              </a:ext>
            </a:extLst>
          </p:cNvPr>
          <p:cNvSpPr txBox="1"/>
          <p:nvPr/>
        </p:nvSpPr>
        <p:spPr>
          <a:xfrm>
            <a:off x="734029" y="3694455"/>
            <a:ext cx="588491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자리 수가 다르면 자리 수가            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9B2204-AA00-4072-80EE-CDC1CDB2F900}"/>
              </a:ext>
            </a:extLst>
          </p:cNvPr>
          <p:cNvSpPr txBox="1"/>
          <p:nvPr/>
        </p:nvSpPr>
        <p:spPr>
          <a:xfrm>
            <a:off x="734030" y="2736745"/>
            <a:ext cx="5686966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자리 수가 같으면 가장             자리 수부터 차례로 비교하여 수가 큰 쪽이 더 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9550C3-EF05-4E5C-8110-DEE40981B10A}"/>
              </a:ext>
            </a:extLst>
          </p:cNvPr>
          <p:cNvSpPr txBox="1"/>
          <p:nvPr/>
        </p:nvSpPr>
        <p:spPr>
          <a:xfrm>
            <a:off x="734030" y="2232714"/>
            <a:ext cx="5686966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자리 수가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같은지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다른지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비교합니다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https://cdata2.tsherpa.co.kr/tsherpa/MultiMedia/Flash/2020/curri/index.html?flashxmlnum=yein820&amp;classa=A8-C1-41-MM-MM-04-02-07-0-0-0-0&amp;classno=MM_41_04/suh_0401_01_0007/suh_0401_01_0007_301_1.html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수의 크기를 비교하는 방법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7E73CB-BA77-4515-828B-D2E470B07238}"/>
              </a:ext>
            </a:extLst>
          </p:cNvPr>
          <p:cNvSpPr/>
          <p:nvPr/>
        </p:nvSpPr>
        <p:spPr bwMode="auto">
          <a:xfrm>
            <a:off x="3413588" y="2784821"/>
            <a:ext cx="978393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높은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AFD7EF0-1CEF-44AF-813F-86A4602A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66" y="2585682"/>
            <a:ext cx="360000" cy="355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AC92C097-3A10-4F86-8643-B710CF07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6" y="23913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6E06E3-08DF-42DE-A4E6-8B7D2A225599}"/>
              </a:ext>
            </a:extLst>
          </p:cNvPr>
          <p:cNvSpPr/>
          <p:nvPr/>
        </p:nvSpPr>
        <p:spPr bwMode="auto">
          <a:xfrm>
            <a:off x="3995936" y="3779745"/>
            <a:ext cx="932023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많은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C49E117-3AD6-48D2-BB26-2F2A76D5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72" y="3631922"/>
            <a:ext cx="360000" cy="3550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232E73E1-3334-4D53-B3E4-6BEF9549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6" y="289536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B91979E9-B4FD-412B-A9AC-92F98788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6" y="38912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97400" y="323663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풀어 보고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https://cdata2.tsherpa.co.kr/tsherpa/MultiMedia/Flash/2020/curri/index.html?flashxmlnum=yein820&amp;classa=A8-C1-41-MM-MM-04-02-07-0-0-0-0&amp;classno=MM_41_04/suh_0401_01_0007/suh_0401_01_0007_301_1.html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96" y="3395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41817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나라별 지원금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나라별 지원 금액 비교 상황 탐색하기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수가 다른 두 수의 크기 비교하기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자리 수가 같은 두 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 여러 나라의 관광 수입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태양계 행성의 거리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클릭 시 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수에  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2203034" y="24306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3256" y="50364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xmlns="" id="{79DF1346-69BA-4533-8F0D-8C4FD68360D8}"/>
              </a:ext>
            </a:extLst>
          </p:cNvPr>
          <p:cNvSpPr/>
          <p:nvPr/>
        </p:nvSpPr>
        <p:spPr bwMode="auto">
          <a:xfrm>
            <a:off x="1741714" y="2722754"/>
            <a:ext cx="1516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93670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xmlns="" id="{DA374799-CA32-47C7-8005-C9324313AF3F}"/>
              </a:ext>
            </a:extLst>
          </p:cNvPr>
          <p:cNvSpPr/>
          <p:nvPr/>
        </p:nvSpPr>
        <p:spPr bwMode="auto">
          <a:xfrm>
            <a:off x="3958730" y="2732097"/>
            <a:ext cx="1516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115088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5">
            <a:extLst>
              <a:ext uri="{FF2B5EF4-FFF2-40B4-BE49-F238E27FC236}">
                <a16:creationId xmlns:a16="http://schemas.microsoft.com/office/drawing/2014/main" xmlns="" id="{6A888148-0262-43F5-83D6-ECBECE70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85" y="1559324"/>
            <a:ext cx="446537" cy="4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6E7A687-FE7F-45C3-8C22-2C03A5491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548" y="3035476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360382" y="2833345"/>
            <a:ext cx="278380" cy="278381"/>
            <a:chOff x="5302260" y="5072084"/>
            <a:chExt cx="401643" cy="401644"/>
          </a:xfrm>
        </p:grpSpPr>
        <p:cxnSp>
          <p:nvCxnSpPr>
            <p:cNvPr id="53" name="직선 연결선 5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타원 57"/>
          <p:cNvSpPr/>
          <p:nvPr/>
        </p:nvSpPr>
        <p:spPr bwMode="auto">
          <a:xfrm>
            <a:off x="4442607" y="2782731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3" name="타원 72"/>
          <p:cNvSpPr/>
          <p:nvPr/>
        </p:nvSpPr>
        <p:spPr>
          <a:xfrm>
            <a:off x="2610695" y="2414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813599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,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07322D40-FFD9-4D14-A302-D8580934C3B5}"/>
              </a:ext>
            </a:extLst>
          </p:cNvPr>
          <p:cNvSpPr txBox="1"/>
          <p:nvPr/>
        </p:nvSpPr>
        <p:spPr>
          <a:xfrm>
            <a:off x="2083128" y="2678577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50782294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CD9A8446-8E84-49EF-B23E-607857C7311D}"/>
              </a:ext>
            </a:extLst>
          </p:cNvPr>
          <p:cNvSpPr txBox="1"/>
          <p:nvPr/>
        </p:nvSpPr>
        <p:spPr>
          <a:xfrm>
            <a:off x="3851920" y="2678577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50709317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91" y="3012542"/>
            <a:ext cx="360000" cy="355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377" y="1592796"/>
            <a:ext cx="357814" cy="357814"/>
          </a:xfrm>
          <a:prstGeom prst="rect">
            <a:avLst/>
          </a:prstGeom>
        </p:spPr>
      </p:pic>
      <p:pic>
        <p:nvPicPr>
          <p:cNvPr id="4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6" y="164119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97" y="164120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07" y="172617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59" y="2654461"/>
            <a:ext cx="432955" cy="432955"/>
          </a:xfrm>
          <a:prstGeom prst="rect">
            <a:avLst/>
          </a:prstGeom>
        </p:spPr>
      </p:pic>
      <p:pic>
        <p:nvPicPr>
          <p:cNvPr id="56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247" y="2763084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 bwMode="auto">
          <a:xfrm>
            <a:off x="1727200" y="2415607"/>
            <a:ext cx="3579856" cy="977389"/>
          </a:xfrm>
          <a:prstGeom prst="roundRect">
            <a:avLst/>
          </a:prstGeom>
          <a:noFill/>
          <a:ln w="28575" cap="flat" cmpd="sng" algn="ctr">
            <a:solidFill>
              <a:srgbClr val="FF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수의 크기를 비교하여 큰 수부터 순서대로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E7F12AA-051B-47DC-B5E6-27985C7CC726}"/>
              </a:ext>
            </a:extLst>
          </p:cNvPr>
          <p:cNvSpPr/>
          <p:nvPr/>
        </p:nvSpPr>
        <p:spPr>
          <a:xfrm>
            <a:off x="5453594" y="502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:a16="http://schemas.microsoft.com/office/drawing/2014/main" xmlns="" id="{3A390FA4-521A-4961-8024-02C50F945AAE}"/>
              </a:ext>
            </a:extLst>
          </p:cNvPr>
          <p:cNvSpPr/>
          <p:nvPr/>
        </p:nvSpPr>
        <p:spPr bwMode="auto">
          <a:xfrm>
            <a:off x="1622826" y="2336058"/>
            <a:ext cx="3953222" cy="1894378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35680638699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301069231610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90265403711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46FF4984-9CAD-4CAD-A95D-AB3F36690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119" y="4761988"/>
            <a:ext cx="386983" cy="381608"/>
          </a:xfrm>
          <a:prstGeom prst="rect">
            <a:avLst/>
          </a:prstGeom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04" y="357301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04" y="311764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270892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558100" y="4408694"/>
            <a:ext cx="561114" cy="460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284493" y="4408694"/>
            <a:ext cx="561114" cy="460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010886" y="4408694"/>
            <a:ext cx="561114" cy="460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46FF4984-9CAD-4CAD-A95D-AB3F36690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876" y="4775860"/>
            <a:ext cx="386983" cy="38160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46FF4984-9CAD-4CAD-A95D-AB3F36690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324" y="4761988"/>
            <a:ext cx="386983" cy="381608"/>
          </a:xfrm>
          <a:prstGeom prst="rect">
            <a:avLst/>
          </a:prstGeom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89" y="447728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02" y="449258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800" y="448023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3046998" y="4448435"/>
            <a:ext cx="264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3767078" y="4448435"/>
            <a:ext cx="264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cdata2.tsherpa.co.kr/tsherpa/MultiMedia/Flash/2020/curri/index.html?flashxmlnum=yuni4856&amp;classa=A8-C1-41-MM-MM-04-02-07-0-0-0-0&amp;classno=MM_41_04/suh_0401_01_0007/suh_0401_01_0007_401_1.html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1650200" y="2746561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26735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BA84E65F-E1BC-41D5-8D7A-0551081AA45F}"/>
              </a:ext>
            </a:extLst>
          </p:cNvPr>
          <p:cNvSpPr txBox="1"/>
          <p:nvPr/>
        </p:nvSpPr>
        <p:spPr>
          <a:xfrm>
            <a:off x="4046481" y="2746561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468921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BAE2BD85-2F83-4220-827C-ECCDC0551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322" y="2417180"/>
            <a:ext cx="360000" cy="355000"/>
          </a:xfrm>
          <a:prstGeom prst="rect">
            <a:avLst/>
          </a:prstGeom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0168B2BF-CE0E-4A5C-8731-58C581C65505}"/>
              </a:ext>
            </a:extLst>
          </p:cNvPr>
          <p:cNvSpPr txBox="1"/>
          <p:nvPr/>
        </p:nvSpPr>
        <p:spPr>
          <a:xfrm>
            <a:off x="1258875" y="3753538"/>
            <a:ext cx="19517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7419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5824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:a16="http://schemas.microsoft.com/office/drawing/2014/main" xmlns="" id="{B79D7F61-2037-4113-9000-735927AA73D9}"/>
              </a:ext>
            </a:extLst>
          </p:cNvPr>
          <p:cNvSpPr txBox="1"/>
          <p:nvPr/>
        </p:nvSpPr>
        <p:spPr>
          <a:xfrm>
            <a:off x="4046481" y="3753537"/>
            <a:ext cx="15167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7401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C960C3C-DA9F-4544-A9C9-E4CC0EB6C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70" y="3472139"/>
            <a:ext cx="360000" cy="355000"/>
          </a:xfrm>
          <a:prstGeom prst="rect">
            <a:avLst/>
          </a:prstGeom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수의 크기를 비교하여       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,    ,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078" y="1631026"/>
            <a:ext cx="357814" cy="357814"/>
          </a:xfrm>
          <a:prstGeom prst="rect">
            <a:avLst/>
          </a:prstGeom>
        </p:spPr>
      </p:pic>
      <p:pic>
        <p:nvPicPr>
          <p:cNvPr id="5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6" y="164119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97" y="164120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07" y="172617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2708920"/>
            <a:ext cx="432955" cy="432955"/>
          </a:xfrm>
          <a:prstGeom prst="rect">
            <a:avLst/>
          </a:prstGeom>
        </p:spPr>
      </p:pic>
      <p:pic>
        <p:nvPicPr>
          <p:cNvPr id="73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63888" y="2817543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982" y="3718516"/>
            <a:ext cx="432955" cy="432955"/>
          </a:xfrm>
          <a:prstGeom prst="rect">
            <a:avLst/>
          </a:prstGeom>
        </p:spPr>
      </p:pic>
      <p:pic>
        <p:nvPicPr>
          <p:cNvPr id="76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70" y="3827139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수의 크기를 비교하여 작은 수부터 순서대로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D6E811-0DAC-42C7-B75A-D7FD51085213}"/>
              </a:ext>
            </a:extLst>
          </p:cNvPr>
          <p:cNvSpPr/>
          <p:nvPr/>
        </p:nvSpPr>
        <p:spPr bwMode="auto">
          <a:xfrm>
            <a:off x="2738065" y="3516438"/>
            <a:ext cx="1642246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956300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994EA9D8-F740-4D33-A815-2B71CD01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84" y="3338937"/>
            <a:ext cx="360000" cy="355000"/>
          </a:xfrm>
          <a:prstGeom prst="rect">
            <a:avLst/>
          </a:prstGeom>
        </p:spPr>
      </p:pic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xmlns="" id="{314C1C46-9263-4765-AF07-3B55BC201DBD}"/>
              </a:ext>
            </a:extLst>
          </p:cNvPr>
          <p:cNvSpPr/>
          <p:nvPr/>
        </p:nvSpPr>
        <p:spPr bwMode="auto">
          <a:xfrm>
            <a:off x="776322" y="2594332"/>
            <a:ext cx="5565731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956300       1030000       789000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62E0A92-9160-41F8-B8D9-EA30893E0ADD}"/>
              </a:ext>
            </a:extLst>
          </p:cNvPr>
          <p:cNvSpPr/>
          <p:nvPr/>
        </p:nvSpPr>
        <p:spPr bwMode="auto">
          <a:xfrm>
            <a:off x="863600" y="3516438"/>
            <a:ext cx="1642246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789000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FE2CE65-E124-40F4-8C95-340348C8C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919" y="3338937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4E6E7EC4-C1C5-4C68-B34A-7B2DA58A2D7A}"/>
              </a:ext>
            </a:extLst>
          </p:cNvPr>
          <p:cNvSpPr/>
          <p:nvPr/>
        </p:nvSpPr>
        <p:spPr bwMode="auto">
          <a:xfrm>
            <a:off x="4625330" y="3516438"/>
            <a:ext cx="1642246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1030000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4E0DC2F-661C-412B-BAAB-2FFF8EE7F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649" y="3338937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cdata2.tsherpa.co.kr/tsherpa/MultiMedia/Flash/2020/curri/index.html?flashxmlnum=yuni4856&amp;classa=A8-C1-41-MM-MM-04-02-07-0-0-0-0&amp;classno=MM_41_04/suh_0401_01_0007/suh_0401_01_0007_401_1.html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2497919" y="3568454"/>
            <a:ext cx="264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4360468" y="3577582"/>
            <a:ext cx="264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작은 수 말하기 대회에서 이긴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D42997A-8F55-4C17-B958-94F26CC8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07" y="2488780"/>
            <a:ext cx="4615695" cy="2676026"/>
          </a:xfrm>
          <a:prstGeom prst="rect">
            <a:avLst/>
          </a:prstGeom>
        </p:spPr>
      </p:pic>
      <p:sp>
        <p:nvSpPr>
          <p:cNvPr id="47" name="모서리가 둥근 직사각형 47">
            <a:extLst>
              <a:ext uri="{FF2B5EF4-FFF2-40B4-BE49-F238E27FC236}">
                <a16:creationId xmlns:a16="http://schemas.microsoft.com/office/drawing/2014/main" xmlns="" id="{14609F06-B27E-4FAB-842D-EE7736047D91}"/>
              </a:ext>
            </a:extLst>
          </p:cNvPr>
          <p:cNvSpPr/>
          <p:nvPr/>
        </p:nvSpPr>
        <p:spPr bwMode="auto">
          <a:xfrm>
            <a:off x="1917415" y="2063106"/>
            <a:ext cx="3102510" cy="4808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더 작은 수 말하기 대회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cdata2.tsherpa.co.kr/tsherpa/MultiMedia/Flash/2020/curri/index.html?flashxmlnum=yuni4856&amp;classa=A8-C1-41-MM-MM-04-02-07-0-0-0-0&amp;classno=MM_41_04/suh_0401_01_0007/suh_0401_01_0007_401_1.html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E7F12AA-051B-47DC-B5E6-27985C7CC726}"/>
              </a:ext>
            </a:extLst>
          </p:cNvPr>
          <p:cNvSpPr/>
          <p:nvPr/>
        </p:nvSpPr>
        <p:spPr>
          <a:xfrm>
            <a:off x="1302600" y="346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E7F12AA-051B-47DC-B5E6-27985C7CC726}"/>
              </a:ext>
            </a:extLst>
          </p:cNvPr>
          <p:cNvSpPr/>
          <p:nvPr/>
        </p:nvSpPr>
        <p:spPr>
          <a:xfrm>
            <a:off x="4288378" y="38267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E7F12AA-051B-47DC-B5E6-27985C7CC726}"/>
              </a:ext>
            </a:extLst>
          </p:cNvPr>
          <p:cNvSpPr/>
          <p:nvPr/>
        </p:nvSpPr>
        <p:spPr>
          <a:xfrm>
            <a:off x="3897008" y="1429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98" y="3386888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3437573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18" y="1918206"/>
            <a:ext cx="1383941" cy="28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AE7F12AA-051B-47DC-B5E6-27985C7CC726}"/>
              </a:ext>
            </a:extLst>
          </p:cNvPr>
          <p:cNvSpPr/>
          <p:nvPr/>
        </p:nvSpPr>
        <p:spPr>
          <a:xfrm>
            <a:off x="5580112" y="215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교통 수단의 가격이 큰 것부터 차례로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:a16="http://schemas.microsoft.com/office/drawing/2014/main" xmlns="" id="{3B3EEE5A-E3F3-4CE6-9028-42744F55C3F5}"/>
              </a:ext>
            </a:extLst>
          </p:cNvPr>
          <p:cNvSpPr/>
          <p:nvPr/>
        </p:nvSpPr>
        <p:spPr bwMode="auto">
          <a:xfrm>
            <a:off x="1691884" y="2236347"/>
            <a:ext cx="3862844" cy="161792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버스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5120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 원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트럭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3280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 원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기차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: 386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 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6CECB31-58CB-40AB-BBA9-4B39C7B73BD9}"/>
              </a:ext>
            </a:extLst>
          </p:cNvPr>
          <p:cNvSpPr/>
          <p:nvPr/>
        </p:nvSpPr>
        <p:spPr bwMode="auto">
          <a:xfrm>
            <a:off x="2998938" y="4101776"/>
            <a:ext cx="1120500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버스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D9ADBEE-D547-4DD8-AA47-8A5CEF45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69" y="3924275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5200674-09CA-4273-982E-A72562C9B56C}"/>
              </a:ext>
            </a:extLst>
          </p:cNvPr>
          <p:cNvSpPr/>
          <p:nvPr/>
        </p:nvSpPr>
        <p:spPr bwMode="auto">
          <a:xfrm>
            <a:off x="1538463" y="4101776"/>
            <a:ext cx="1120500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기차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109ACA47-277C-4A5A-80CD-D5004531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84" y="3924275"/>
            <a:ext cx="360000" cy="35500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EFADFBB-CE3D-4CF1-BAAC-0540F35A78BB}"/>
              </a:ext>
            </a:extLst>
          </p:cNvPr>
          <p:cNvSpPr/>
          <p:nvPr/>
        </p:nvSpPr>
        <p:spPr bwMode="auto">
          <a:xfrm>
            <a:off x="4499992" y="4101776"/>
            <a:ext cx="1120500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트럭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DADD527-7416-4FAF-BA46-A2021918E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12" y="3924275"/>
            <a:ext cx="360000" cy="355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cdata2.tsherpa.co.kr/tsherpa/MultiMedia/Flash/2020/curri/index.html?flashxmlnum=yuni4856&amp;classa=A8-C1-41-MM-MM-04-02-07-0-0-0-0&amp;classno=MM_41_04/suh_0401_01_0007/suh_0401_01_0007_401_1.html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2573657" y="4150704"/>
            <a:ext cx="264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90E03F4C-18EB-42FE-9FD6-8BDA6F2242E2}"/>
              </a:ext>
            </a:extLst>
          </p:cNvPr>
          <p:cNvSpPr txBox="1"/>
          <p:nvPr/>
        </p:nvSpPr>
        <p:spPr>
          <a:xfrm>
            <a:off x="4251642" y="4126239"/>
            <a:ext cx="2648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설명에 알맞은 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42" y="525388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모서리가 둥근 직사각형 47">
            <a:extLst>
              <a:ext uri="{FF2B5EF4-FFF2-40B4-BE49-F238E27FC236}">
                <a16:creationId xmlns:a16="http://schemas.microsoft.com/office/drawing/2014/main" xmlns="" id="{BF1A1048-3A25-4278-9B50-056931A5C0B4}"/>
              </a:ext>
            </a:extLst>
          </p:cNvPr>
          <p:cNvSpPr/>
          <p:nvPr/>
        </p:nvSpPr>
        <p:spPr bwMode="auto">
          <a:xfrm>
            <a:off x="392849" y="2131049"/>
            <a:ext cx="6232660" cy="24500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11BE9214-8FAA-49A1-AE8C-29EA59C685DA}"/>
              </a:ext>
            </a:extLst>
          </p:cNvPr>
          <p:cNvSpPr txBox="1"/>
          <p:nvPr/>
        </p:nvSpPr>
        <p:spPr>
          <a:xfrm>
            <a:off x="751774" y="2528900"/>
            <a:ext cx="56248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                                      을 모두 한 번씩만 사용하여 만든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94D9164-6B94-4A21-8C79-FC2C41B5A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307" y="2383546"/>
            <a:ext cx="2278777" cy="502020"/>
          </a:xfrm>
          <a:prstGeom prst="rect">
            <a:avLst/>
          </a:prstGeom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FA697FC8-8E79-4425-B90B-D6452E01C1D9}"/>
              </a:ext>
            </a:extLst>
          </p:cNvPr>
          <p:cNvSpPr txBox="1"/>
          <p:nvPr/>
        </p:nvSpPr>
        <p:spPr>
          <a:xfrm>
            <a:off x="696735" y="3228656"/>
            <a:ext cx="56248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73E32198-DD0A-4F52-83C5-973FE5849979}"/>
              </a:ext>
            </a:extLst>
          </p:cNvPr>
          <p:cNvSpPr txBox="1"/>
          <p:nvPr/>
        </p:nvSpPr>
        <p:spPr>
          <a:xfrm>
            <a:off x="696735" y="3623078"/>
            <a:ext cx="56248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54300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F56C99AF-78CA-43C9-B2ED-CDF8FF8F3386}"/>
              </a:ext>
            </a:extLst>
          </p:cNvPr>
          <p:cNvSpPr txBox="1"/>
          <p:nvPr/>
        </p:nvSpPr>
        <p:spPr>
          <a:xfrm>
            <a:off x="696735" y="4017500"/>
            <a:ext cx="56248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일의 자리 수는 홀수입니다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2E5D83BE-00EA-4BD6-A350-657B7C68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5" y="268075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A1E62634-75F3-49E1-9255-939C9FB9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5" y="331795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6DF3AED6-259C-4DC6-B0D8-0F1F96CA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5" y="376160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DA5290B2-077C-490C-8B74-11CCF300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95" y="41490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cdata2.tsherpa.co.kr/tsherpa/MultiMedia/Flash/2020/curri/index.html?flashxmlnum=yuni4856&amp;classa=A8-C1-41-MM-MM-04-02-07-0-0-0-0&amp;classno=MM_41_04/suh_0401_01_0007/suh_0401_01_0007_401_1.html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06CECB31-58CB-40AB-BBA9-4B39C7B73BD9}"/>
              </a:ext>
            </a:extLst>
          </p:cNvPr>
          <p:cNvSpPr/>
          <p:nvPr/>
        </p:nvSpPr>
        <p:spPr bwMode="auto">
          <a:xfrm>
            <a:off x="3037806" y="5037056"/>
            <a:ext cx="1120500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54263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D9ADBEE-D547-4DD8-AA47-8A5CEF45A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737" y="485955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★[초등] 교사용DVD 자료\수학(박) 4-1 지도서\app\resource\contents\lesson01\ops\lesson01\images\mm_41_1_07_select\check_item_1_00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32" y="3426526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★[초등] 교사용DVD 자료\수학(박) 4-1 지도서\app\resource\contents\lesson01\ops\lesson01\images\mm_41_1_07_select\check_item_1_0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45" y="2312876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★[초등] 교사용DVD 자료\수학(박) 4-1 지도서\app\resource\contents\lesson01\ops\lesson01\images\mm_41_1_07_select\check_item_1_0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28" y="2326572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★[초등] 교사용DVD 자료\수학(박) 4-1 지도서\app\resource\contents\lesson01\ops\lesson01\images\mm_41_1_07_select\check_item_1_00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81" y="2326572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★[초등] 교사용DVD 자료\수학(박) 4-1 지도서\app\resource\contents\lesson01\ops\lesson01\images\mm_41_1_07_select\check_item_1_00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5" y="2312876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★[초등] 교사용DVD 자료\수학(박) 4-1 지도서\app\resource\contents\lesson01\ops\lesson01\images\mm_41_1_07_select\check_item_1_00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424505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★[초등] 교사용DVD 자료\수학(박) 4-1 지도서\app\resource\contents\lesson01\ops\lesson01\images\mm_41_1_07_select\check_item_1_00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28" y="3424505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★[초등] 교사용DVD 자료\수학(박) 4-1 지도서\app\resource\contents\lesson01\ops\lesson01\images\mm_41_1_07_select\check_item_1_00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97" y="3424505"/>
            <a:ext cx="1082594" cy="108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19786"/>
              </p:ext>
            </p:extLst>
          </p:nvPr>
        </p:nvGraphicFramePr>
        <p:xfrm>
          <a:off x="791580" y="5960132"/>
          <a:ext cx="6192688" cy="457200"/>
        </p:xfrm>
        <a:graphic>
          <a:graphicData uri="http://schemas.openxmlformats.org/drawingml/2006/table">
            <a:tbl>
              <a:tblPr/>
              <a:tblGrid>
                <a:gridCol w="79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98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check_item_1_0001.png~check_item_1_0008.png,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\app\resource\contents\lesson01\ops\lesson01\images\mm_41_1_07_select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가운데에 클릭 유도 버튼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행성 클릭할 때마다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태양에서부터의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거리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text_item_1_0001~0008.png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사용하지 말고 텍스트 새로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해왕성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9840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천왕성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7066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토성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2667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목성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7834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2794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4960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금성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수성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5791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행성 클릭할 때마다 캐릭터 위 말풍선에 태양과 행성의 거리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해왕성 거리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44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9840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천왕성 </a:t>
            </a:r>
            <a:r>
              <a:rPr lang="ko-KR" altLang="en-US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거리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28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7066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토성 거리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2667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목성 거리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7834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화성 거리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2794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지구 거리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4960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금성 거리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algn="just">
              <a:defRPr/>
            </a:pP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수성 거리</a:t>
            </a:r>
            <a:r>
              <a:rPr lang="en-US" altLang="ko-KR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5791</a:t>
            </a:r>
            <a:r>
              <a:rPr lang="ko-KR" altLang="en-US" sz="1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\app\resource\contents\lesson01\ops\lesson01\mm_41_1_07_06_04.html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선택 활동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태양계 행성의 거리를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xmlns="" id="{40FFA47D-746F-4D78-B1AD-3A2ADE89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38" y="3536298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C22FD978-234A-4F37-943C-C7471A73D7A8}"/>
              </a:ext>
            </a:extLst>
          </p:cNvPr>
          <p:cNvSpPr/>
          <p:nvPr/>
        </p:nvSpPr>
        <p:spPr>
          <a:xfrm>
            <a:off x="6140714" y="36675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xmlns="" id="{E1819254-AB60-4868-89E2-1C6CCD66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3" y="18985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428649" y="174064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태양에서 가장 가까운 행성부터 차례로 알아보세요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3516EA-A3D9-448D-A778-0DE1546CC312}"/>
              </a:ext>
            </a:extLst>
          </p:cNvPr>
          <p:cNvSpPr/>
          <p:nvPr/>
        </p:nvSpPr>
        <p:spPr bwMode="auto">
          <a:xfrm>
            <a:off x="3547045" y="3393776"/>
            <a:ext cx="1058053" cy="111042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xmlns="" id="{C65910A6-4160-44FB-B8CE-05203BDDAC03}"/>
              </a:ext>
            </a:extLst>
          </p:cNvPr>
          <p:cNvSpPr/>
          <p:nvPr/>
        </p:nvSpPr>
        <p:spPr bwMode="auto">
          <a:xfrm>
            <a:off x="4443331" y="2344124"/>
            <a:ext cx="2360917" cy="1103075"/>
          </a:xfrm>
          <a:prstGeom prst="wedgeRoundRectCallout">
            <a:avLst>
              <a:gd name="adj1" fmla="val -2865"/>
              <a:gd name="adj2" fmla="val 63355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수성 거리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5791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C22FD978-234A-4F37-943C-C7471A73D7A8}"/>
              </a:ext>
            </a:extLst>
          </p:cNvPr>
          <p:cNvSpPr/>
          <p:nvPr/>
        </p:nvSpPr>
        <p:spPr>
          <a:xfrm>
            <a:off x="4456829" y="4358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3563888" y="4139788"/>
            <a:ext cx="1082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5791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3827430" y="3460056"/>
            <a:ext cx="5555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2756285" y="3456322"/>
            <a:ext cx="5555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1645337" y="3460056"/>
            <a:ext cx="5555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6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534389" y="3463790"/>
            <a:ext cx="55557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ko-KR" altLang="en-US" sz="16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459085" y="2348880"/>
            <a:ext cx="739471" cy="2728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해왕성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1553389" y="2355230"/>
            <a:ext cx="739471" cy="2797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왕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2719732" y="2355230"/>
            <a:ext cx="555575" cy="2543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토성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3798284" y="2348880"/>
            <a:ext cx="555575" cy="2797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10" y="339377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15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3F4D7B4-E1E8-43FA-B3FC-F1A9FF0A3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2" r="3831"/>
          <a:stretch/>
        </p:blipFill>
        <p:spPr>
          <a:xfrm>
            <a:off x="71599" y="887097"/>
            <a:ext cx="6912670" cy="474324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562" y="89290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나라별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지원금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7091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mm_41_1_07_02_01_ani.mp4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21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3EBED7D-E062-468B-B999-598532B32874}"/>
              </a:ext>
            </a:extLst>
          </p:cNvPr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18E802DB-DA29-4726-8FD8-ACFDC0A6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473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\app\resource\contents\lesson01\ops\lesson01\images\mm_41_1_07_select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162075FC-4965-49A9-9001-5F7437E4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정답 확인 버튼 클릭하면 나타나는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1026" name="Picture 2" descr="D:\★[초등] 교사용DVD 자료\수학(박) 4-1 지도서\app\resource\contents\lesson01\ops\lesson01\images\mm_41_1_07_select\answ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7" y="1446938"/>
            <a:ext cx="6815198" cy="30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5076056" y="3897052"/>
            <a:ext cx="1785323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2794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4572000" y="4185084"/>
            <a:ext cx="1785323" cy="2797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4960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1871700" y="4062554"/>
            <a:ext cx="147547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(5791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2483756" y="3573016"/>
            <a:ext cx="176420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2943569" y="2729870"/>
            <a:ext cx="190823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(7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7834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4851805" y="2808752"/>
            <a:ext cx="20990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토성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(14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2667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4860032" y="1938318"/>
            <a:ext cx="20990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왕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(44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9840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1894039" y="1650286"/>
            <a:ext cx="20990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천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왕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(28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7066</a:t>
            </a:r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km)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9EABF8D-1C12-4B14-8D76-E30CF6A05263}"/>
              </a:ext>
            </a:extLst>
          </p:cNvPr>
          <p:cNvSpPr txBox="1"/>
          <p:nvPr/>
        </p:nvSpPr>
        <p:spPr>
          <a:xfrm>
            <a:off x="1450826" y="2639475"/>
            <a:ext cx="55274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태양</a:t>
            </a:r>
            <a:endParaRPr lang="en-US" altLang="ko-KR" sz="16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85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★[초등] 교사용DVD 자료\수학(박) 4-1 지도서\app\resource\contents\lesson01\ops\lesson01\images\mm_41_1_07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9" r="1688"/>
          <a:stretch/>
        </p:blipFill>
        <p:spPr bwMode="auto">
          <a:xfrm>
            <a:off x="107126" y="1628800"/>
            <a:ext cx="331274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44832"/>
              </p:ext>
            </p:extLst>
          </p:nvPr>
        </p:nvGraphicFramePr>
        <p:xfrm>
          <a:off x="389042" y="3887256"/>
          <a:ext cx="27823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202"/>
                <a:gridCol w="1620180"/>
              </a:tblGrid>
              <a:tr h="1171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18379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2160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4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스웨덴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38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6160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380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574902" y="1627883"/>
            <a:ext cx="32552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그림에는 어떤 자료가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15" y="17561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42467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549893" y="2050193"/>
            <a:ext cx="3126082" cy="817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도상국을 돕기 위해 나라별로 지원한 금액이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40712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99551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58412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48217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779" y="191413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7" y="534362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36707" y="505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D:\★[초등] 교사용DVD 자료\수학(박) 4-1 지도서\app\resource\contents\lesson01\ops\lesson01\images\mm_41_1_07_02_01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304764"/>
            <a:ext cx="691277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6988956" y="976042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삭제하면서 그림을 좌우중앙으로 옮겨주세요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지우고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내의 표 디자인으로 새로 써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03548" y="1916832"/>
            <a:ext cx="3016426" cy="20090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5279" y="17707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35926"/>
              </p:ext>
            </p:extLst>
          </p:nvPr>
        </p:nvGraphicFramePr>
        <p:xfrm>
          <a:off x="3864165" y="3573016"/>
          <a:ext cx="27823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202"/>
                <a:gridCol w="1620180"/>
              </a:tblGrid>
              <a:tr h="1171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18379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2160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4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스웨덴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38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6160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3851920" y="3392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183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D:\★[초등] 교사용DVD 자료\수학(박) 4-1 지도서\app\resource\contents\lesson01\ops\lesson01\images\mm_41_1_07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9" r="1688"/>
          <a:stretch/>
        </p:blipFill>
        <p:spPr bwMode="auto">
          <a:xfrm>
            <a:off x="107126" y="1628800"/>
            <a:ext cx="331274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4A94641-7C47-4311-8A81-1165087F71B6}"/>
              </a:ext>
            </a:extLst>
          </p:cNvPr>
          <p:cNvSpPr/>
          <p:nvPr/>
        </p:nvSpPr>
        <p:spPr>
          <a:xfrm>
            <a:off x="641094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1A3E8E3-0DC0-485B-BA1B-D8C517BE1A88}"/>
              </a:ext>
            </a:extLst>
          </p:cNvPr>
          <p:cNvSpPr/>
          <p:nvPr/>
        </p:nvSpPr>
        <p:spPr>
          <a:xfrm>
            <a:off x="6417615" y="125162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9415641-83D6-4EF9-BA2A-6D83CE302BBA}"/>
              </a:ext>
            </a:extLst>
          </p:cNvPr>
          <p:cNvSpPr/>
          <p:nvPr/>
        </p:nvSpPr>
        <p:spPr>
          <a:xfrm>
            <a:off x="5817659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7822103-0DBE-4CA1-A344-2B2867FF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938" y="12109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36EE99-B6CE-4AF0-A861-B574C88F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878" y="121090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B72972B6-B51D-4384-A41B-798AD8F3D00A}"/>
              </a:ext>
            </a:extLst>
          </p:cNvPr>
          <p:cNvSpPr txBox="1"/>
          <p:nvPr/>
        </p:nvSpPr>
        <p:spPr>
          <a:xfrm>
            <a:off x="3574902" y="1671548"/>
            <a:ext cx="33970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세계의 여러 나라가 개발 도상국을 돕기 위해 지원한 금액을 보고 느낀 점을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A7B170B6-E6E0-4407-A0B7-DED1CBFF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15" y="175613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744D076-AD6B-4A2F-B921-4D8E98C95974}"/>
              </a:ext>
            </a:extLst>
          </p:cNvPr>
          <p:cNvSpPr/>
          <p:nvPr/>
        </p:nvSpPr>
        <p:spPr bwMode="auto">
          <a:xfrm>
            <a:off x="3755491" y="2700808"/>
            <a:ext cx="3126082" cy="13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도상국을 돕기 위해 큰 금액을 지원하는 것을 보고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세계 여러 나라가 서로 도우면서 살고 있다고 느꼈습니다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7E9CF00E-1570-4D02-A652-F60EFA2D8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940" y="2531031"/>
            <a:ext cx="360000" cy="355000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03787"/>
              </p:ext>
            </p:extLst>
          </p:nvPr>
        </p:nvGraphicFramePr>
        <p:xfrm>
          <a:off x="389042" y="3887256"/>
          <a:ext cx="27823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202"/>
                <a:gridCol w="1620180"/>
              </a:tblGrid>
              <a:tr h="1171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18379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2160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4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스웨덴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8410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38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6160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억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06" y="53462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283840"/>
            <a:ext cx="58352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수의 크기를 비교하고 그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268760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424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미국과 스웨덴이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내의 표 디자인이 아닌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자릿수별로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색을 다르게 표시 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72726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미국과 스웨덴이 지원한 금액을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1115616" y="2249980"/>
            <a:ext cx="671979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4082"/>
              </p:ext>
            </p:extLst>
          </p:nvPr>
        </p:nvGraphicFramePr>
        <p:xfrm>
          <a:off x="756552" y="2755737"/>
          <a:ext cx="6148590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ABCB07B-EB11-4C19-A4D3-C0F87B47E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146" y="2986068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FF7A7A1A-D206-42B4-B9F2-386F464BD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93" y="3686696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84C8660-5D59-406D-B447-1425A6164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203" y="2986068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454DC68-CF5A-406A-A162-87C21CB70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05" y="3686696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64794" y="2240868"/>
            <a:ext cx="1564852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707904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스웨덴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583030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E695B33-5C37-48C0-BC0A-93C0418B6455}"/>
              </a:ext>
            </a:extLst>
          </p:cNvPr>
          <p:cNvSpPr txBox="1"/>
          <p:nvPr/>
        </p:nvSpPr>
        <p:spPr>
          <a:xfrm>
            <a:off x="52529" y="3124835"/>
            <a:ext cx="5950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68015" y="3531914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3C06C30-A322-44F2-92A5-D058FE87F048}"/>
              </a:ext>
            </a:extLst>
          </p:cNvPr>
          <p:cNvSpPr/>
          <p:nvPr/>
        </p:nvSpPr>
        <p:spPr>
          <a:xfrm>
            <a:off x="6608601" y="3762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9471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미국과 스웨덴이 지원한 금액을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부터는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안에는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72726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지원한 금액이 더 많은 나라는 어디인가요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8671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xmlns="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99817F29-03C8-499A-ACB9-01062007A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80758"/>
              </p:ext>
            </p:extLst>
          </p:nvPr>
        </p:nvGraphicFramePr>
        <p:xfrm>
          <a:off x="756552" y="2755737"/>
          <a:ext cx="6148590" cy="10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85">
                  <a:extLst>
                    <a:ext uri="{9D8B030D-6E8A-4147-A177-3AD203B41FA5}">
                      <a16:colId xmlns:a16="http://schemas.microsoft.com/office/drawing/2014/main" xmlns="" val="584758575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824664468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7037263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45935261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31861788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726725269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032788507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401859858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1240351870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73697282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833010303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2626405196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3626909404"/>
                    </a:ext>
                  </a:extLst>
                </a:gridCol>
                <a:gridCol w="439185">
                  <a:extLst>
                    <a:ext uri="{9D8B030D-6E8A-4147-A177-3AD203B41FA5}">
                      <a16:colId xmlns:a16="http://schemas.microsoft.com/office/drawing/2014/main" xmlns="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881439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567508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E695B33-5C37-48C0-BC0A-93C0418B6455}"/>
              </a:ext>
            </a:extLst>
          </p:cNvPr>
          <p:cNvSpPr txBox="1"/>
          <p:nvPr/>
        </p:nvSpPr>
        <p:spPr>
          <a:xfrm>
            <a:off x="52529" y="3124835"/>
            <a:ext cx="59503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92FBD7E-1405-4A62-821F-701ABA7B3713}"/>
              </a:ext>
            </a:extLst>
          </p:cNvPr>
          <p:cNvSpPr txBox="1"/>
          <p:nvPr/>
        </p:nvSpPr>
        <p:spPr>
          <a:xfrm>
            <a:off x="68015" y="3531914"/>
            <a:ext cx="615553" cy="26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10800" rIns="0" bIns="10800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스웨덴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3C06C30-A322-44F2-92A5-D058FE87F048}"/>
              </a:ext>
            </a:extLst>
          </p:cNvPr>
          <p:cNvSpPr/>
          <p:nvPr/>
        </p:nvSpPr>
        <p:spPr>
          <a:xfrm>
            <a:off x="6608601" y="3762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3106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23487" y="119640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8234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72153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407125" y="12529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399551" y="119675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AB43211-F484-402B-85A7-DF968E72337E}"/>
              </a:ext>
            </a:extLst>
          </p:cNvPr>
          <p:cNvSpPr/>
          <p:nvPr/>
        </p:nvSpPr>
        <p:spPr bwMode="auto">
          <a:xfrm>
            <a:off x="2811798" y="4424556"/>
            <a:ext cx="1396979" cy="375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미국입니다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906BC941-6772-4FCA-9183-2FF50B403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103" y="4237784"/>
            <a:ext cx="311348" cy="355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D311B94-87AC-4209-80B5-6B0774400A0D}"/>
              </a:ext>
            </a:extLst>
          </p:cNvPr>
          <p:cNvSpPr txBox="1"/>
          <p:nvPr/>
        </p:nvSpPr>
        <p:spPr>
          <a:xfrm>
            <a:off x="1115616" y="2249980"/>
            <a:ext cx="671979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미국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720BD7B-EFAA-47F0-A017-376831EDA3C0}"/>
              </a:ext>
            </a:extLst>
          </p:cNvPr>
          <p:cNvSpPr txBox="1"/>
          <p:nvPr/>
        </p:nvSpPr>
        <p:spPr>
          <a:xfrm>
            <a:off x="1764794" y="2240868"/>
            <a:ext cx="1564852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86929F4-F2D5-4633-BD4E-4AF944369C28}"/>
              </a:ext>
            </a:extLst>
          </p:cNvPr>
          <p:cNvSpPr txBox="1"/>
          <p:nvPr/>
        </p:nvSpPr>
        <p:spPr>
          <a:xfrm>
            <a:off x="3707904" y="2249980"/>
            <a:ext cx="915635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스웨덴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888D3A-1232-4047-AC26-F4C3323D58FD}"/>
              </a:ext>
            </a:extLst>
          </p:cNvPr>
          <p:cNvSpPr txBox="1"/>
          <p:nvPr/>
        </p:nvSpPr>
        <p:spPr>
          <a:xfrm>
            <a:off x="4583030" y="2240868"/>
            <a:ext cx="1430200" cy="384721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181632434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900" b="1" dirty="0" smtClean="0">
            <a:solidFill>
              <a:srgbClr val="0070C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42390</TotalTime>
  <Words>2976</Words>
  <Application>Microsoft Office PowerPoint</Application>
  <PresentationFormat>화면 슬라이드 쇼(4:3)</PresentationFormat>
  <Paragraphs>1269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7394</cp:revision>
  <cp:lastPrinted>2021-12-20T01:30:02Z</cp:lastPrinted>
  <dcterms:created xsi:type="dcterms:W3CDTF">2008-07-15T12:19:11Z</dcterms:created>
  <dcterms:modified xsi:type="dcterms:W3CDTF">2022-01-07T07:13:15Z</dcterms:modified>
</cp:coreProperties>
</file>