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67" r:id="rId9"/>
    <p:sldId id="1377" r:id="rId10"/>
    <p:sldId id="1373" r:id="rId11"/>
    <p:sldId id="1374" r:id="rId12"/>
    <p:sldId id="1311" r:id="rId13"/>
    <p:sldId id="1368" r:id="rId14"/>
    <p:sldId id="1337" r:id="rId15"/>
    <p:sldId id="1378" r:id="rId16"/>
    <p:sldId id="1375" r:id="rId17"/>
    <p:sldId id="1376" r:id="rId18"/>
    <p:sldId id="1361" r:id="rId19"/>
    <p:sldId id="1297" r:id="rId20"/>
    <p:sldId id="1315" r:id="rId21"/>
    <p:sldId id="1316" r:id="rId22"/>
    <p:sldId id="1322" r:id="rId23"/>
    <p:sldId id="1323" r:id="rId24"/>
    <p:sldId id="1324" r:id="rId25"/>
    <p:sldId id="1379" r:id="rId26"/>
    <p:sldId id="1317" r:id="rId27"/>
    <p:sldId id="1380" r:id="rId28"/>
    <p:sldId id="1319" r:id="rId29"/>
    <p:sldId id="1318" r:id="rId30"/>
    <p:sldId id="1320" r:id="rId31"/>
    <p:sldId id="1381" r:id="rId32"/>
    <p:sldId id="1321" r:id="rId33"/>
    <p:sldId id="1382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CBE8FD"/>
    <a:srgbClr val="984807"/>
    <a:srgbClr val="FCEEBC"/>
    <a:srgbClr val="FFFFFF"/>
    <a:srgbClr val="D7E5AF"/>
    <a:srgbClr val="DFDBEB"/>
    <a:srgbClr val="C9E2F6"/>
    <a:srgbClr val="FF0000"/>
    <a:srgbClr val="F3D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800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9.png"/><Relationship Id="rId10" Type="http://schemas.openxmlformats.org/officeDocument/2006/relationships/image" Target="../media/image54.png"/><Relationship Id="rId4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Relationship Id="rId9" Type="http://schemas.openxmlformats.org/officeDocument/2006/relationships/image" Target="../media/image53.png"/><Relationship Id="rId1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9.png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8.png"/><Relationship Id="rId4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218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0232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직각보다 작은 각과 직각보다 큰 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4-1 지도서\app\resource\contents\lesson02\ops\lesson02\images\mm_41_2_04_03_02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" t="29084" r="5482" b="54540"/>
          <a:stretch/>
        </p:blipFill>
        <p:spPr bwMode="auto">
          <a:xfrm>
            <a:off x="177833" y="2650785"/>
            <a:ext cx="6669728" cy="69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21" y="2195705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9365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물건에 있는 여러 가지 각을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4497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7A3BF0A-59D1-4AEC-8F07-35C80337278A}"/>
              </a:ext>
            </a:extLst>
          </p:cNvPr>
          <p:cNvSpPr/>
          <p:nvPr/>
        </p:nvSpPr>
        <p:spPr>
          <a:xfrm>
            <a:off x="5805355" y="141515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8E6B9DE-186B-43E8-9973-E7A5F73F0583}"/>
              </a:ext>
            </a:extLst>
          </p:cNvPr>
          <p:cNvSpPr/>
          <p:nvPr/>
        </p:nvSpPr>
        <p:spPr>
          <a:xfrm>
            <a:off x="5236116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A8EC366-B09D-42EB-8EBA-FE3A77759DB1}"/>
              </a:ext>
            </a:extLst>
          </p:cNvPr>
          <p:cNvSpPr/>
          <p:nvPr/>
        </p:nvSpPr>
        <p:spPr>
          <a:xfrm>
            <a:off x="6362633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2D1C616-F854-4E8A-80A3-CFE5AC44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12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60493A5-104A-4B73-BD66-8262ECAA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241" y="13608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8B46622-BB3A-46E6-AE90-F569DD912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089" y="135408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79842E26-6A11-42CA-9F60-89BBAEA8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97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F29651EC-875D-4B44-94EA-CFBBCC73BA7C}"/>
              </a:ext>
            </a:extLst>
          </p:cNvPr>
          <p:cNvSpPr txBox="1"/>
          <p:nvPr/>
        </p:nvSpPr>
        <p:spPr>
          <a:xfrm>
            <a:off x="563115" y="17740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직각보다 작은 각과 직각보다 큰 각으로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BF0D8CF2-4E23-4BF3-BEE8-3992DCF80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3348"/>
              </p:ext>
            </p:extLst>
          </p:nvPr>
        </p:nvGraphicFramePr>
        <p:xfrm>
          <a:off x="437344" y="3479713"/>
          <a:ext cx="6096000" cy="166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959399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394593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136597692"/>
                    </a:ext>
                  </a:extLst>
                </a:gridCol>
              </a:tblGrid>
              <a:tr h="43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직각보다 작은 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직각보다 큰 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3069318"/>
                  </a:ext>
                </a:extLst>
              </a:tr>
              <a:tr h="122837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0489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068F9C-DCD0-4CFD-A34D-9891989580DE}"/>
              </a:ext>
            </a:extLst>
          </p:cNvPr>
          <p:cNvSpPr txBox="1"/>
          <p:nvPr/>
        </p:nvSpPr>
        <p:spPr>
          <a:xfrm>
            <a:off x="4186042" y="2240868"/>
            <a:ext cx="2690214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물건들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아래 표에 알맞게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 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238B9CC9-CDC3-4C24-A247-1DE5B41AFD8D}"/>
              </a:ext>
            </a:extLst>
          </p:cNvPr>
          <p:cNvSpPr/>
          <p:nvPr/>
        </p:nvSpPr>
        <p:spPr>
          <a:xfrm>
            <a:off x="316570" y="2165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711" y="2490077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1600" y="249007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4591" y="249007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8538" y="249007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5568" y="247748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20875" y="247748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0072" y="247748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69047" y="247748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471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drag_item_1_0001.png~drag_item_1_0008.png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정답 화면 결과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</a:p>
        </p:txBody>
      </p:sp>
      <p:pic>
        <p:nvPicPr>
          <p:cNvPr id="2051" name="Picture 3" descr="D:\★[초등] 교사용DVD 자료\수학(박) 4-1 지도서\app\resource\contents\lesson02\ops\lesson02\images\mm_41_2_04_03_02\drag_item_1_00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16" y="4328012"/>
            <a:ext cx="703848" cy="4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★[초등] 교사용DVD 자료\수학(박) 4-1 지도서\app\resource\contents\lesson02\ops\lesson02\images\mm_41_2_04_03_02\drag_item_1_00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7" y="4308369"/>
            <a:ext cx="674521" cy="48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★[초등] 교사용DVD 자료\수학(박) 4-1 지도서\app\resource\contents\lesson02\ops\lesson02\images\mm_41_2_04_03_02\drag_item_1_000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09" y="4271802"/>
            <a:ext cx="576765" cy="5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★[초등] 교사용DVD 자료\수학(박) 4-1 지도서\app\resource\contents\lesson02\ops\lesson02\images\mm_41_2_04_03_02\drag_item_1_000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38" y="4351466"/>
            <a:ext cx="634441" cy="3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★[초등] 교사용DVD 자료\수학(박) 4-1 지도서\app\resource\contents\lesson02\ops\lesson02\images\mm_41_2_04_03_02\drag_item_1_000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93" y="4278557"/>
            <a:ext cx="629065" cy="5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★[초등] 교사용DVD 자료\수학(박) 4-1 지도서\app\resource\contents\lesson02\ops\lesson02\images\mm_41_2_04_03_02\drag_item_1_000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037" y="4239870"/>
            <a:ext cx="532285" cy="6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★[초등] 교사용DVD 자료\수학(박) 4-1 지도서\app\resource\contents\lesson02\ops\lesson02\images\mm_41_2_04_03_02\drag_item_1_000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41" y="4254114"/>
            <a:ext cx="473142" cy="5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★[초등] 교사용DVD 자료\수학(박) 4-1 지도서\app\resource\contents\lesson02\ops\lesson02\images\mm_41_2_04_03_02\drag_item_1_0003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06" y="4317960"/>
            <a:ext cx="720467" cy="4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39892" y="4089880"/>
            <a:ext cx="223133" cy="2518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38925" y="4089880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53024" y="4090119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94026" y="3965844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88201" y="3977115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18841" y="3965844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56076" y="3977115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69047" y="3980473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50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9365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물건에 있는 여러 가지 각을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4497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7A3BF0A-59D1-4AEC-8F07-35C80337278A}"/>
              </a:ext>
            </a:extLst>
          </p:cNvPr>
          <p:cNvSpPr/>
          <p:nvPr/>
        </p:nvSpPr>
        <p:spPr>
          <a:xfrm>
            <a:off x="5805355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8E6B9DE-186B-43E8-9973-E7A5F73F0583}"/>
              </a:ext>
            </a:extLst>
          </p:cNvPr>
          <p:cNvSpPr/>
          <p:nvPr/>
        </p:nvSpPr>
        <p:spPr>
          <a:xfrm>
            <a:off x="5236116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A8EC366-B09D-42EB-8EBA-FE3A77759DB1}"/>
              </a:ext>
            </a:extLst>
          </p:cNvPr>
          <p:cNvSpPr/>
          <p:nvPr/>
        </p:nvSpPr>
        <p:spPr>
          <a:xfrm>
            <a:off x="6362633" y="141515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2D1C616-F854-4E8A-80A3-CFE5AC44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12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60493A5-104A-4B73-BD66-8262ECAA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241" y="13608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8B46622-BB3A-46E6-AE90-F569DD912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089" y="134278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79842E26-6A11-42CA-9F60-89BBAEA8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97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F29651EC-875D-4B44-94EA-CFBBCC73BA7C}"/>
              </a:ext>
            </a:extLst>
          </p:cNvPr>
          <p:cNvSpPr txBox="1"/>
          <p:nvPr/>
        </p:nvSpPr>
        <p:spPr>
          <a:xfrm>
            <a:off x="563115" y="17740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분류한 각을 무엇이라고 부르면 좋을지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098FC2C-5745-4A51-BA35-CCE134F71B65}"/>
              </a:ext>
            </a:extLst>
          </p:cNvPr>
          <p:cNvSpPr/>
          <p:nvPr/>
        </p:nvSpPr>
        <p:spPr bwMode="auto">
          <a:xfrm>
            <a:off x="106988" y="4345781"/>
            <a:ext cx="6835604" cy="7919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직각보다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작은 각은 좁은 각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직각보다 큰 각은 넓은 각으로 부르면 좋을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9B9918C-62ED-479D-9E61-597CDE18F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814" y="4195407"/>
            <a:ext cx="360000" cy="355000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CF48EF7D-13DC-4E63-BAD9-CF6DF020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435964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xmlns="" id="{BF0D8CF2-4E23-4BF3-BEE8-3992DCF80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54769"/>
              </p:ext>
            </p:extLst>
          </p:nvPr>
        </p:nvGraphicFramePr>
        <p:xfrm>
          <a:off x="437344" y="2272240"/>
          <a:ext cx="6096000" cy="166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959399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394593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136597692"/>
                    </a:ext>
                  </a:extLst>
                </a:gridCol>
              </a:tblGrid>
              <a:tr h="43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직각보다 작은 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직각보다 큰 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3069318"/>
                  </a:ext>
                </a:extLst>
              </a:tr>
              <a:tr h="122837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048912"/>
                  </a:ext>
                </a:extLst>
              </a:tr>
            </a:tbl>
          </a:graphicData>
        </a:graphic>
      </p:graphicFrame>
      <p:pic>
        <p:nvPicPr>
          <p:cNvPr id="37" name="Picture 3" descr="D:\★[초등] 교사용DVD 자료\수학(박) 4-1 지도서\app\resource\contents\lesson02\ops\lesson02\images\mm_41_2_04_03_02\drag_item_1_00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16" y="3120539"/>
            <a:ext cx="703848" cy="4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D:\★[초등] 교사용DVD 자료\수학(박) 4-1 지도서\app\resource\contents\lesson02\ops\lesson02\images\mm_41_2_04_03_02\drag_item_1_00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7" y="3100896"/>
            <a:ext cx="674521" cy="48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D:\★[초등] 교사용DVD 자료\수학(박) 4-1 지도서\app\resource\contents\lesson02\ops\lesson02\images\mm_41_2_04_03_02\drag_item_1_000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09" y="3064329"/>
            <a:ext cx="576765" cy="5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D:\★[초등] 교사용DVD 자료\수학(박) 4-1 지도서\app\resource\contents\lesson02\ops\lesson02\images\mm_41_2_04_03_02\drag_item_1_000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38" y="3143993"/>
            <a:ext cx="634441" cy="3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7" descr="D:\★[초등] 교사용DVD 자료\수학(박) 4-1 지도서\app\resource\contents\lesson02\ops\lesson02\images\mm_41_2_04_03_02\drag_item_1_000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93" y="3071084"/>
            <a:ext cx="629065" cy="5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D:\★[초등] 교사용DVD 자료\수학(박) 4-1 지도서\app\resource\contents\lesson02\ops\lesson02\images\mm_41_2_04_03_02\drag_item_1_000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037" y="3032397"/>
            <a:ext cx="532285" cy="6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D:\★[초등] 교사용DVD 자료\수학(박) 4-1 지도서\app\resource\contents\lesson02\ops\lesson02\images\mm_41_2_04_03_02\drag_item_1_000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41" y="3046641"/>
            <a:ext cx="473142" cy="5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D:\★[초등] 교사용DVD 자료\수학(박) 4-1 지도서\app\resource\contents\lesson02\ops\lesson02\images\mm_41_2_04_03_02\drag_item_1_0003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06" y="3110487"/>
            <a:ext cx="720467" cy="4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39892" y="2882407"/>
            <a:ext cx="223133" cy="2518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8925" y="2882407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53024" y="2882646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4026" y="2758371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8201" y="2769642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8841" y="2758371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56076" y="2769642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69047" y="2773000"/>
            <a:ext cx="2231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43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971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B4CAF38-2FFE-4BD1-A9A6-293D53E8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5" y="3259836"/>
            <a:ext cx="5562305" cy="169866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4908" y="1919739"/>
            <a:ext cx="679190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보다 크고 직각보다 작은 각을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459734" y="1996391"/>
            <a:ext cx="941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96128" y="184221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72508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\app\resource\contents\lesson02\ops\lesson02\images\mm_41_2_04_03_04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97" y="1835412"/>
            <a:ext cx="360000" cy="355000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2BE595C1-929E-42BF-9D61-C38955542DEA}"/>
              </a:ext>
            </a:extLst>
          </p:cNvPr>
          <p:cNvSpPr txBox="1"/>
          <p:nvPr/>
        </p:nvSpPr>
        <p:spPr>
          <a:xfrm>
            <a:off x="359532" y="2388686"/>
            <a:ext cx="67919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각도가 직각보다 크고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보다 작은 각을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EF1515C6-9279-4B80-ABD5-CC6C247B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" y="2092391"/>
            <a:ext cx="173113" cy="1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8E18CF1-2472-4158-B30D-225CB4DB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" y="2591709"/>
            <a:ext cx="173113" cy="1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045ADA0-8316-4173-83F6-D0E52556F000}"/>
              </a:ext>
            </a:extLst>
          </p:cNvPr>
          <p:cNvSpPr/>
          <p:nvPr/>
        </p:nvSpPr>
        <p:spPr>
          <a:xfrm>
            <a:off x="6506639" y="5167591"/>
            <a:ext cx="314298" cy="2555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1369E95-2CB7-4950-8F03-1FAC4C3215A4}"/>
              </a:ext>
            </a:extLst>
          </p:cNvPr>
          <p:cNvSpPr/>
          <p:nvPr/>
        </p:nvSpPr>
        <p:spPr>
          <a:xfrm>
            <a:off x="5519928" y="37503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925E542-B07E-4761-9FF5-0BA0D5CC641F}"/>
              </a:ext>
            </a:extLst>
          </p:cNvPr>
          <p:cNvSpPr/>
          <p:nvPr/>
        </p:nvSpPr>
        <p:spPr bwMode="auto">
          <a:xfrm>
            <a:off x="4675598" y="2453756"/>
            <a:ext cx="941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둔</a:t>
            </a:r>
            <a:r>
              <a:rPr kumimoji="1" lang="ko-KR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EA73A736-DD3A-4890-9FEE-F75D30C5A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661" y="2292777"/>
            <a:ext cx="360000" cy="355000"/>
          </a:xfrm>
          <a:prstGeom prst="rect">
            <a:avLst/>
          </a:prstGeom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B55FAA71-1A80-4652-8A8C-F6A1C5EB8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물건에 있는 여러 가지 각을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3728" y="4581128"/>
            <a:ext cx="46767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60414" y="4581127"/>
            <a:ext cx="46767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10136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각을 보고 예각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 중 어느 것인지        안에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20847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F19857-EB5E-4C13-BFE6-FD51CBD94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6" y="1900895"/>
            <a:ext cx="6768244" cy="153777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3BA38BF-D552-4A8A-88E5-085E8C63478E}"/>
              </a:ext>
            </a:extLst>
          </p:cNvPr>
          <p:cNvSpPr/>
          <p:nvPr/>
        </p:nvSpPr>
        <p:spPr bwMode="auto">
          <a:xfrm>
            <a:off x="575556" y="4021876"/>
            <a:ext cx="963265" cy="5164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B0B3240B-8217-41A1-8561-A65999073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00" y="3844376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20C6ABC-6297-4754-B2E6-B2F71CD41553}"/>
              </a:ext>
            </a:extLst>
          </p:cNvPr>
          <p:cNvSpPr/>
          <p:nvPr/>
        </p:nvSpPr>
        <p:spPr bwMode="auto">
          <a:xfrm>
            <a:off x="3153167" y="4021876"/>
            <a:ext cx="963265" cy="5164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둔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0F61A251-A270-4809-9107-0BA12BB2F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811" y="3844376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ADCF38B-24C7-48A6-86E6-E88D491145B7}"/>
              </a:ext>
            </a:extLst>
          </p:cNvPr>
          <p:cNvSpPr/>
          <p:nvPr/>
        </p:nvSpPr>
        <p:spPr bwMode="auto">
          <a:xfrm>
            <a:off x="5392439" y="4021876"/>
            <a:ext cx="963265" cy="5164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BFCE60F-15ED-4FF8-B7E3-719ABB292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083" y="3844376"/>
            <a:ext cx="360000" cy="35500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08079721-B5F4-4FA8-8C95-6BC864C44EF8}"/>
              </a:ext>
            </a:extLst>
          </p:cNvPr>
          <p:cNvSpPr/>
          <p:nvPr/>
        </p:nvSpPr>
        <p:spPr>
          <a:xfrm>
            <a:off x="572580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87" y="113522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64731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63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생활 속에서 다양한 예각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83D78B8-4E29-4989-8B50-8EA61445352E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2D590176-6806-4151-9928-BAAEEAB2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7A3BF0A-59D1-4AEC-8F07-35C80337278A}"/>
              </a:ext>
            </a:extLst>
          </p:cNvPr>
          <p:cNvSpPr/>
          <p:nvPr/>
        </p:nvSpPr>
        <p:spPr>
          <a:xfrm>
            <a:off x="5805355" y="141515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8EC366-B09D-42EB-8EBA-FE3A77759DB1}"/>
              </a:ext>
            </a:extLst>
          </p:cNvPr>
          <p:cNvSpPr/>
          <p:nvPr/>
        </p:nvSpPr>
        <p:spPr>
          <a:xfrm>
            <a:off x="6362633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2D1C616-F854-4E8A-80A3-CFE5AC44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12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B46622-BB3A-46E6-AE90-F569DD912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089" y="135408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79842E26-6A11-42CA-9F60-89BBAEA8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97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F29651EC-875D-4B44-94EA-CFBBCC73BA7C}"/>
              </a:ext>
            </a:extLst>
          </p:cNvPr>
          <p:cNvSpPr txBox="1"/>
          <p:nvPr/>
        </p:nvSpPr>
        <p:spPr>
          <a:xfrm>
            <a:off x="563115" y="17740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200" dirty="0" smtClean="0">
                <a:latin typeface="맑은 고딕" pitchFamily="50" charset="-127"/>
                <a:ea typeface="맑은 고딕" pitchFamily="50" charset="-127"/>
              </a:rPr>
              <a:t>생활 속에서 다양한 각을 찾아 예각</a:t>
            </a:r>
            <a:r>
              <a:rPr lang="en-US" altLang="ko-KR" sz="1900" spc="-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200" dirty="0" smtClean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200" dirty="0" smtClean="0">
                <a:latin typeface="맑은 고딕" pitchFamily="50" charset="-127"/>
                <a:ea typeface="맑은 고딕" pitchFamily="50" charset="-127"/>
              </a:rPr>
              <a:t>둔각으로 구별해 보세요</a:t>
            </a:r>
            <a:r>
              <a:rPr lang="en-US" altLang="ko-KR" sz="1900" spc="-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856862B-6AB9-41D8-B2FC-F92EB9EED03A}"/>
              </a:ext>
            </a:extLst>
          </p:cNvPr>
          <p:cNvSpPr/>
          <p:nvPr/>
        </p:nvSpPr>
        <p:spPr bwMode="auto">
          <a:xfrm>
            <a:off x="1547316" y="2270880"/>
            <a:ext cx="4244372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빨래 건조대의 다리는 예각입니다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729" y="2400162"/>
            <a:ext cx="360000" cy="355000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0016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856862B-6AB9-41D8-B2FC-F92EB9EED03A}"/>
              </a:ext>
            </a:extLst>
          </p:cNvPr>
          <p:cNvSpPr/>
          <p:nvPr/>
        </p:nvSpPr>
        <p:spPr bwMode="auto">
          <a:xfrm>
            <a:off x="1555569" y="2899374"/>
            <a:ext cx="4244372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칠판의 모서리 부분은 직각입니다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982" y="3028656"/>
            <a:ext cx="360000" cy="355000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25" y="302865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856862B-6AB9-41D8-B2FC-F92EB9EED03A}"/>
              </a:ext>
            </a:extLst>
          </p:cNvPr>
          <p:cNvSpPr/>
          <p:nvPr/>
        </p:nvSpPr>
        <p:spPr bwMode="auto">
          <a:xfrm>
            <a:off x="1547832" y="3511442"/>
            <a:ext cx="4244372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가위를 크게 벌린 부분은 둔각입니다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245" y="3640724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88" y="3640724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생활 속에서 다양한 예각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83D78B8-4E29-4989-8B50-8EA61445352E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2D590176-6806-4151-9928-BAAEEAB2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xmlns="" id="{839FF08A-8D98-42DD-91E7-C77619B7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58013"/>
            <a:ext cx="1321568" cy="41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153ED47-4068-4DA1-9677-27D178A54381}"/>
              </a:ext>
            </a:extLst>
          </p:cNvPr>
          <p:cNvSpPr/>
          <p:nvPr/>
        </p:nvSpPr>
        <p:spPr>
          <a:xfrm>
            <a:off x="1147131" y="5067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7A3BF0A-59D1-4AEC-8F07-35C80337278A}"/>
              </a:ext>
            </a:extLst>
          </p:cNvPr>
          <p:cNvSpPr/>
          <p:nvPr/>
        </p:nvSpPr>
        <p:spPr>
          <a:xfrm>
            <a:off x="5805355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8EC366-B09D-42EB-8EBA-FE3A77759DB1}"/>
              </a:ext>
            </a:extLst>
          </p:cNvPr>
          <p:cNvSpPr/>
          <p:nvPr/>
        </p:nvSpPr>
        <p:spPr>
          <a:xfrm>
            <a:off x="6362633" y="141515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2D1C616-F854-4E8A-80A3-CFE5AC44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12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B46622-BB3A-46E6-AE90-F569DD912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089" y="135408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79842E26-6A11-42CA-9F60-89BBAEA8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97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F29651EC-875D-4B44-94EA-CFBBCC73BA7C}"/>
              </a:ext>
            </a:extLst>
          </p:cNvPr>
          <p:cNvSpPr txBox="1"/>
          <p:nvPr/>
        </p:nvSpPr>
        <p:spPr>
          <a:xfrm>
            <a:off x="563115" y="17740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200" dirty="0" smtClean="0">
                <a:latin typeface="맑은 고딕" pitchFamily="50" charset="-127"/>
                <a:ea typeface="맑은 고딕" pitchFamily="50" charset="-127"/>
              </a:rPr>
              <a:t>교실 안에서 다양한 각을 찾아 예각</a:t>
            </a:r>
            <a:r>
              <a:rPr lang="en-US" altLang="ko-KR" sz="1900" spc="-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200" dirty="0" smtClean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200" dirty="0" smtClean="0">
                <a:latin typeface="맑은 고딕" pitchFamily="50" charset="-127"/>
                <a:ea typeface="맑은 고딕" pitchFamily="50" charset="-127"/>
              </a:rPr>
              <a:t>둔각으로 구별해 보세요</a:t>
            </a:r>
            <a:r>
              <a:rPr lang="en-US" altLang="ko-KR" sz="1900" spc="-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856862B-6AB9-41D8-B2FC-F92EB9EED03A}"/>
              </a:ext>
            </a:extLst>
          </p:cNvPr>
          <p:cNvSpPr/>
          <p:nvPr/>
        </p:nvSpPr>
        <p:spPr bwMode="auto">
          <a:xfrm>
            <a:off x="1547316" y="2270880"/>
            <a:ext cx="4244372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삼각자에는 예각이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729" y="2400162"/>
            <a:ext cx="360000" cy="355000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0016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856862B-6AB9-41D8-B2FC-F92EB9EED03A}"/>
              </a:ext>
            </a:extLst>
          </p:cNvPr>
          <p:cNvSpPr/>
          <p:nvPr/>
        </p:nvSpPr>
        <p:spPr bwMode="auto">
          <a:xfrm>
            <a:off x="1555569" y="2899374"/>
            <a:ext cx="4244372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창문에는 직각이 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982" y="3028656"/>
            <a:ext cx="360000" cy="355000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25" y="302865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856862B-6AB9-41D8-B2FC-F92EB9EED03A}"/>
              </a:ext>
            </a:extLst>
          </p:cNvPr>
          <p:cNvSpPr/>
          <p:nvPr/>
        </p:nvSpPr>
        <p:spPr bwMode="auto">
          <a:xfrm>
            <a:off x="1547832" y="3511442"/>
            <a:ext cx="4244372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의자의 다리에는 둔각이 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245" y="3640724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88" y="3640724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48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생활 속의 예각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생활 속의 둔각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생활 속의 예각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클릭해 상자에 이미지가 나타나면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생활 속의 둔각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회색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생활 속의 둔각은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3B30B12F-E30D-4BAB-B070-E6B6389C00DC}"/>
              </a:ext>
            </a:extLst>
          </p:cNvPr>
          <p:cNvSpPr/>
          <p:nvPr/>
        </p:nvSpPr>
        <p:spPr>
          <a:xfrm>
            <a:off x="3219434" y="15986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7572CDAA-2E4C-4113-8200-F6F21A88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0708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FB2B9C3-9A2C-415D-871C-F27BD1601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90" y="2620890"/>
            <a:ext cx="6087295" cy="1546736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D04EAEF3-C511-46ED-9FC1-534A3543A7B2}"/>
              </a:ext>
            </a:extLst>
          </p:cNvPr>
          <p:cNvSpPr/>
          <p:nvPr/>
        </p:nvSpPr>
        <p:spPr>
          <a:xfrm>
            <a:off x="386416" y="2016762"/>
            <a:ext cx="6408712" cy="2702129"/>
          </a:xfrm>
          <a:prstGeom prst="flowChartAlternateProcess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xmlns="" id="{8E404A2D-01DD-4608-863A-821CD1DE3142}"/>
              </a:ext>
            </a:extLst>
          </p:cNvPr>
          <p:cNvSpPr/>
          <p:nvPr/>
        </p:nvSpPr>
        <p:spPr>
          <a:xfrm>
            <a:off x="1298074" y="1800154"/>
            <a:ext cx="1951711" cy="447719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 속의 예각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xmlns="" id="{CC900BB6-285A-4682-BBCA-B1910AD0A8B8}"/>
              </a:ext>
            </a:extLst>
          </p:cNvPr>
          <p:cNvSpPr/>
          <p:nvPr/>
        </p:nvSpPr>
        <p:spPr>
          <a:xfrm>
            <a:off x="3596144" y="1800154"/>
            <a:ext cx="1951711" cy="44771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 속의 둔각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55514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popup_img_01.png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5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7572CDAA-2E4C-4113-8200-F6F21A88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0708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0EDE576-80D5-4985-A030-F129A16B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9" y="2741576"/>
            <a:ext cx="6421927" cy="1374848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D04EAEF3-C511-46ED-9FC1-534A3543A7B2}"/>
              </a:ext>
            </a:extLst>
          </p:cNvPr>
          <p:cNvSpPr/>
          <p:nvPr/>
        </p:nvSpPr>
        <p:spPr>
          <a:xfrm>
            <a:off x="386416" y="2016762"/>
            <a:ext cx="6408712" cy="2702129"/>
          </a:xfrm>
          <a:prstGeom prst="flowChartAlternateProcess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xmlns="" id="{8E404A2D-01DD-4608-863A-821CD1DE3142}"/>
              </a:ext>
            </a:extLst>
          </p:cNvPr>
          <p:cNvSpPr/>
          <p:nvPr/>
        </p:nvSpPr>
        <p:spPr>
          <a:xfrm>
            <a:off x="1298074" y="1800154"/>
            <a:ext cx="1951711" cy="44771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 속의 예각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xmlns="" id="{CC900BB6-285A-4682-BBCA-B1910AD0A8B8}"/>
              </a:ext>
            </a:extLst>
          </p:cNvPr>
          <p:cNvSpPr/>
          <p:nvPr/>
        </p:nvSpPr>
        <p:spPr>
          <a:xfrm>
            <a:off x="3596144" y="1800154"/>
            <a:ext cx="1951711" cy="44771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 속의 둔각</a:t>
            </a: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25195"/>
              </p:ext>
            </p:extLst>
          </p:nvPr>
        </p:nvGraphicFramePr>
        <p:xfrm>
          <a:off x="120297" y="611277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popup_img_02.png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5470"/>
            <a:ext cx="6918956" cy="733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 안에 있는 각에 예각은 빨간색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노란색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파란색으로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표시하고 각각 개수를 세어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477916B5-7F50-4EAF-ABB6-0353C20C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 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답 칸 클릭할 때 예각은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둔각은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클릭하면 모든 각이 표시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정답 확인 전 기존 그림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79063A-0D2F-4A1F-B0B4-C868E601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95" y="2919720"/>
            <a:ext cx="1910308" cy="1408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5802EBA-0FC5-4907-A7DF-229E2ECA3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3" y="2384884"/>
            <a:ext cx="3038076" cy="2429411"/>
          </a:xfrm>
          <a:prstGeom prst="rect">
            <a:avLst/>
          </a:prstGeom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535D975E-4A0C-4640-8014-1B084B88C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59805"/>
              </p:ext>
            </p:extLst>
          </p:nvPr>
        </p:nvGraphicFramePr>
        <p:xfrm>
          <a:off x="3808265" y="2757387"/>
          <a:ext cx="2748596" cy="170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56">
                  <a:extLst>
                    <a:ext uri="{9D8B030D-6E8A-4147-A177-3AD203B41FA5}">
                      <a16:colId xmlns:a16="http://schemas.microsoft.com/office/drawing/2014/main" xmlns="" val="304346724"/>
                    </a:ext>
                  </a:extLst>
                </a:gridCol>
                <a:gridCol w="1660340">
                  <a:extLst>
                    <a:ext uri="{9D8B030D-6E8A-4147-A177-3AD203B41FA5}">
                      <a16:colId xmlns:a16="http://schemas.microsoft.com/office/drawing/2014/main" xmlns="" val="349609017"/>
                    </a:ext>
                  </a:extLst>
                </a:gridCol>
              </a:tblGrid>
              <a:tr h="569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2471258"/>
                  </a:ext>
                </a:extLst>
              </a:tr>
              <a:tr h="569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2643686"/>
                  </a:ext>
                </a:extLst>
              </a:tr>
              <a:tr h="569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2431861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3EA8667-9164-4C73-B3E9-A0AE89FF75D3}"/>
              </a:ext>
            </a:extLst>
          </p:cNvPr>
          <p:cNvSpPr/>
          <p:nvPr/>
        </p:nvSpPr>
        <p:spPr>
          <a:xfrm>
            <a:off x="2663788" y="23599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972979F-ED8B-49B3-8B2B-C5226EC4A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564" y="2542470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EB7693F6-8F30-498D-8004-83E2CB0CB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227" y="3213775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AD89F042-C028-488D-84B0-5471A3653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227" y="3783692"/>
            <a:ext cx="360000" cy="355000"/>
          </a:xfrm>
          <a:prstGeom prst="rect">
            <a:avLst/>
          </a:prstGeom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29591"/>
              </p:ext>
            </p:extLst>
          </p:nvPr>
        </p:nvGraphicFramePr>
        <p:xfrm>
          <a:off x="755576" y="5877272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8069"/>
              </p:ext>
            </p:extLst>
          </p:nvPr>
        </p:nvGraphicFramePr>
        <p:xfrm>
          <a:off x="755576" y="64008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answer_01.svg~answer_03.svg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16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https://cdata2.tsherpa.co.kr/tsherpa/MultiMedia/Flash/2020/curri/index.html?flashxmlnum=yein820&amp;classa=A8-C1-41-MM-MM-04-03-05-0-0-0-0&amp;classno=MM_41_04/suh_0401_02_0005/suh_0401_02_0005_301_1.html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각의 크기 비교하기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065" y="2399861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직각보다 작은 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3860EF1-FA34-4729-9379-6EF7364137AE}"/>
              </a:ext>
            </a:extLst>
          </p:cNvPr>
          <p:cNvSpPr/>
          <p:nvPr/>
        </p:nvSpPr>
        <p:spPr bwMode="auto">
          <a:xfrm>
            <a:off x="682490" y="2961161"/>
            <a:ext cx="8291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3BA4049-FFAF-4CA7-96A6-4A60DE39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84" y="2762186"/>
            <a:ext cx="360000" cy="355000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5BEFB01C-9E82-4366-A2AE-328CC2457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" y="2541114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9AF0114-F842-48C7-9C9C-58C89F556318}"/>
              </a:ext>
            </a:extLst>
          </p:cNvPr>
          <p:cNvSpPr txBox="1"/>
          <p:nvPr/>
        </p:nvSpPr>
        <p:spPr>
          <a:xfrm>
            <a:off x="591439" y="2960948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각도가 직각보다 크고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en-US" altLang="ko-KR" sz="1900" spc="-150" dirty="0" smtClean="0">
                <a:latin typeface="맑은 고딕"/>
                <a:ea typeface="맑은 고딕"/>
              </a:rPr>
              <a:t>°</a:t>
            </a:r>
            <a:r>
              <a:rPr lang="ko-KR" altLang="en-US" sz="1900" spc="-150" dirty="0" smtClean="0">
                <a:latin typeface="맑은 고딕"/>
                <a:ea typeface="맑은 고딕"/>
              </a:rPr>
              <a:t>보다 작은 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67BB8E84-BD14-4CDA-8DC1-545AEDDE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" y="3045702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4655547" y="16144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88990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건축 사무소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속의 다양한 각 분류하는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속의 다양한 각 분류해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속의 다양한 각 분류해 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3338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보고 예각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둔각 구별하기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속에서 다양한 예각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둔각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5052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그림에서 예각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둔각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2265" y="3044279"/>
            <a:ext cx="5796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961" y="3202897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AFFCBB-8F4D-4AB7-AC58-51E2E8818201}"/>
              </a:ext>
            </a:extLst>
          </p:cNvPr>
          <p:cNvSpPr txBox="1"/>
          <p:nvPr/>
        </p:nvSpPr>
        <p:spPr>
          <a:xfrm>
            <a:off x="7056276" y="96272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7">
            <a:extLst>
              <a:ext uri="{FF2B5EF4-FFF2-40B4-BE49-F238E27FC236}">
                <a16:creationId xmlns:a16="http://schemas.microsoft.com/office/drawing/2014/main" xmlns="" id="{3425F170-0D54-473F-9211-3007A82CF7EA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6BEBA856-898D-4F9E-8453-F690D5A2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D9C5104-017F-43F8-8EAE-BDA0CDF245AA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삼각자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1AE0991-9C5C-48FE-8128-67941775BAB0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3">
            <a:extLst>
              <a:ext uri="{FF2B5EF4-FFF2-40B4-BE49-F238E27FC236}">
                <a16:creationId xmlns:a16="http://schemas.microsoft.com/office/drawing/2014/main" xmlns="" id="{468DE5C9-A43F-445B-BCDD-22927C27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08570"/>
              </p:ext>
            </p:extLst>
          </p:nvPr>
        </p:nvGraphicFramePr>
        <p:xfrm>
          <a:off x="458539" y="4128538"/>
          <a:ext cx="6096000" cy="86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959399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394593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136597692"/>
                    </a:ext>
                  </a:extLst>
                </a:gridCol>
              </a:tblGrid>
              <a:tr h="362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3069318"/>
                  </a:ext>
                </a:extLst>
              </a:tr>
              <a:tr h="499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04891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보고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둔각을 찾아 기호를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39270"/>
              </p:ext>
            </p:extLst>
          </p:nvPr>
        </p:nvGraphicFramePr>
        <p:xfrm>
          <a:off x="115384" y="6129300"/>
          <a:ext cx="6688864" cy="50405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6E84FF3D-53A8-4FC2-AEC3-CD21B30B777A}"/>
              </a:ext>
            </a:extLst>
          </p:cNvPr>
          <p:cNvSpPr/>
          <p:nvPr/>
        </p:nvSpPr>
        <p:spPr>
          <a:xfrm>
            <a:off x="301771" y="513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9252A92-95D8-4B87-8AC3-C0298281A471}"/>
              </a:ext>
            </a:extLst>
          </p:cNvPr>
          <p:cNvSpPr/>
          <p:nvPr/>
        </p:nvSpPr>
        <p:spPr>
          <a:xfrm>
            <a:off x="6351413" y="5109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818D02-F721-4BFD-A6CA-62DAC71D5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06" y="1988840"/>
            <a:ext cx="5005300" cy="199410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F6677A75-A231-4BC1-A804-C9A77D5B8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538" y="4355622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787AFF03-8806-47A2-8443-4B7EBECB4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869" y="4355622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BF6C1254-7746-4CA7-96AF-F39062F5E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530" y="4355622"/>
            <a:ext cx="360000" cy="355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43303" y="2456892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7003" y="2420888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1987" y="235012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4870" y="328498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3188005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4048" y="3422178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B5FABF-744E-4721-93AB-B6DB6354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78" y="2791027"/>
            <a:ext cx="4358112" cy="164658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이용하여 둔각을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예 약물과 함께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app\resource\contents\lesson02\ops\lesson02\mm_41_2_04_07_03.html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정답 확인 전 기존 그림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CE302E9-5831-48CA-BDE6-E5B120C3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346" y="2011533"/>
            <a:ext cx="1867843" cy="779494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7CB22BAF-410D-47B1-88FF-52007E137F76}"/>
              </a:ext>
            </a:extLst>
          </p:cNvPr>
          <p:cNvSpPr/>
          <p:nvPr/>
        </p:nvSpPr>
        <p:spPr>
          <a:xfrm>
            <a:off x="4739294" y="19736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A105715-629A-4C5B-B721-A55F83598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4514" y="5362665"/>
            <a:ext cx="2426450" cy="1175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AD927E22-C13D-4A87-9554-7C07726A6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8" y="2920542"/>
            <a:ext cx="492742" cy="3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78486"/>
              </p:ext>
            </p:extLst>
          </p:nvPr>
        </p:nvGraphicFramePr>
        <p:xfrm>
          <a:off x="115384" y="6129300"/>
          <a:ext cx="6688864" cy="50405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answer_01.svg(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0016BC5-7356-4097-AB13-22C90C95DD59}"/>
              </a:ext>
            </a:extLst>
          </p:cNvPr>
          <p:cNvSpPr/>
          <p:nvPr/>
        </p:nvSpPr>
        <p:spPr bwMode="auto">
          <a:xfrm>
            <a:off x="3015978" y="4773394"/>
            <a:ext cx="12191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4855779" y="5025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161155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9575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시각에 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작은 쪽의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시곗바늘은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보이지 않다가 시계를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시곗바늘이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073" y="4656416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5984F59-4990-417F-B713-C0467CEF5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842" y="2957201"/>
            <a:ext cx="1975454" cy="16703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7D7F9875-AECD-440D-B425-98B64A639D33}"/>
              </a:ext>
            </a:extLst>
          </p:cNvPr>
          <p:cNvSpPr/>
          <p:nvPr/>
        </p:nvSpPr>
        <p:spPr>
          <a:xfrm>
            <a:off x="3141705" y="2356622"/>
            <a:ext cx="977928" cy="4463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xmlns="" id="{D31C1D66-F620-4265-8760-2E1CDF0FFA21}"/>
              </a:ext>
            </a:extLst>
          </p:cNvPr>
          <p:cNvSpPr/>
          <p:nvPr/>
        </p:nvSpPr>
        <p:spPr>
          <a:xfrm rot="10800000">
            <a:off x="3412233" y="2778059"/>
            <a:ext cx="396032" cy="14054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15" y="192678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2684526" y="3385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16" y="2285987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8068F9C-DCD0-4CFD-A34D-9891989580DE}"/>
              </a:ext>
            </a:extLst>
          </p:cNvPr>
          <p:cNvSpPr txBox="1"/>
          <p:nvPr/>
        </p:nvSpPr>
        <p:spPr>
          <a:xfrm>
            <a:off x="5416460" y="2327208"/>
            <a:ext cx="1255005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1448"/>
              </p:ext>
            </p:extLst>
          </p:nvPr>
        </p:nvGraphicFramePr>
        <p:xfrm>
          <a:off x="115384" y="6129300"/>
          <a:ext cx="6688864" cy="50405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\app\resource\contents\lesson02\ops\lesson02\images\mm_41_2_04_07_04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78740" y="4998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0016BC5-7356-4097-AB13-22C90C95DD59}"/>
              </a:ext>
            </a:extLst>
          </p:cNvPr>
          <p:cNvSpPr/>
          <p:nvPr/>
        </p:nvSpPr>
        <p:spPr bwMode="auto">
          <a:xfrm>
            <a:off x="3015978" y="4773394"/>
            <a:ext cx="12191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9575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시각에 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작은 쪽의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073" y="4656416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5984F59-4990-417F-B713-C0467CEF5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842" y="2957201"/>
            <a:ext cx="1975454" cy="16703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7D7F9875-AECD-440D-B425-98B64A639D33}"/>
              </a:ext>
            </a:extLst>
          </p:cNvPr>
          <p:cNvSpPr/>
          <p:nvPr/>
        </p:nvSpPr>
        <p:spPr>
          <a:xfrm>
            <a:off x="3141705" y="2356622"/>
            <a:ext cx="977928" cy="4463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xmlns="" id="{D31C1D66-F620-4265-8760-2E1CDF0FFA21}"/>
              </a:ext>
            </a:extLst>
          </p:cNvPr>
          <p:cNvSpPr/>
          <p:nvPr/>
        </p:nvSpPr>
        <p:spPr>
          <a:xfrm rot="10800000">
            <a:off x="3412233" y="2778059"/>
            <a:ext cx="396032" cy="14054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15" y="192678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16" y="2285987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8068F9C-DCD0-4CFD-A34D-9891989580DE}"/>
              </a:ext>
            </a:extLst>
          </p:cNvPr>
          <p:cNvSpPr txBox="1"/>
          <p:nvPr/>
        </p:nvSpPr>
        <p:spPr>
          <a:xfrm>
            <a:off x="5416460" y="2327208"/>
            <a:ext cx="1255005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215516" y="4292281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예각은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직각보다 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작은 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 flipH="1" flipV="1">
            <a:off x="4968044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43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F5EC608-F836-4395-BE8A-A3E3632F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73" y="2242376"/>
            <a:ext cx="5163040" cy="168729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2936F97-AB0B-4A76-A19B-64B8479FF85D}"/>
              </a:ext>
            </a:extLst>
          </p:cNvPr>
          <p:cNvSpPr/>
          <p:nvPr/>
        </p:nvSpPr>
        <p:spPr bwMode="auto">
          <a:xfrm>
            <a:off x="1658977" y="4304355"/>
            <a:ext cx="12191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41F7DAF7-F561-47BA-BDC1-5DDBDCAAB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72" y="4187377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F23524B-ABD5-4675-9D0A-7A9F91183EDD}"/>
              </a:ext>
            </a:extLst>
          </p:cNvPr>
          <p:cNvSpPr/>
          <p:nvPr/>
        </p:nvSpPr>
        <p:spPr bwMode="auto">
          <a:xfrm>
            <a:off x="4433634" y="4304355"/>
            <a:ext cx="12191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8CAA95C8-A997-4B66-9F51-3560BB1B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729" y="4187377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4855779" y="5025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F5EC608-F836-4395-BE8A-A3E3632F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73" y="2242376"/>
            <a:ext cx="5163040" cy="168729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2936F97-AB0B-4A76-A19B-64B8479FF85D}"/>
              </a:ext>
            </a:extLst>
          </p:cNvPr>
          <p:cNvSpPr/>
          <p:nvPr/>
        </p:nvSpPr>
        <p:spPr bwMode="auto">
          <a:xfrm>
            <a:off x="1658977" y="4304355"/>
            <a:ext cx="12191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41F7DAF7-F561-47BA-BDC1-5DDBDCAAB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72" y="4187377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F23524B-ABD5-4675-9D0A-7A9F91183EDD}"/>
              </a:ext>
            </a:extLst>
          </p:cNvPr>
          <p:cNvSpPr/>
          <p:nvPr/>
        </p:nvSpPr>
        <p:spPr bwMode="auto">
          <a:xfrm>
            <a:off x="4433634" y="4304355"/>
            <a:ext cx="12191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8CAA95C8-A997-4B66-9F51-3560BB1BF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729" y="4187377"/>
            <a:ext cx="360000" cy="355000"/>
          </a:xfrm>
          <a:prstGeom prst="rect">
            <a:avLst/>
          </a:prstGeom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215516" y="4292281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예각은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직각보다 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작은 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각 삼각형 63"/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65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까만색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선분만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파란색 선분과 각 표시가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\app\resource\contents\lesson02\ops\lesson02\mm_41_2_04_07_03.html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이용하여 예각과 둔각을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6F4494DA-38B4-4DED-9142-A708BE9C118B}"/>
              </a:ext>
            </a:extLst>
          </p:cNvPr>
          <p:cNvSpPr/>
          <p:nvPr/>
        </p:nvSpPr>
        <p:spPr>
          <a:xfrm>
            <a:off x="506976" y="2370692"/>
            <a:ext cx="2804884" cy="2619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FA417197-6D01-48B4-A026-91695CA935F4}"/>
              </a:ext>
            </a:extLst>
          </p:cNvPr>
          <p:cNvSpPr/>
          <p:nvPr/>
        </p:nvSpPr>
        <p:spPr>
          <a:xfrm>
            <a:off x="1405892" y="2146832"/>
            <a:ext cx="922871" cy="44771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FBF64CBF-6388-4B83-822A-DC8B8C2C0A39}"/>
              </a:ext>
            </a:extLst>
          </p:cNvPr>
          <p:cNvSpPr/>
          <p:nvPr/>
        </p:nvSpPr>
        <p:spPr>
          <a:xfrm>
            <a:off x="3730413" y="2370692"/>
            <a:ext cx="2804884" cy="2619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C8658AE5-B9C7-49FC-9185-04F9569E3ED2}"/>
              </a:ext>
            </a:extLst>
          </p:cNvPr>
          <p:cNvSpPr/>
          <p:nvPr/>
        </p:nvSpPr>
        <p:spPr>
          <a:xfrm>
            <a:off x="4602120" y="2146832"/>
            <a:ext cx="922871" cy="44771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9344A648-1349-4E54-9E9A-A2930A68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1" y="2584840"/>
            <a:ext cx="492742" cy="3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FEBB0A6A-8484-4811-B998-3C4F7410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07" y="2584840"/>
            <a:ext cx="492742" cy="3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3588B1-7753-4F1D-90BC-163C6E13D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417" y="3065233"/>
            <a:ext cx="2286001" cy="1376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6CE40D6-65E4-4A04-AB8A-706E32107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2815" y="2706424"/>
            <a:ext cx="1730964" cy="194804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 bwMode="auto">
          <a:xfrm flipV="1">
            <a:off x="935596" y="3645024"/>
            <a:ext cx="1800200" cy="6120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>
            <a:off x="4788024" y="2840237"/>
            <a:ext cx="1008112" cy="61206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FDC642E1-1061-4D95-8F12-074B05469A12}"/>
              </a:ext>
            </a:extLst>
          </p:cNvPr>
          <p:cNvSpPr/>
          <p:nvPr/>
        </p:nvSpPr>
        <p:spPr>
          <a:xfrm>
            <a:off x="538829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ACE302E9-5831-48CA-BDE6-E5B120C36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4926" y="1907615"/>
            <a:ext cx="1403338" cy="585645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DC642E1-1061-4D95-8F12-074B05469A12}"/>
              </a:ext>
            </a:extLst>
          </p:cNvPr>
          <p:cNvSpPr/>
          <p:nvPr/>
        </p:nvSpPr>
        <p:spPr>
          <a:xfrm>
            <a:off x="6554594" y="1650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DAF65578-DAF2-4FCF-A18A-30377A3D785A}"/>
              </a:ext>
            </a:extLst>
          </p:cNvPr>
          <p:cNvSpPr/>
          <p:nvPr/>
        </p:nvSpPr>
        <p:spPr>
          <a:xfrm>
            <a:off x="419091" y="2370698"/>
            <a:ext cx="6206418" cy="2498463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직각을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정답인 각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사라지지 않고 남아있음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오답인 각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정답인 각 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 도형으로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671E21-28C3-4C1F-9C13-1D42DFD17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71" y="2744924"/>
            <a:ext cx="5711264" cy="1622518"/>
          </a:xfrm>
          <a:prstGeom prst="rect">
            <a:avLst/>
          </a:prstGeom>
        </p:spPr>
      </p:pic>
      <p:pic>
        <p:nvPicPr>
          <p:cNvPr id="37" name="Picture 5">
            <a:extLst>
              <a:ext uri="{FF2B5EF4-FFF2-40B4-BE49-F238E27FC236}">
                <a16:creationId xmlns:a16="http://schemas.microsoft.com/office/drawing/2014/main" xmlns="" id="{D5B304B8-A864-4503-B472-D9C94AAC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8618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7">
            <a:extLst>
              <a:ext uri="{FF2B5EF4-FFF2-40B4-BE49-F238E27FC236}">
                <a16:creationId xmlns:a16="http://schemas.microsoft.com/office/drawing/2014/main" xmlns="" id="{5EB9A089-C41A-4256-8334-DD60CF55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4" y="4148175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xmlns="" id="{1EE09A33-A9F5-421F-9727-E8378B41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39" y="4008618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7">
            <a:extLst>
              <a:ext uri="{FF2B5EF4-FFF2-40B4-BE49-F238E27FC236}">
                <a16:creationId xmlns:a16="http://schemas.microsoft.com/office/drawing/2014/main" xmlns="" id="{2BCC39DF-015E-41BE-9169-E72016C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38" y="4148175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">
            <a:extLst>
              <a:ext uri="{FF2B5EF4-FFF2-40B4-BE49-F238E27FC236}">
                <a16:creationId xmlns:a16="http://schemas.microsoft.com/office/drawing/2014/main" xmlns="" id="{19B2CF7F-49FC-49F5-85D9-5693C8D0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955" y="4148175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xmlns="" id="{0765D079-3405-4A04-AD50-768ED54C0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91" y="3012114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7">
            <a:extLst>
              <a:ext uri="{FF2B5EF4-FFF2-40B4-BE49-F238E27FC236}">
                <a16:creationId xmlns:a16="http://schemas.microsoft.com/office/drawing/2014/main" xmlns="" id="{4FB29088-E481-413E-B0C6-E9BA1FC1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15" y="3012114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xmlns="" id="{93E7CB39-B4F5-4B3C-BD2C-4E24DDB0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72" y="3023263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>
            <a:extLst>
              <a:ext uri="{FF2B5EF4-FFF2-40B4-BE49-F238E27FC236}">
                <a16:creationId xmlns:a16="http://schemas.microsoft.com/office/drawing/2014/main" xmlns="" id="{8D226F0F-9A51-4C7C-920B-08EF6499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35" y="2989707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FDC642E1-1061-4D95-8F12-074B05469A12}"/>
              </a:ext>
            </a:extLst>
          </p:cNvPr>
          <p:cNvSpPr/>
          <p:nvPr/>
        </p:nvSpPr>
        <p:spPr>
          <a:xfrm>
            <a:off x="5942564" y="2731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16" y="19168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8068F9C-DCD0-4CFD-A34D-9891989580DE}"/>
              </a:ext>
            </a:extLst>
          </p:cNvPr>
          <p:cNvSpPr txBox="1"/>
          <p:nvPr/>
        </p:nvSpPr>
        <p:spPr>
          <a:xfrm>
            <a:off x="5416460" y="1958053"/>
            <a:ext cx="1255005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DC642E1-1061-4D95-8F12-074B05469A12}"/>
              </a:ext>
            </a:extLst>
          </p:cNvPr>
          <p:cNvSpPr/>
          <p:nvPr/>
        </p:nvSpPr>
        <p:spPr>
          <a:xfrm>
            <a:off x="5808343" y="3816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50FAB2-9F36-4CFC-9A2A-650002EB1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1"/>
          <a:stretch/>
        </p:blipFill>
        <p:spPr>
          <a:xfrm>
            <a:off x="59274" y="872359"/>
            <a:ext cx="6924994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4475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8816" y="2576407"/>
            <a:ext cx="507334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건축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사무소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둔각을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10EED8B-E67A-46E4-BCE9-2489DCAF9BC5}"/>
              </a:ext>
            </a:extLst>
          </p:cNvPr>
          <p:cNvSpPr/>
          <p:nvPr/>
        </p:nvSpPr>
        <p:spPr bwMode="auto">
          <a:xfrm>
            <a:off x="2438316" y="4399418"/>
            <a:ext cx="2565732" cy="49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    ,     , 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9E5F3E7-7024-4875-8C4D-0095BF395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040" y="4292863"/>
            <a:ext cx="360000" cy="355000"/>
          </a:xfrm>
          <a:prstGeom prst="rect">
            <a:avLst/>
          </a:prstGeom>
        </p:spPr>
      </p:pic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B5EF60D8-65FE-42B3-84BD-0488F98D74A1}"/>
              </a:ext>
            </a:extLst>
          </p:cNvPr>
          <p:cNvSpPr/>
          <p:nvPr/>
        </p:nvSpPr>
        <p:spPr>
          <a:xfrm>
            <a:off x="863600" y="2492896"/>
            <a:ext cx="5489940" cy="137899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B86E1FFB-B974-4D99-927A-7DE3797C7FA1}"/>
              </a:ext>
            </a:extLst>
          </p:cNvPr>
          <p:cNvSpPr txBox="1"/>
          <p:nvPr/>
        </p:nvSpPr>
        <p:spPr>
          <a:xfrm>
            <a:off x="1511660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123°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136ACE7A-33CD-49C6-B8E7-50663EC22792}"/>
              </a:ext>
            </a:extLst>
          </p:cNvPr>
          <p:cNvSpPr txBox="1"/>
          <p:nvPr/>
        </p:nvSpPr>
        <p:spPr>
          <a:xfrm>
            <a:off x="2816263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72°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B5165A63-0306-4945-9EDB-FA72172264B6}"/>
              </a:ext>
            </a:extLst>
          </p:cNvPr>
          <p:cNvSpPr txBox="1"/>
          <p:nvPr/>
        </p:nvSpPr>
        <p:spPr>
          <a:xfrm>
            <a:off x="4082271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89°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E3BF5E3F-43CD-4895-A687-C8E12164EE39}"/>
              </a:ext>
            </a:extLst>
          </p:cNvPr>
          <p:cNvSpPr txBox="1"/>
          <p:nvPr/>
        </p:nvSpPr>
        <p:spPr>
          <a:xfrm>
            <a:off x="5314767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50°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DF1C1E48-1D1A-458C-AFA3-F2321E1B3569}"/>
              </a:ext>
            </a:extLst>
          </p:cNvPr>
          <p:cNvSpPr txBox="1"/>
          <p:nvPr/>
        </p:nvSpPr>
        <p:spPr>
          <a:xfrm>
            <a:off x="1511660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150°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19DC8A60-B74A-45A9-9FFA-14083ECEC4ED}"/>
              </a:ext>
            </a:extLst>
          </p:cNvPr>
          <p:cNvSpPr txBox="1"/>
          <p:nvPr/>
        </p:nvSpPr>
        <p:spPr>
          <a:xfrm>
            <a:off x="2816263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A735AF7B-83C0-4C51-B354-09F4A3BEE51A}"/>
              </a:ext>
            </a:extLst>
          </p:cNvPr>
          <p:cNvSpPr txBox="1"/>
          <p:nvPr/>
        </p:nvSpPr>
        <p:spPr>
          <a:xfrm>
            <a:off x="4082271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117°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14393EB1-134D-4318-8935-0472F8EBA190}"/>
              </a:ext>
            </a:extLst>
          </p:cNvPr>
          <p:cNvSpPr txBox="1"/>
          <p:nvPr/>
        </p:nvSpPr>
        <p:spPr>
          <a:xfrm>
            <a:off x="5314767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130°</a:t>
            </a:r>
          </a:p>
        </p:txBody>
      </p:sp>
      <p:pic>
        <p:nvPicPr>
          <p:cNvPr id="57" name="Picture 8">
            <a:extLst>
              <a:ext uri="{FF2B5EF4-FFF2-40B4-BE49-F238E27FC236}">
                <a16:creationId xmlns:a16="http://schemas.microsoft.com/office/drawing/2014/main" xmlns="" id="{2E510623-83C7-4E09-A1B9-30B5A28F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9906"/>
            <a:ext cx="353573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xmlns="" id="{91E4AA8D-CA1B-4377-8BF0-1E73BA4E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7" y="2639907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xmlns="" id="{E6C6E99C-F904-424D-9B04-FAED3DAC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69" y="2639907"/>
            <a:ext cx="353574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>
            <a:extLst>
              <a:ext uri="{FF2B5EF4-FFF2-40B4-BE49-F238E27FC236}">
                <a16:creationId xmlns:a16="http://schemas.microsoft.com/office/drawing/2014/main" xmlns="" id="{EB468168-28A1-4A6C-B2FD-F9CA8E2C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09" y="2639905"/>
            <a:ext cx="360121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>
            <a:extLst>
              <a:ext uri="{FF2B5EF4-FFF2-40B4-BE49-F238E27FC236}">
                <a16:creationId xmlns:a16="http://schemas.microsoft.com/office/drawing/2014/main" xmlns="" id="{ED15939A-8AF5-457B-8368-27D36CE0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40" y="3242391"/>
            <a:ext cx="373217" cy="3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B68DA565-C69A-4876-9A8A-2C9E905C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42" y="3251916"/>
            <a:ext cx="360121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>
            <a:extLst>
              <a:ext uri="{FF2B5EF4-FFF2-40B4-BE49-F238E27FC236}">
                <a16:creationId xmlns:a16="http://schemas.microsoft.com/office/drawing/2014/main" xmlns="" id="{B45AFD15-4D02-4683-8F69-8FF3C71B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77" y="3261441"/>
            <a:ext cx="366669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367B1F2A-F2B0-4E67-A4AA-DEB36C27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63" y="3261441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1">
            <a:extLst>
              <a:ext uri="{FF2B5EF4-FFF2-40B4-BE49-F238E27FC236}">
                <a16:creationId xmlns:a16="http://schemas.microsoft.com/office/drawing/2014/main" xmlns="" id="{856DA318-5194-4E01-AF4B-E304C23D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28" y="4455133"/>
            <a:ext cx="360121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E5746C0B-94FC-4052-909A-3341DC00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26" y="4451858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>
            <a:extLst>
              <a:ext uri="{FF2B5EF4-FFF2-40B4-BE49-F238E27FC236}">
                <a16:creationId xmlns:a16="http://schemas.microsoft.com/office/drawing/2014/main" xmlns="" id="{2353AED8-D6BF-4040-ABBC-756F4BDB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7" y="4451858"/>
            <a:ext cx="366669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7B1B583D-20DD-42A4-B112-6F1C7818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27" y="4445309"/>
            <a:ext cx="373217" cy="3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855779" y="5025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둔각을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10EED8B-E67A-46E4-BCE9-2489DCAF9BC5}"/>
              </a:ext>
            </a:extLst>
          </p:cNvPr>
          <p:cNvSpPr/>
          <p:nvPr/>
        </p:nvSpPr>
        <p:spPr bwMode="auto">
          <a:xfrm>
            <a:off x="2438316" y="4399418"/>
            <a:ext cx="2565732" cy="49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    ,     , 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9E5F3E7-7024-4875-8C4D-0095BF395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040" y="4292863"/>
            <a:ext cx="360000" cy="355000"/>
          </a:xfrm>
          <a:prstGeom prst="rect">
            <a:avLst/>
          </a:prstGeom>
        </p:spPr>
      </p:pic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B5EF60D8-65FE-42B3-84BD-0488F98D74A1}"/>
              </a:ext>
            </a:extLst>
          </p:cNvPr>
          <p:cNvSpPr/>
          <p:nvPr/>
        </p:nvSpPr>
        <p:spPr>
          <a:xfrm>
            <a:off x="863600" y="2492896"/>
            <a:ext cx="5489940" cy="137899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B86E1FFB-B974-4D99-927A-7DE3797C7FA1}"/>
              </a:ext>
            </a:extLst>
          </p:cNvPr>
          <p:cNvSpPr txBox="1"/>
          <p:nvPr/>
        </p:nvSpPr>
        <p:spPr>
          <a:xfrm>
            <a:off x="1511660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123°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136ACE7A-33CD-49C6-B8E7-50663EC22792}"/>
              </a:ext>
            </a:extLst>
          </p:cNvPr>
          <p:cNvSpPr txBox="1"/>
          <p:nvPr/>
        </p:nvSpPr>
        <p:spPr>
          <a:xfrm>
            <a:off x="2816263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72°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B5165A63-0306-4945-9EDB-FA72172264B6}"/>
              </a:ext>
            </a:extLst>
          </p:cNvPr>
          <p:cNvSpPr txBox="1"/>
          <p:nvPr/>
        </p:nvSpPr>
        <p:spPr>
          <a:xfrm>
            <a:off x="4082271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89°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E3BF5E3F-43CD-4895-A687-C8E12164EE39}"/>
              </a:ext>
            </a:extLst>
          </p:cNvPr>
          <p:cNvSpPr txBox="1"/>
          <p:nvPr/>
        </p:nvSpPr>
        <p:spPr>
          <a:xfrm>
            <a:off x="5314767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50°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DF1C1E48-1D1A-458C-AFA3-F2321E1B3569}"/>
              </a:ext>
            </a:extLst>
          </p:cNvPr>
          <p:cNvSpPr txBox="1"/>
          <p:nvPr/>
        </p:nvSpPr>
        <p:spPr>
          <a:xfrm>
            <a:off x="1511660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150°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19DC8A60-B74A-45A9-9FFA-14083ECEC4ED}"/>
              </a:ext>
            </a:extLst>
          </p:cNvPr>
          <p:cNvSpPr txBox="1"/>
          <p:nvPr/>
        </p:nvSpPr>
        <p:spPr>
          <a:xfrm>
            <a:off x="2816263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A735AF7B-83C0-4C51-B354-09F4A3BEE51A}"/>
              </a:ext>
            </a:extLst>
          </p:cNvPr>
          <p:cNvSpPr txBox="1"/>
          <p:nvPr/>
        </p:nvSpPr>
        <p:spPr>
          <a:xfrm>
            <a:off x="4082271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117°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14393EB1-134D-4318-8935-0472F8EBA190}"/>
              </a:ext>
            </a:extLst>
          </p:cNvPr>
          <p:cNvSpPr txBox="1"/>
          <p:nvPr/>
        </p:nvSpPr>
        <p:spPr>
          <a:xfrm>
            <a:off x="5314767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130°</a:t>
            </a:r>
          </a:p>
        </p:txBody>
      </p:sp>
      <p:pic>
        <p:nvPicPr>
          <p:cNvPr id="57" name="Picture 8">
            <a:extLst>
              <a:ext uri="{FF2B5EF4-FFF2-40B4-BE49-F238E27FC236}">
                <a16:creationId xmlns:a16="http://schemas.microsoft.com/office/drawing/2014/main" xmlns="" id="{2E510623-83C7-4E09-A1B9-30B5A28F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9906"/>
            <a:ext cx="353573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xmlns="" id="{91E4AA8D-CA1B-4377-8BF0-1E73BA4E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7" y="2639907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xmlns="" id="{E6C6E99C-F904-424D-9B04-FAED3DAC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69" y="2639907"/>
            <a:ext cx="353574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>
            <a:extLst>
              <a:ext uri="{FF2B5EF4-FFF2-40B4-BE49-F238E27FC236}">
                <a16:creationId xmlns:a16="http://schemas.microsoft.com/office/drawing/2014/main" xmlns="" id="{EB468168-28A1-4A6C-B2FD-F9CA8E2C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09" y="2639905"/>
            <a:ext cx="360121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>
            <a:extLst>
              <a:ext uri="{FF2B5EF4-FFF2-40B4-BE49-F238E27FC236}">
                <a16:creationId xmlns:a16="http://schemas.microsoft.com/office/drawing/2014/main" xmlns="" id="{ED15939A-8AF5-457B-8368-27D36CE0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40" y="3242391"/>
            <a:ext cx="373217" cy="3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B68DA565-C69A-4876-9A8A-2C9E905C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42" y="3251916"/>
            <a:ext cx="360121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>
            <a:extLst>
              <a:ext uri="{FF2B5EF4-FFF2-40B4-BE49-F238E27FC236}">
                <a16:creationId xmlns:a16="http://schemas.microsoft.com/office/drawing/2014/main" xmlns="" id="{B45AFD15-4D02-4683-8F69-8FF3C71B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77" y="3261441"/>
            <a:ext cx="366669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367B1F2A-F2B0-4E67-A4AA-DEB36C27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63" y="3261441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1">
            <a:extLst>
              <a:ext uri="{FF2B5EF4-FFF2-40B4-BE49-F238E27FC236}">
                <a16:creationId xmlns:a16="http://schemas.microsoft.com/office/drawing/2014/main" xmlns="" id="{856DA318-5194-4E01-AF4B-E304C23D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28" y="4455133"/>
            <a:ext cx="360121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E5746C0B-94FC-4052-909A-3341DC00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26" y="4451858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>
            <a:extLst>
              <a:ext uri="{FF2B5EF4-FFF2-40B4-BE49-F238E27FC236}">
                <a16:creationId xmlns:a16="http://schemas.microsoft.com/office/drawing/2014/main" xmlns="" id="{2353AED8-D6BF-4040-ABBC-756F4BDB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7" y="4451858"/>
            <a:ext cx="366669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7B1B583D-20DD-42A4-B112-6F1C7818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27" y="4445309"/>
            <a:ext cx="373217" cy="3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215516" y="4401108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작은 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각 삼각형 74"/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283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이루는 작은 쪽의 각이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3E555C7-0394-45C6-9007-CD5B97B0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538" y="2428586"/>
            <a:ext cx="2508630" cy="224676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76A03FA-A7FC-43DC-8A90-EFE425D43AE4}"/>
              </a:ext>
            </a:extLst>
          </p:cNvPr>
          <p:cNvSpPr/>
          <p:nvPr/>
        </p:nvSpPr>
        <p:spPr bwMode="auto">
          <a:xfrm>
            <a:off x="3021478" y="4723308"/>
            <a:ext cx="1213622" cy="49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5695279-B62A-4819-9DE5-FC7F730FF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073" y="4545808"/>
            <a:ext cx="360000" cy="3550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855779" y="5025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이루는 작은 쪽의 각이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3E555C7-0394-45C6-9007-CD5B97B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38" y="2428586"/>
            <a:ext cx="2508630" cy="224676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76A03FA-A7FC-43DC-8A90-EFE425D43AE4}"/>
              </a:ext>
            </a:extLst>
          </p:cNvPr>
          <p:cNvSpPr/>
          <p:nvPr/>
        </p:nvSpPr>
        <p:spPr bwMode="auto">
          <a:xfrm>
            <a:off x="3021478" y="4723308"/>
            <a:ext cx="1213622" cy="49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5695279-B62A-4819-9DE5-FC7F730FF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073" y="4545808"/>
            <a:ext cx="360000" cy="355000"/>
          </a:xfrm>
          <a:prstGeom prst="rect">
            <a:avLst/>
          </a:prstGeom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215516" y="4412431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예각은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직각보다 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13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1" r="79"/>
          <a:stretch/>
        </p:blipFill>
        <p:spPr bwMode="auto">
          <a:xfrm>
            <a:off x="316570" y="1592796"/>
            <a:ext cx="3383198" cy="392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건축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사무소에는 어떤 물건들이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03757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7966" y="2307257"/>
            <a:ext cx="2974460" cy="10316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노트북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스탠드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집 모형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의자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건축 설계 도구들이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95524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63547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46811" y="125304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22359" y="118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25442"/>
            <a:ext cx="360000" cy="355000"/>
          </a:xfrm>
          <a:prstGeom prst="rect">
            <a:avLst/>
          </a:prstGeom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91978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크게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넣고 전체 그림을 중앙으로 옮겨주세요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4" y="1181941"/>
            <a:ext cx="6866729" cy="392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3B30B12F-E30D-4BAB-B070-E6B6389C00DC}"/>
              </a:ext>
            </a:extLst>
          </p:cNvPr>
          <p:cNvSpPr/>
          <p:nvPr/>
        </p:nvSpPr>
        <p:spPr>
          <a:xfrm>
            <a:off x="323528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80291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810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분류하려면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FE0FD6A-4259-4D48-837D-B54474850C4D}"/>
              </a:ext>
            </a:extLst>
          </p:cNvPr>
          <p:cNvSpPr/>
          <p:nvPr/>
        </p:nvSpPr>
        <p:spPr bwMode="auto">
          <a:xfrm>
            <a:off x="3894212" y="2277999"/>
            <a:ext cx="2974460" cy="4544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기준을 정해야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21C6923-3FF8-4728-BDBD-C2802042E825}"/>
              </a:ext>
            </a:extLst>
          </p:cNvPr>
          <p:cNvSpPr/>
          <p:nvPr/>
        </p:nvSpPr>
        <p:spPr bwMode="auto">
          <a:xfrm>
            <a:off x="3894212" y="2824056"/>
            <a:ext cx="2974460" cy="6736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각도기로 재어 보아야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519E36D-0B36-431E-BEE5-13ADDE6F3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021" y="3175299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1" r="79"/>
          <a:stretch/>
        </p:blipFill>
        <p:spPr bwMode="auto">
          <a:xfrm>
            <a:off x="316570" y="1592796"/>
            <a:ext cx="3383198" cy="392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6031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46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309" y="29609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직각과 비교하는 활동을 통해 예각과 둔각을 구별할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5" y="3119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xmlns="" id="{2FF5DF4D-0F40-4E05-911A-719FD51B70CF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A0D3EEF5-9534-446C-9707-CFB979EF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7E2A53-3454-45E7-A9CF-1F17633B24BA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2295C54-7DD9-4F79-942B-949A46EF08E6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9365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물건에 있는 여러 가지 각을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4497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B6921747-CCF8-4A61-91B8-05DDB0D1926B}"/>
              </a:ext>
            </a:extLst>
          </p:cNvPr>
          <p:cNvSpPr/>
          <p:nvPr/>
        </p:nvSpPr>
        <p:spPr>
          <a:xfrm>
            <a:off x="4931126" y="12505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124A5A-156F-4234-8B44-4A87504FE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81" y="2150637"/>
            <a:ext cx="5549552" cy="2047329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7A3BF0A-59D1-4AEC-8F07-35C80337278A}"/>
              </a:ext>
            </a:extLst>
          </p:cNvPr>
          <p:cNvSpPr/>
          <p:nvPr/>
        </p:nvSpPr>
        <p:spPr>
          <a:xfrm>
            <a:off x="5805355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8E6B9DE-186B-43E8-9973-E7A5F73F0583}"/>
              </a:ext>
            </a:extLst>
          </p:cNvPr>
          <p:cNvSpPr/>
          <p:nvPr/>
        </p:nvSpPr>
        <p:spPr>
          <a:xfrm>
            <a:off x="5236116" y="141515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A8EC366-B09D-42EB-8EBA-FE3A77759DB1}"/>
              </a:ext>
            </a:extLst>
          </p:cNvPr>
          <p:cNvSpPr/>
          <p:nvPr/>
        </p:nvSpPr>
        <p:spPr>
          <a:xfrm>
            <a:off x="6362633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2D1C616-F854-4E8A-80A3-CFE5AC44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12" y="135031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60493A5-104A-4B73-BD66-8262ECAA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724" y="135257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8B46622-BB3A-46E6-AE90-F569DD912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089" y="135408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79842E26-6A11-42CA-9F60-89BBAEA8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97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F29651EC-875D-4B44-94EA-CFBBCC73BA7C}"/>
              </a:ext>
            </a:extLst>
          </p:cNvPr>
          <p:cNvSpPr txBox="1"/>
          <p:nvPr/>
        </p:nvSpPr>
        <p:spPr>
          <a:xfrm>
            <a:off x="563115" y="17740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어떤 기준으로 분류할 수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A856862B-6AB9-41D8-B2FC-F92EB9EED03A}"/>
              </a:ext>
            </a:extLst>
          </p:cNvPr>
          <p:cNvSpPr/>
          <p:nvPr/>
        </p:nvSpPr>
        <p:spPr bwMode="auto">
          <a:xfrm>
            <a:off x="106988" y="4608064"/>
            <a:ext cx="6835604" cy="5296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직각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직각보다 작은 각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직각보다 큰 각으로 분류할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019" y="4434036"/>
            <a:ext cx="360000" cy="35500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88510ABE-A3F6-433D-BFE7-80FD5EDB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2" y="473026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24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64491" y="2204864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3565" y="220486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8787" y="220486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96939" y="220486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4490" y="317430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3564" y="317430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28786" y="317430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96938" y="317430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1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21" y="2195705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9365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물건에 있는 여러 가지 각을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직각보다 큰 각을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4497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드래그 기능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그림을 표에 끌어다가 놓을 수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 사는 직각보다 작은 각 표 안에 들어가고 다른 곳에 놓으면 다시 제자리로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아는 직각 표에 들어가고 다른 곳에 놓으면 제자리로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라는 직각보다 큰 각 표에 들어가고 다른 곳에 놓으면 제자리로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표에 넣은 그림은 음영 처리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\mm_41_2_04_03_02.html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물건들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7A3BF0A-59D1-4AEC-8F07-35C80337278A}"/>
              </a:ext>
            </a:extLst>
          </p:cNvPr>
          <p:cNvSpPr/>
          <p:nvPr/>
        </p:nvSpPr>
        <p:spPr>
          <a:xfrm>
            <a:off x="5805355" y="141515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8E6B9DE-186B-43E8-9973-E7A5F73F0583}"/>
              </a:ext>
            </a:extLst>
          </p:cNvPr>
          <p:cNvSpPr/>
          <p:nvPr/>
        </p:nvSpPr>
        <p:spPr>
          <a:xfrm>
            <a:off x="5236116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A8EC366-B09D-42EB-8EBA-FE3A77759DB1}"/>
              </a:ext>
            </a:extLst>
          </p:cNvPr>
          <p:cNvSpPr/>
          <p:nvPr/>
        </p:nvSpPr>
        <p:spPr>
          <a:xfrm>
            <a:off x="6362633" y="14151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2D1C616-F854-4E8A-80A3-CFE5AC44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12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60493A5-104A-4B73-BD66-8262ECAA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241" y="13608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8B46622-BB3A-46E6-AE90-F569DD912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089" y="135408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79842E26-6A11-42CA-9F60-89BBAEA8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897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F29651EC-875D-4B44-94EA-CFBBCC73BA7C}"/>
              </a:ext>
            </a:extLst>
          </p:cNvPr>
          <p:cNvSpPr txBox="1"/>
          <p:nvPr/>
        </p:nvSpPr>
        <p:spPr>
          <a:xfrm>
            <a:off x="563115" y="17740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직각보다 작은 각과 직각보다 큰 각으로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BF0D8CF2-4E23-4BF3-BEE8-3992DCF80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9982"/>
              </p:ext>
            </p:extLst>
          </p:nvPr>
        </p:nvGraphicFramePr>
        <p:xfrm>
          <a:off x="437344" y="3479713"/>
          <a:ext cx="6096000" cy="166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959399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394593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136597692"/>
                    </a:ext>
                  </a:extLst>
                </a:gridCol>
              </a:tblGrid>
              <a:tr h="432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직각보다 작은 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직각보다 큰 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3069318"/>
                  </a:ext>
                </a:extLst>
              </a:tr>
              <a:tr h="122837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04891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D003D47-83A8-4EF2-BBFF-68CF7EF48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1" y="2490077"/>
            <a:ext cx="6852677" cy="902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068F9C-DCD0-4CFD-A34D-9891989580DE}"/>
              </a:ext>
            </a:extLst>
          </p:cNvPr>
          <p:cNvSpPr txBox="1"/>
          <p:nvPr/>
        </p:nvSpPr>
        <p:spPr>
          <a:xfrm>
            <a:off x="4186042" y="2240868"/>
            <a:ext cx="2690214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물건들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아래 표에 알맞게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 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238B9CC9-CDC3-4C24-A247-1DE5B41AFD8D}"/>
              </a:ext>
            </a:extLst>
          </p:cNvPr>
          <p:cNvSpPr/>
          <p:nvPr/>
        </p:nvSpPr>
        <p:spPr>
          <a:xfrm>
            <a:off x="316570" y="2165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711" y="2490077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1600" y="249007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587" y="249007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8538" y="249007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89564" y="247748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84871" y="247748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4068" y="247748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3043" y="247748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093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drag_item_1_0001.png~drag_item_1_0008.png, 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\app\resource\contents\lesson02\ops\lesson02\images\mm_41_2_04_03_02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238B9CC9-CDC3-4C24-A247-1DE5B41AFD8D}"/>
              </a:ext>
            </a:extLst>
          </p:cNvPr>
          <p:cNvSpPr/>
          <p:nvPr/>
        </p:nvSpPr>
        <p:spPr>
          <a:xfrm>
            <a:off x="3662666" y="2115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963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42242</TotalTime>
  <Words>2911</Words>
  <Application>Microsoft Office PowerPoint</Application>
  <PresentationFormat>화면 슬라이드 쇼(4:3)</PresentationFormat>
  <Paragraphs>887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7515</cp:revision>
  <cp:lastPrinted>2021-12-20T01:30:02Z</cp:lastPrinted>
  <dcterms:created xsi:type="dcterms:W3CDTF">2008-07-15T12:19:11Z</dcterms:created>
  <dcterms:modified xsi:type="dcterms:W3CDTF">2022-01-20T06:02:45Z</dcterms:modified>
</cp:coreProperties>
</file>