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367" r:id="rId9"/>
    <p:sldId id="1383" r:id="rId10"/>
    <p:sldId id="1384" r:id="rId11"/>
    <p:sldId id="1379" r:id="rId12"/>
    <p:sldId id="1385" r:id="rId13"/>
    <p:sldId id="1337" r:id="rId14"/>
    <p:sldId id="1382" r:id="rId15"/>
    <p:sldId id="1361" r:id="rId16"/>
    <p:sldId id="1297" r:id="rId17"/>
    <p:sldId id="1315" r:id="rId18"/>
    <p:sldId id="1316" r:id="rId19"/>
    <p:sldId id="1322" r:id="rId20"/>
    <p:sldId id="1323" r:id="rId21"/>
    <p:sldId id="1324" r:id="rId22"/>
    <p:sldId id="1317" r:id="rId23"/>
    <p:sldId id="1319" r:id="rId24"/>
    <p:sldId id="1318" r:id="rId25"/>
    <p:sldId id="1320" r:id="rId26"/>
    <p:sldId id="1321" r:id="rId2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CBE8FD"/>
    <a:srgbClr val="984807"/>
    <a:srgbClr val="FCEEBC"/>
    <a:srgbClr val="FFFFFF"/>
    <a:srgbClr val="D7E5AF"/>
    <a:srgbClr val="DFDBEB"/>
    <a:srgbClr val="C9E2F6"/>
    <a:srgbClr val="FF0000"/>
    <a:srgbClr val="F3D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6909" autoAdjust="0"/>
  </p:normalViewPr>
  <p:slideViewPr>
    <p:cSldViewPr>
      <p:cViewPr>
        <p:scale>
          <a:sx n="100" d="100"/>
          <a:sy n="100" d="100"/>
        </p:scale>
        <p:origin x="-2244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cdata2.tsherpa.co.kr/tsherpa/MultiMedia/Flash/2020/curri/index.html?flashxmlnum=yuni4856&amp;classa=A8-C1-31-MM-MM-04-06-09-0-0-0-0&amp;classno=MM_31_04/suh_0301_05_0009/suh_0301_05_0009_205_1.html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3-06-0-0-0-0&amp;classno=MM_41_04/suh_0401_02_0006/suh_0401_02_0006_3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hyperlink" Target="https://cdata2.tsherpa.co.kr/tsherpa/MultiMedia/Flash/2020/curri/index.html?flashxmlnum=yein820&amp;classa=A8-C1-41-MM-MM-04-03-06-0-0-0-0&amp;classno=MM_41_04/suh_0401_02_0006/suh_0401_02_0006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6.png"/><Relationship Id="rId4" Type="http://schemas.openxmlformats.org/officeDocument/2006/relationships/hyperlink" Target="https://cdata2.tsherpa.co.kr/tsherpa/MultiMedia/Flash/2020/curri/index.html?flashxmlnum=yein820&amp;classa=A8-C1-41-MM-MM-04-03-06-0-0-0-0&amp;classno=MM_41_04/suh_0401_02_0006/suh_0401_02_0006_401_1.html" TargetMode="External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cdata2.tsherpa.co.kr/tsherpa/MultiMedia/Flash/2020/curri/index.html?flashxmlnum=yein820&amp;classa=A8-C1-41-MM-MM-04-03-06-0-0-0-0&amp;classno=MM_41_04/suh_0401_02_0006/suh_0401_02_0006_401_1.html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6.png"/><Relationship Id="rId4" Type="http://schemas.openxmlformats.org/officeDocument/2006/relationships/hyperlink" Target="https://cdata2.tsherpa.co.kr/tsherpa/MultiMedia/Flash/2020/curri/index.html?flashxmlnum=yein820&amp;classa=A8-C1-41-MM-MM-04-03-06-0-0-0-0&amp;classno=MM_41_04/suh_0401_02_0006/suh_0401_02_0006_401_1.html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47.png"/><Relationship Id="rId4" Type="http://schemas.openxmlformats.org/officeDocument/2006/relationships/hyperlink" Target="https://cdata2.tsherpa.co.kr/tsherpa/MultiMedia/Flash/2020/curri/index.html?flashxmlnum=yein820&amp;classa=A8-C1-41-MM-MM-04-03-06-0-0-0-0&amp;classno=MM_41_04/suh_0401_02_0006/suh_0401_02_0006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9136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5244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74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각도가 얼마쯤 될까요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5D1F5AE-0B8A-4D8F-BA29-B78003AD8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096852"/>
            <a:ext cx="2097725" cy="153038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CFC65780-05FE-4A18-AF9A-4244FA00E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716045"/>
            <a:ext cx="1775236" cy="7408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200" dirty="0">
                <a:latin typeface="맑은 고딕" pitchFamily="50" charset="-127"/>
                <a:ea typeface="맑은 고딕" pitchFamily="50" charset="-127"/>
              </a:rPr>
              <a:t>삼각자의 각과 비교하여 각도를 어림하고</a:t>
            </a:r>
            <a:r>
              <a:rPr lang="en-US" altLang="ko-KR" sz="1800" spc="-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200" dirty="0">
                <a:latin typeface="맑은 고딕" pitchFamily="50" charset="-127"/>
                <a:ea typeface="맑은 고딕" pitchFamily="50" charset="-127"/>
              </a:rPr>
              <a:t>각도기로 재어 확인해 봅시다</a:t>
            </a:r>
            <a:r>
              <a:rPr lang="en-US" altLang="ko-KR" sz="1800" spc="-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0E799C34-E108-4628-BD86-AFCC2F2C6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749050"/>
              </p:ext>
            </p:extLst>
          </p:nvPr>
        </p:nvGraphicFramePr>
        <p:xfrm>
          <a:off x="1127187" y="3994323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="" xmlns:a16="http://schemas.microsoft.com/office/drawing/2014/main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="" xmlns:a16="http://schemas.microsoft.com/office/drawing/2014/main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699866"/>
                  </a:ext>
                </a:extLst>
              </a:tr>
            </a:tbl>
          </a:graphicData>
        </a:graphic>
      </p:graphicFrame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879" y="3917877"/>
            <a:ext cx="360000" cy="355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2C31CF52-DC33-4413-A6EC-5C3396E9D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981" y="1924377"/>
            <a:ext cx="1742814" cy="201971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1BB0724-FBDA-4D8E-BD75-9CBA3A33897B}"/>
              </a:ext>
            </a:extLst>
          </p:cNvPr>
          <p:cNvSpPr/>
          <p:nvPr/>
        </p:nvSpPr>
        <p:spPr>
          <a:xfrm>
            <a:off x="6395524" y="1439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9EB3D5C0-1AB9-45E3-ADE6-1D6B3EFC5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3915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3198AF7-7149-4360-8D01-9CA59984FD41}"/>
              </a:ext>
            </a:extLst>
          </p:cNvPr>
          <p:cNvSpPr/>
          <p:nvPr/>
        </p:nvSpPr>
        <p:spPr>
          <a:xfrm>
            <a:off x="5846811" y="14404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1F2986B4-94E7-4239-BB2A-DF2C97595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359" y="13709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5552" y="2270252"/>
            <a:ext cx="2969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1800" spc="-150" dirty="0" smtClean="0">
                <a:latin typeface="맑은 고딕"/>
                <a:ea typeface="맑은 고딕"/>
              </a:rPr>
              <a:t>°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69437" y="3298825"/>
            <a:ext cx="2969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800" spc="-150" dirty="0" smtClean="0">
                <a:latin typeface="맑은 고딕"/>
                <a:ea typeface="맑은 고딕"/>
              </a:rPr>
              <a:t>°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1550" y="4526832"/>
            <a:ext cx="360000" cy="355000"/>
          </a:xfrm>
          <a:prstGeom prst="rect">
            <a:avLst/>
          </a:prstGeom>
        </p:spPr>
      </p:pic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60586C8D-4209-4AB2-814B-F1297B6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app\resource\contents\lesson02\ops\lesson02\mm_41_2_05_03_02.html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도구 툴은 사라지고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97020F33-D399-4602-B016-C999C7347BDA}"/>
              </a:ext>
            </a:extLst>
          </p:cNvPr>
          <p:cNvSpPr/>
          <p:nvPr/>
        </p:nvSpPr>
        <p:spPr>
          <a:xfrm>
            <a:off x="5023641" y="1824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336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\app\resource\contents\lesson02\ops\lesson02\images\mm_41_2_05_03_02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521BD6D6-D40A-4993-98BF-85B77C48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68" y="3654907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91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7CA626F4-2B36-46F9-AB41-14908352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64" y="1556792"/>
            <a:ext cx="3855797" cy="255736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 기구의 각도를 어림하고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재어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60586C8D-4209-4AB2-814B-F1297B6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app\resource\contents\lesson02\ops\lesson02\mm_41_2_05_04_01.html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97020F33-D399-4602-B016-C999C7347BDA}"/>
              </a:ext>
            </a:extLst>
          </p:cNvPr>
          <p:cNvSpPr/>
          <p:nvPr/>
        </p:nvSpPr>
        <p:spPr>
          <a:xfrm>
            <a:off x="5131232" y="1824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CFC65780-05FE-4A18-AF9A-4244FA00E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661" y="1755916"/>
            <a:ext cx="1467137" cy="612270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0E799C34-E108-4628-BD86-AFCC2F2C6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36820"/>
              </p:ext>
            </p:extLst>
          </p:nvPr>
        </p:nvGraphicFramePr>
        <p:xfrm>
          <a:off x="2248830" y="4157169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="" xmlns:a16="http://schemas.microsoft.com/office/drawing/2014/main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="" xmlns:a16="http://schemas.microsoft.com/office/drawing/2014/main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699866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522" y="4224201"/>
            <a:ext cx="360000" cy="355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193" y="4833156"/>
            <a:ext cx="360000" cy="355000"/>
          </a:xfrm>
          <a:prstGeom prst="rect">
            <a:avLst/>
          </a:prstGeom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4474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\app\resource\contents\lesson02\ops\lesson02\images\mm_41_2_05_04_01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F72DDB9F-54B2-4CF0-93AD-403180E819B8}"/>
              </a:ext>
            </a:extLst>
          </p:cNvPr>
          <p:cNvSpPr/>
          <p:nvPr/>
        </p:nvSpPr>
        <p:spPr>
          <a:xfrm>
            <a:off x="2561277" y="5297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881210" y="5307159"/>
            <a:ext cx="1637116" cy="263186"/>
            <a:chOff x="319554" y="1245924"/>
            <a:chExt cx="2636592" cy="423864"/>
          </a:xfrm>
        </p:grpSpPr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521BD6D6-D40A-4993-98BF-85B77C48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897" y="3824978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753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E1335C6C-4B92-4E5D-8AB7-1DA603C6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09" y="1556792"/>
            <a:ext cx="3000535" cy="259850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 기구의 각도를 어림하고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재어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60586C8D-4209-4AB2-814B-F1297B6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app\resource\contents\lesson02\ops\lesson02\mm_41_2_05_04_02.html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97020F33-D399-4602-B016-C999C7347BDA}"/>
              </a:ext>
            </a:extLst>
          </p:cNvPr>
          <p:cNvSpPr/>
          <p:nvPr/>
        </p:nvSpPr>
        <p:spPr>
          <a:xfrm>
            <a:off x="5131232" y="1824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CFC65780-05FE-4A18-AF9A-4244FA00E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661" y="1755916"/>
            <a:ext cx="1467137" cy="61227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1BB0724-FBDA-4D8E-BD75-9CBA3A33897B}"/>
              </a:ext>
            </a:extLst>
          </p:cNvPr>
          <p:cNvSpPr/>
          <p:nvPr/>
        </p:nvSpPr>
        <p:spPr>
          <a:xfrm>
            <a:off x="6395524" y="1439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9EB3D5C0-1AB9-45E3-ADE6-1D6B3EFC5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3915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3198AF7-7149-4360-8D01-9CA59984FD41}"/>
              </a:ext>
            </a:extLst>
          </p:cNvPr>
          <p:cNvSpPr/>
          <p:nvPr/>
        </p:nvSpPr>
        <p:spPr>
          <a:xfrm>
            <a:off x="5846811" y="14404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1F2986B4-94E7-4239-BB2A-DF2C97595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359" y="13709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0E799C34-E108-4628-BD86-AFCC2F2C6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53756"/>
              </p:ext>
            </p:extLst>
          </p:nvPr>
        </p:nvGraphicFramePr>
        <p:xfrm>
          <a:off x="2248830" y="4156631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="" xmlns:a16="http://schemas.microsoft.com/office/drawing/2014/main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="" xmlns:a16="http://schemas.microsoft.com/office/drawing/2014/main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b="1" baseline="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699866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522" y="4224201"/>
            <a:ext cx="360000" cy="355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193" y="4833156"/>
            <a:ext cx="360000" cy="355000"/>
          </a:xfrm>
          <a:prstGeom prst="rect">
            <a:avLst/>
          </a:prstGeom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6195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\app\resource\contents\lesson02\ops\lesson02\images\mm_41_2_05_04_02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2872263" y="5320140"/>
            <a:ext cx="1654859" cy="269100"/>
            <a:chOff x="290979" y="2009759"/>
            <a:chExt cx="2665167" cy="433388"/>
          </a:xfrm>
        </p:grpSpPr>
        <p:pic>
          <p:nvPicPr>
            <p:cNvPr id="30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521BD6D6-D40A-4993-98BF-85B77C48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22" y="3797875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359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8FC521C8-F9A0-4780-BC5B-591E392C67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11" y="1860357"/>
            <a:ext cx="1526501" cy="27916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67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8819" y="105273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모둠별로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주변에서 여러 가지 물건을 찾아 각도를 어림하고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재어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100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7AF39982-A2DB-4013-942D-339BCDE80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503697"/>
              </p:ext>
            </p:extLst>
          </p:nvPr>
        </p:nvGraphicFramePr>
        <p:xfrm>
          <a:off x="476790" y="2260702"/>
          <a:ext cx="6096000" cy="275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20416893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80903683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414714218"/>
                    </a:ext>
                  </a:extLst>
                </a:gridCol>
              </a:tblGrid>
              <a:tr h="552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0276146"/>
                  </a:ext>
                </a:extLst>
              </a:tr>
              <a:tr h="552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3799671"/>
                  </a:ext>
                </a:extLst>
              </a:tr>
              <a:tr h="55200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2214140"/>
                  </a:ext>
                </a:extLst>
              </a:tr>
              <a:tr h="55200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4421430"/>
                  </a:ext>
                </a:extLst>
              </a:tr>
              <a:tr h="5444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3557416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47A264A2-5D08-4B26-B767-8FD8C2483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444" y="2137896"/>
            <a:ext cx="360000" cy="355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9D90E7D-3D88-4F2C-A9C1-A902CD166E89}"/>
              </a:ext>
            </a:extLst>
          </p:cNvPr>
          <p:cNvSpPr/>
          <p:nvPr/>
        </p:nvSpPr>
        <p:spPr>
          <a:xfrm>
            <a:off x="510106" y="3444578"/>
            <a:ext cx="1937658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1">
            <a:extLst>
              <a:ext uri="{FF2B5EF4-FFF2-40B4-BE49-F238E27FC236}">
                <a16:creationId xmlns="" xmlns:a16="http://schemas.microsoft.com/office/drawing/2014/main" id="{30E82DE4-387D-4FDA-BDDA-4F99A09D8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59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쓸 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있는 부분에 직접 쓰기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쓰여지는 텍스트는 초록색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좌우 중앙 정렬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개발물에는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초록색 네모는 보이지 않습니다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https://cdata2.tsherpa.co.kr/tsherpa/MultiMedia/Flash/2020/curri/index.html?flashxmlnum=yuni4856&amp;classa=A8-C1-31-MM-MM-04-06-09-0-0-0-0&amp;classno=MM_31_04/suh_0301_05_0009/suh_0301_05_0009_205_1.html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링크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직접 쓰기로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토글되면서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파란색 글씨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448E409-8646-4CEE-B842-1D3EFEBB8A9D}"/>
              </a:ext>
            </a:extLst>
          </p:cNvPr>
          <p:cNvSpPr/>
          <p:nvPr/>
        </p:nvSpPr>
        <p:spPr>
          <a:xfrm>
            <a:off x="2555961" y="3444578"/>
            <a:ext cx="1617137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84D7BC6-0C8D-40E5-A565-507BB16F37D6}"/>
              </a:ext>
            </a:extLst>
          </p:cNvPr>
          <p:cNvSpPr/>
          <p:nvPr/>
        </p:nvSpPr>
        <p:spPr>
          <a:xfrm>
            <a:off x="4584576" y="3444578"/>
            <a:ext cx="1679612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B8F086C-57B5-472B-B3B2-0822745560FE}"/>
              </a:ext>
            </a:extLst>
          </p:cNvPr>
          <p:cNvSpPr/>
          <p:nvPr/>
        </p:nvSpPr>
        <p:spPr>
          <a:xfrm>
            <a:off x="510106" y="4003128"/>
            <a:ext cx="1937658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D778987-5E48-4E42-B9ED-9943D9E51D4A}"/>
              </a:ext>
            </a:extLst>
          </p:cNvPr>
          <p:cNvSpPr/>
          <p:nvPr/>
        </p:nvSpPr>
        <p:spPr>
          <a:xfrm>
            <a:off x="2555961" y="4003128"/>
            <a:ext cx="1617137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7C2DCD5-6889-4586-86F3-297187CBCB76}"/>
              </a:ext>
            </a:extLst>
          </p:cNvPr>
          <p:cNvSpPr/>
          <p:nvPr/>
        </p:nvSpPr>
        <p:spPr>
          <a:xfrm>
            <a:off x="4584576" y="4003128"/>
            <a:ext cx="1679612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01C3263A-795F-4B77-9BB3-96BE71579FC2}"/>
              </a:ext>
            </a:extLst>
          </p:cNvPr>
          <p:cNvSpPr/>
          <p:nvPr/>
        </p:nvSpPr>
        <p:spPr>
          <a:xfrm>
            <a:off x="510106" y="4543823"/>
            <a:ext cx="1937658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5661FF8-2DC3-4AD1-AA6F-AC26107DB4A7}"/>
              </a:ext>
            </a:extLst>
          </p:cNvPr>
          <p:cNvSpPr/>
          <p:nvPr/>
        </p:nvSpPr>
        <p:spPr>
          <a:xfrm>
            <a:off x="2555961" y="4543823"/>
            <a:ext cx="1617137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DAA8122-9D38-4775-8C3B-8997B1095E9A}"/>
              </a:ext>
            </a:extLst>
          </p:cNvPr>
          <p:cNvSpPr/>
          <p:nvPr/>
        </p:nvSpPr>
        <p:spPr>
          <a:xfrm>
            <a:off x="4584576" y="4543823"/>
            <a:ext cx="1679612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C803C5B3-10AD-4995-AD2B-232A47DD4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003" y="5203307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4AB64A6-6531-4581-9CC7-5E7F87E0C321}"/>
              </a:ext>
            </a:extLst>
          </p:cNvPr>
          <p:cNvSpPr txBox="1"/>
          <p:nvPr/>
        </p:nvSpPr>
        <p:spPr>
          <a:xfrm>
            <a:off x="5526116" y="1883129"/>
            <a:ext cx="160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183D78B8-4E29-4989-8B50-8EA61445352E}"/>
              </a:ext>
            </a:extLst>
          </p:cNvPr>
          <p:cNvSpPr/>
          <p:nvPr/>
        </p:nvSpPr>
        <p:spPr>
          <a:xfrm>
            <a:off x="192745" y="2298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CB0D4E74-A76F-433F-9800-7F56C3041CD0}"/>
              </a:ext>
            </a:extLst>
          </p:cNvPr>
          <p:cNvSpPr/>
          <p:nvPr/>
        </p:nvSpPr>
        <p:spPr>
          <a:xfrm>
            <a:off x="5031265" y="1809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5BE9FCC-2751-4833-9CAF-F5427BDE2699}"/>
              </a:ext>
            </a:extLst>
          </p:cNvPr>
          <p:cNvSpPr/>
          <p:nvPr/>
        </p:nvSpPr>
        <p:spPr>
          <a:xfrm>
            <a:off x="7092280" y="1772816"/>
            <a:ext cx="554462" cy="158975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183D78B8-4E29-4989-8B50-8EA61445352E}"/>
              </a:ext>
            </a:extLst>
          </p:cNvPr>
          <p:cNvSpPr/>
          <p:nvPr/>
        </p:nvSpPr>
        <p:spPr>
          <a:xfrm>
            <a:off x="5526116" y="52427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8FC521C8-F9A0-4780-BC5B-591E392C67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11" y="1860357"/>
            <a:ext cx="1526501" cy="27916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67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8819" y="105273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모둠별로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주변에서 여러 가지 물건을 찾아 각도를 어림하고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재어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100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7AF39982-A2DB-4013-942D-339BCDE80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14216"/>
              </p:ext>
            </p:extLst>
          </p:nvPr>
        </p:nvGraphicFramePr>
        <p:xfrm>
          <a:off x="476790" y="2260702"/>
          <a:ext cx="6096000" cy="275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20416893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80903683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414714218"/>
                    </a:ext>
                  </a:extLst>
                </a:gridCol>
              </a:tblGrid>
              <a:tr h="552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0276146"/>
                  </a:ext>
                </a:extLst>
              </a:tr>
              <a:tr h="552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3799671"/>
                  </a:ext>
                </a:extLst>
              </a:tr>
              <a:tr h="552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2214140"/>
                  </a:ext>
                </a:extLst>
              </a:tr>
              <a:tr h="552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청소기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4421430"/>
                  </a:ext>
                </a:extLst>
              </a:tr>
              <a:tr h="544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3557416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C803C5B3-10AD-4995-AD2B-232A47DD4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003" y="5203307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4AB64A6-6531-4581-9CC7-5E7F87E0C321}"/>
              </a:ext>
            </a:extLst>
          </p:cNvPr>
          <p:cNvSpPr txBox="1"/>
          <p:nvPr/>
        </p:nvSpPr>
        <p:spPr>
          <a:xfrm>
            <a:off x="5526116" y="1883129"/>
            <a:ext cx="160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342F3A5-5B0D-458A-A469-69008E49FCDB}"/>
              </a:ext>
            </a:extLst>
          </p:cNvPr>
          <p:cNvSpPr txBox="1"/>
          <p:nvPr/>
        </p:nvSpPr>
        <p:spPr>
          <a:xfrm>
            <a:off x="2685147" y="3452273"/>
            <a:ext cx="167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065AA7E-94F2-4664-A8F0-4E53E8675C44}"/>
              </a:ext>
            </a:extLst>
          </p:cNvPr>
          <p:cNvSpPr txBox="1"/>
          <p:nvPr/>
        </p:nvSpPr>
        <p:spPr>
          <a:xfrm>
            <a:off x="4686473" y="3452273"/>
            <a:ext cx="167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A542A97-EF73-49C1-88EA-02B966C9CDB8}"/>
              </a:ext>
            </a:extLst>
          </p:cNvPr>
          <p:cNvSpPr txBox="1"/>
          <p:nvPr/>
        </p:nvSpPr>
        <p:spPr>
          <a:xfrm>
            <a:off x="2685147" y="4009486"/>
            <a:ext cx="167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64B100E-5052-4BCE-8B5B-96DBA0FF9332}"/>
              </a:ext>
            </a:extLst>
          </p:cNvPr>
          <p:cNvSpPr txBox="1"/>
          <p:nvPr/>
        </p:nvSpPr>
        <p:spPr>
          <a:xfrm>
            <a:off x="4686473" y="4009486"/>
            <a:ext cx="167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16C4C492-D728-400F-B199-A91E988DF83E}"/>
              </a:ext>
            </a:extLst>
          </p:cNvPr>
          <p:cNvSpPr txBox="1"/>
          <p:nvPr/>
        </p:nvSpPr>
        <p:spPr>
          <a:xfrm>
            <a:off x="2685147" y="4537548"/>
            <a:ext cx="167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4329C55-23DF-4CC3-8AD9-3C8F33B1E2E0}"/>
              </a:ext>
            </a:extLst>
          </p:cNvPr>
          <p:cNvSpPr txBox="1"/>
          <p:nvPr/>
        </p:nvSpPr>
        <p:spPr>
          <a:xfrm>
            <a:off x="4686473" y="4537548"/>
            <a:ext cx="167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3">
            <a:extLst>
              <a:ext uri="{FF2B5EF4-FFF2-40B4-BE49-F238E27FC236}">
                <a16:creationId xmlns="" xmlns:a16="http://schemas.microsoft.com/office/drawing/2014/main" id="{E678170C-CFDA-42D1-806C-C877E3615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929" y="5193196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58114665-8DBB-47CB-AA21-45D264CF2D86}"/>
              </a:ext>
            </a:extLst>
          </p:cNvPr>
          <p:cNvSpPr/>
          <p:nvPr/>
        </p:nvSpPr>
        <p:spPr>
          <a:xfrm>
            <a:off x="5749992" y="5337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>
            <a:extLst>
              <a:ext uri="{FF2B5EF4-FFF2-40B4-BE49-F238E27FC236}">
                <a16:creationId xmlns="" xmlns:a16="http://schemas.microsoft.com/office/drawing/2014/main" id="{B6E9195C-B8AA-41E2-A2D2-38D971AD3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예 보기 클릭 후의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예 보기로 다시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토글되면서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직접 쓸 수 있는 형태로 바뀜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06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5470"/>
            <a:ext cx="6918956" cy="733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옷걸이의 각도를 어림하고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각도기로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재어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8EB946F-9127-4FB9-A98B-A4D9DAF18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115" y="1710473"/>
            <a:ext cx="3204356" cy="1983649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C1F03471-AA53-4F34-AAB2-9B36C544B46D}"/>
              </a:ext>
            </a:extLst>
          </p:cNvPr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69AAC126-0A57-41E4-8694-3E968A290197}"/>
              </a:ext>
            </a:extLst>
          </p:cNvPr>
          <p:cNvSpPr/>
          <p:nvPr/>
        </p:nvSpPr>
        <p:spPr>
          <a:xfrm>
            <a:off x="5131232" y="1824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221B09DA-5086-465B-B3BC-3F93F8C15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661" y="1755916"/>
            <a:ext cx="1467137" cy="612270"/>
          </a:xfrm>
          <a:prstGeom prst="rect">
            <a:avLst/>
          </a:prstGeom>
        </p:spPr>
      </p:pic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AC848EBC-F909-4C14-9C25-2C2DAC32E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app\resource\contents\lesson02\ops\lesson02\mm_41_2_05_06_01.html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="" xmlns:a16="http://schemas.microsoft.com/office/drawing/2014/main" id="{0E799C34-E108-4628-BD86-AFCC2F2C6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19515"/>
              </p:ext>
            </p:extLst>
          </p:nvPr>
        </p:nvGraphicFramePr>
        <p:xfrm>
          <a:off x="2068810" y="4012615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="" xmlns:a16="http://schemas.microsoft.com/office/drawing/2014/main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="" xmlns:a16="http://schemas.microsoft.com/office/drawing/2014/main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699866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1502" y="3936169"/>
            <a:ext cx="360000" cy="355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3173" y="4545124"/>
            <a:ext cx="360000" cy="355000"/>
          </a:xfrm>
          <a:prstGeom prst="rect">
            <a:avLst/>
          </a:prstGeom>
        </p:spPr>
      </p:pic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1049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\app\resource\contents\lesson02\ops\lesson02\images\mm_41_2_05_06_01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521BD6D6-D40A-4993-98BF-85B77C48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32" y="3694122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16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https://cdata2.tsherpa.co.kr/tsherpa/MultiMedia/Flash/2020/curri/index.html?flashxmlnum=yein820&amp;classa=A8-C1-41-MM-MM-04-03-06-0-0-0-0&amp;classno=MM_41_04/suh_0401_02_0006/suh_0401_02_0006_301_1.html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각의 크기 어림하기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6066" y="2399861"/>
            <a:ext cx="61421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각을 이미 알고 있는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이용하면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쉽게 어림할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5BEFB01C-9E82-4366-A2AE-328CC2457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8" y="2541114"/>
            <a:ext cx="13544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D3860EF1-FA34-4729-9379-6EF7364137AE}"/>
              </a:ext>
            </a:extLst>
          </p:cNvPr>
          <p:cNvSpPr/>
          <p:nvPr/>
        </p:nvSpPr>
        <p:spPr bwMode="auto">
          <a:xfrm>
            <a:off x="3419873" y="2379794"/>
            <a:ext cx="72008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53BA4049-FFAF-4CA7-96A6-4A60DE39E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766" y="2180819"/>
            <a:ext cx="360000" cy="355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F52B69B-C883-4609-9222-E37E00C2DE05}"/>
              </a:ext>
            </a:extLst>
          </p:cNvPr>
          <p:cNvSpPr/>
          <p:nvPr/>
        </p:nvSpPr>
        <p:spPr bwMode="auto">
          <a:xfrm>
            <a:off x="4572000" y="2379794"/>
            <a:ext cx="72008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D16EA7FF-FD10-46A7-9FA6-E7350607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22" y="2180819"/>
            <a:ext cx="360000" cy="35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C2186FD-FA91-47AD-AA25-D6626831D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230" y="3185049"/>
            <a:ext cx="5119327" cy="160071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2BFAF94-33F7-45E3-84A4-ED3048056E22}"/>
              </a:ext>
            </a:extLst>
          </p:cNvPr>
          <p:cNvSpPr/>
          <p:nvPr/>
        </p:nvSpPr>
        <p:spPr bwMode="auto">
          <a:xfrm>
            <a:off x="1534618" y="4951143"/>
            <a:ext cx="72008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12C55F0E-AA91-4E10-950A-D3E2B67E8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511" y="4752168"/>
            <a:ext cx="360000" cy="355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9E401CF-CC36-44B4-A039-B9EF95A42915}"/>
              </a:ext>
            </a:extLst>
          </p:cNvPr>
          <p:cNvSpPr/>
          <p:nvPr/>
        </p:nvSpPr>
        <p:spPr bwMode="auto">
          <a:xfrm>
            <a:off x="4572000" y="4951143"/>
            <a:ext cx="72008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CF5BDAFF-5643-4CE1-A801-BE4AACAD7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22" y="4752168"/>
            <a:ext cx="360000" cy="355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4BE85BB-399E-45BA-B03F-36D5D9E7C22C}"/>
              </a:ext>
            </a:extLst>
          </p:cNvPr>
          <p:cNvSpPr txBox="1"/>
          <p:nvPr/>
        </p:nvSpPr>
        <p:spPr>
          <a:xfrm>
            <a:off x="2225499" y="4931876"/>
            <a:ext cx="402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3B01027-BF19-4759-9919-6E8522D42273}"/>
              </a:ext>
            </a:extLst>
          </p:cNvPr>
          <p:cNvSpPr txBox="1"/>
          <p:nvPr/>
        </p:nvSpPr>
        <p:spPr>
          <a:xfrm>
            <a:off x="5256076" y="4941168"/>
            <a:ext cx="402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800" dirty="0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CB0D4E74-A76F-433F-9800-7F56C3041CD0}"/>
              </a:ext>
            </a:extLst>
          </p:cNvPr>
          <p:cNvSpPr/>
          <p:nvPr/>
        </p:nvSpPr>
        <p:spPr>
          <a:xfrm>
            <a:off x="2015876" y="15407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48951" y="3044279"/>
            <a:ext cx="57966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354" y="3202897"/>
            <a:ext cx="13544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9AFFCBB-8F4D-4AB7-AC58-51E2E8818201}"/>
              </a:ext>
            </a:extLst>
          </p:cNvPr>
          <p:cNvSpPr txBox="1"/>
          <p:nvPr/>
        </p:nvSpPr>
        <p:spPr>
          <a:xfrm>
            <a:off x="7056276" y="962724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3FDFA400-F0A7-4E1D-A29B-A9001D1F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060" y="1976984"/>
            <a:ext cx="1613851" cy="67349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어림하고 각도기로 재어 확인해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6E84FF3D-53A8-4FC2-AEC3-CD21B30B777A}"/>
              </a:ext>
            </a:extLst>
          </p:cNvPr>
          <p:cNvSpPr/>
          <p:nvPr/>
        </p:nvSpPr>
        <p:spPr>
          <a:xfrm>
            <a:off x="301771" y="5136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E9252A92-95D8-4B87-8AC3-C0298281A471}"/>
              </a:ext>
            </a:extLst>
          </p:cNvPr>
          <p:cNvSpPr/>
          <p:nvPr/>
        </p:nvSpPr>
        <p:spPr>
          <a:xfrm>
            <a:off x="6351413" y="5109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BAACCEE-19C5-4A55-B424-A6BEAF9C3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069" y="2073574"/>
            <a:ext cx="3010448" cy="1679462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4F5C2239-FB1F-4116-A28E-3F90FD988294}"/>
              </a:ext>
            </a:extLst>
          </p:cNvPr>
          <p:cNvSpPr/>
          <p:nvPr/>
        </p:nvSpPr>
        <p:spPr>
          <a:xfrm>
            <a:off x="4893993" y="20765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="" xmlns:a16="http://schemas.microsoft.com/office/drawing/2014/main" id="{ACDD135C-22DF-48E1-A77C-70865A124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app\resource\contents\lesson02\ops\lesson02\mm_41_2_05_07_02.html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0E799C34-E108-4628-BD86-AFCC2F2C6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84808"/>
              </p:ext>
            </p:extLst>
          </p:nvPr>
        </p:nvGraphicFramePr>
        <p:xfrm>
          <a:off x="2068810" y="4012615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="" xmlns:a16="http://schemas.microsoft.com/office/drawing/2014/main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="" xmlns:a16="http://schemas.microsoft.com/office/drawing/2014/main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699866"/>
                  </a:ext>
                </a:extLst>
              </a:tr>
            </a:tbl>
          </a:graphicData>
        </a:graphic>
      </p:graphicFrame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502" y="3936169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3173" y="4545124"/>
            <a:ext cx="360000" cy="355000"/>
          </a:xfrm>
          <a:prstGeom prst="rect">
            <a:avLst/>
          </a:prstGeom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4832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\app\resource\contents\lesson02\ops\lesson02\images\mm_41_2_05_07_02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521BD6D6-D40A-4993-98BF-85B77C48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658" y="3691385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95381"/>
              </p:ext>
            </p:extLst>
          </p:nvPr>
        </p:nvGraphicFramePr>
        <p:xfrm>
          <a:off x="179388" y="654012"/>
          <a:ext cx="8774172" cy="4724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지붕의 각도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생활 속의 각도를 어림하는 방법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삼각자의 각과 비교하여 각도를 어림하고 각도기로 재어 확인하기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449731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 기구에서 각도 어림하고 각도기로 재어 확인하기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105777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물건을 찾아 각도를 어림하고 각도기로 재어 확인하기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35052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옷걸이의 각도를 어림하고 각도기로 재어 확인하기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559156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4550292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149976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839389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31512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FA77BDA-4DD6-40AE-A1EF-96D900BF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11" y="2180258"/>
            <a:ext cx="2606893" cy="183246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728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\app\resource\contents\lesson02\ops\lesson02\images\mm_41_2_05_07_03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 막대로 만든 각도를 어림하고 각도기로 재어 확인해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431EE111-1EB0-4C6E-B89B-6280D459C7B1}"/>
              </a:ext>
            </a:extLst>
          </p:cNvPr>
          <p:cNvSpPr/>
          <p:nvPr/>
        </p:nvSpPr>
        <p:spPr>
          <a:xfrm>
            <a:off x="5285593" y="52863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C08D776-B9DC-4FEE-A843-E16B20233285}"/>
              </a:ext>
            </a:extLst>
          </p:cNvPr>
          <p:cNvSpPr/>
          <p:nvPr/>
        </p:nvSpPr>
        <p:spPr>
          <a:xfrm>
            <a:off x="160817" y="52863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CE302E9-5831-48CA-BDE6-E5B120C36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4" y="1942866"/>
            <a:ext cx="1576815" cy="658042"/>
          </a:xfrm>
          <a:prstGeom prst="rect">
            <a:avLst/>
          </a:prstGeom>
        </p:spPr>
      </p:pic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7CB22BAF-410D-47B1-88FF-52007E137F76}"/>
              </a:ext>
            </a:extLst>
          </p:cNvPr>
          <p:cNvSpPr/>
          <p:nvPr/>
        </p:nvSpPr>
        <p:spPr>
          <a:xfrm>
            <a:off x="5116380" y="1919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BD14749-5CEF-461E-A53B-53B43FBA8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2276872"/>
            <a:ext cx="2110615" cy="1700786"/>
          </a:xfrm>
          <a:prstGeom prst="rect">
            <a:avLst/>
          </a:prstGeom>
        </p:spPr>
      </p:pic>
      <p:pic>
        <p:nvPicPr>
          <p:cNvPr id="62" name="Picture 26">
            <a:extLst>
              <a:ext uri="{FF2B5EF4-FFF2-40B4-BE49-F238E27FC236}">
                <a16:creationId xmlns="" xmlns:a16="http://schemas.microsoft.com/office/drawing/2014/main" id="{7A0F3893-1A56-452D-8DD4-5708CC4F6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6" y="2424539"/>
            <a:ext cx="344259" cy="344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7">
            <a:extLst>
              <a:ext uri="{FF2B5EF4-FFF2-40B4-BE49-F238E27FC236}">
                <a16:creationId xmlns="" xmlns:a16="http://schemas.microsoft.com/office/drawing/2014/main" id="{B3036BCF-E72E-43FA-9DC3-EF4892BE3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947" y="2424539"/>
            <a:ext cx="331981" cy="344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21">
            <a:extLst>
              <a:ext uri="{FF2B5EF4-FFF2-40B4-BE49-F238E27FC236}">
                <a16:creationId xmlns="" xmlns:a16="http://schemas.microsoft.com/office/drawing/2014/main" id="{1E4BBE76-7D85-4591-AE52-7AD923B1F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app\resource\contents\lesson02\ops\lesson02\mm_41_2_05_07_03.html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0E799C34-E108-4628-BD86-AFCC2F2C6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13526"/>
              </p:ext>
            </p:extLst>
          </p:nvPr>
        </p:nvGraphicFramePr>
        <p:xfrm>
          <a:off x="367949" y="4100333"/>
          <a:ext cx="2871903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743">
                  <a:extLst>
                    <a:ext uri="{9D8B030D-6E8A-4147-A177-3AD203B41FA5}">
                      <a16:colId xmlns="" xmlns:a16="http://schemas.microsoft.com/office/drawing/2014/main" val="709303229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699866"/>
                  </a:ext>
                </a:extLst>
              </a:tr>
            </a:tbl>
          </a:graphicData>
        </a:graphic>
      </p:graphicFrame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5128" y="4023887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0505" y="5064134"/>
            <a:ext cx="360000" cy="355000"/>
          </a:xfrm>
          <a:prstGeom prst="rect">
            <a:avLst/>
          </a:prstGeom>
        </p:spPr>
      </p:pic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0E799C34-E108-4628-BD86-AFCC2F2C6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14589"/>
              </p:ext>
            </p:extLst>
          </p:nvPr>
        </p:nvGraphicFramePr>
        <p:xfrm>
          <a:off x="3669947" y="4090419"/>
          <a:ext cx="2871903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743">
                  <a:extLst>
                    <a:ext uri="{9D8B030D-6E8A-4147-A177-3AD203B41FA5}">
                      <a16:colId xmlns="" xmlns:a16="http://schemas.microsoft.com/office/drawing/2014/main" val="709303229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699866"/>
                  </a:ext>
                </a:extLst>
              </a:tr>
            </a:tbl>
          </a:graphicData>
        </a:graphic>
      </p:graphicFrame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7126" y="4013973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5542" y="4866846"/>
            <a:ext cx="360000" cy="355000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521BD6D6-D40A-4993-98BF-85B77C48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964" y="3756362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521BD6D6-D40A-4993-98BF-85B77C48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081" y="3756362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161155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누가 더 정확하게 어림했는지 각도기로 재어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3D7EBE1-6C38-4084-9B91-A88C9C5D7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23" y="2362624"/>
            <a:ext cx="2305757" cy="1636501"/>
          </a:xfrm>
          <a:prstGeom prst="rect">
            <a:avLst/>
          </a:prstGeom>
        </p:spPr>
      </p:pic>
      <p:graphicFrame>
        <p:nvGraphicFramePr>
          <p:cNvPr id="6" name="표 8">
            <a:extLst>
              <a:ext uri="{FF2B5EF4-FFF2-40B4-BE49-F238E27FC236}">
                <a16:creationId xmlns="" xmlns:a16="http://schemas.microsoft.com/office/drawing/2014/main" id="{1E06250E-BBE7-4881-9D5C-0F1AD2EE2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15298"/>
              </p:ext>
            </p:extLst>
          </p:nvPr>
        </p:nvGraphicFramePr>
        <p:xfrm>
          <a:off x="3700525" y="2700162"/>
          <a:ext cx="2695286" cy="136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12">
                  <a:extLst>
                    <a:ext uri="{9D8B030D-6E8A-4147-A177-3AD203B41FA5}">
                      <a16:colId xmlns="" xmlns:a16="http://schemas.microsoft.com/office/drawing/2014/main" val="1144900123"/>
                    </a:ext>
                  </a:extLst>
                </a:gridCol>
                <a:gridCol w="1651474">
                  <a:extLst>
                    <a:ext uri="{9D8B030D-6E8A-4147-A177-3AD203B41FA5}">
                      <a16:colId xmlns="" xmlns:a16="http://schemas.microsoft.com/office/drawing/2014/main" val="1286234062"/>
                    </a:ext>
                  </a:extLst>
                </a:gridCol>
              </a:tblGrid>
              <a:tr h="4539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6259209"/>
                  </a:ext>
                </a:extLst>
              </a:tr>
              <a:tr h="453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8483669"/>
                  </a:ext>
                </a:extLst>
              </a:tr>
              <a:tr h="453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7012576"/>
                  </a:ext>
                </a:extLst>
              </a:tr>
            </a:tbl>
          </a:graphicData>
        </a:graphic>
      </p:graphicFrame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9044802C-3AD9-406E-8DD1-C7DD8B0D2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4" y="1942866"/>
            <a:ext cx="1576815" cy="658042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5116380" y="1919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7352225D-3091-4282-9A35-4043F625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app\resource\contents\lesson02\ops\lesson02\mm_41_2_05_07_04.html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C9264B80-5411-4E2A-8367-4D44019FC6E3}"/>
              </a:ext>
            </a:extLst>
          </p:cNvPr>
          <p:cNvSpPr txBox="1"/>
          <p:nvPr/>
        </p:nvSpPr>
        <p:spPr>
          <a:xfrm>
            <a:off x="387427" y="4514976"/>
            <a:ext cx="65968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잰 각도는    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이므로                가 어림을 더 정확하게 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40016BC5-7356-4097-AB13-22C90C95DD59}"/>
              </a:ext>
            </a:extLst>
          </p:cNvPr>
          <p:cNvSpPr/>
          <p:nvPr/>
        </p:nvSpPr>
        <p:spPr bwMode="auto">
          <a:xfrm>
            <a:off x="1416512" y="4514976"/>
            <a:ext cx="64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95160520-FF35-46B3-AADD-747389AC16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7511" y="4342541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03E6894-1A27-4944-9405-203E281C9534}"/>
              </a:ext>
            </a:extLst>
          </p:cNvPr>
          <p:cNvSpPr/>
          <p:nvPr/>
        </p:nvSpPr>
        <p:spPr bwMode="auto">
          <a:xfrm>
            <a:off x="3037806" y="4514976"/>
            <a:ext cx="82099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민수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4F805B85-3E84-4572-B72B-3E057B0915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9932" y="4342541"/>
            <a:ext cx="360000" cy="355000"/>
          </a:xfrm>
          <a:prstGeom prst="rect">
            <a:avLst/>
          </a:prstGeom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82407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\app\resource\contents\lesson02\ops\lesson02\images\mm_41_2_05_07_04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cdata2.tsherpa.co.kr/tsherpa/MultiMedia/Flash/2020/curri/index.html?flashxmlnum=yein820&amp;classa=A8-C1-41-MM-MM-04-03-06-0-0-0-0&amp;classno=MM_41_04/suh_0401_02_0006/suh_0401_02_0006_401_1.html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가져오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\app\resource\contents\lesson02\ops\lesson02\mm_41_2_05_07_04.html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답을 표로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앞의 문제와 같아지도록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어림하고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확인해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EB7B77F-9BBB-4B96-979C-16C910865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29" y="2487172"/>
            <a:ext cx="2120016" cy="215812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9044802C-3AD9-406E-8DD1-C7DD8B0D2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4" y="1942866"/>
            <a:ext cx="1576815" cy="658042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5116380" y="1919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0E799C34-E108-4628-BD86-AFCC2F2C6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86187"/>
              </p:ext>
            </p:extLst>
          </p:nvPr>
        </p:nvGraphicFramePr>
        <p:xfrm>
          <a:off x="3433710" y="3011949"/>
          <a:ext cx="2871903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743">
                  <a:extLst>
                    <a:ext uri="{9D8B030D-6E8A-4147-A177-3AD203B41FA5}">
                      <a16:colId xmlns="" xmlns:a16="http://schemas.microsoft.com/office/drawing/2014/main" val="709303229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699866"/>
                  </a:ext>
                </a:extLst>
              </a:tr>
            </a:tbl>
          </a:graphicData>
        </a:graphic>
      </p:graphicFrame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0889" y="2935503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6266" y="3975750"/>
            <a:ext cx="360000" cy="355000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3222236" y="3420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521BD6D6-D40A-4993-98BF-85B77C48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1505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32F6013-F64D-469F-8275-8C37426E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37" y="2882637"/>
            <a:ext cx="1933465" cy="98047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https://cdata2.tsherpa.co.kr/tsherpa/MultiMedia/Flash/2020/curri/index.html?flashxmlnum=yein820&amp;classa=A8-C1-41-MM-MM-04-03-06-0-0-0-0&amp;classno=MM_41_04/suh_0401_02_0006/suh_0401_02_0006_401_1.html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형태로 답 칸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도윤이와 나리가 각도를 어림했습니다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누가 어림을 더 잘했다고 생각하는지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확인해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8776C47-E32A-49C4-92AE-9669771D8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85" y="2792984"/>
            <a:ext cx="1422747" cy="12720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10EC263-FB67-449F-BE2C-AADDAA817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3023" y="2736860"/>
            <a:ext cx="1486201" cy="1272032"/>
          </a:xfrm>
          <a:prstGeom prst="rect">
            <a:avLst/>
          </a:prstGeom>
        </p:spPr>
      </p:pic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FA417197-6D01-48B4-A026-91695CA935F4}"/>
              </a:ext>
            </a:extLst>
          </p:cNvPr>
          <p:cNvSpPr/>
          <p:nvPr/>
        </p:nvSpPr>
        <p:spPr>
          <a:xfrm>
            <a:off x="1907704" y="3561173"/>
            <a:ext cx="922871" cy="447719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도윤</a:t>
            </a: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C8658AE5-B9C7-49FC-9185-04F9569E3ED2}"/>
              </a:ext>
            </a:extLst>
          </p:cNvPr>
          <p:cNvSpPr/>
          <p:nvPr/>
        </p:nvSpPr>
        <p:spPr>
          <a:xfrm>
            <a:off x="4261197" y="3561173"/>
            <a:ext cx="922871" cy="447719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나리</a:t>
            </a:r>
          </a:p>
        </p:txBody>
      </p:sp>
      <p:sp>
        <p:nvSpPr>
          <p:cNvPr id="43" name="말풍선: 모서리가 둥근 사각형 42">
            <a:extLst>
              <a:ext uri="{FF2B5EF4-FFF2-40B4-BE49-F238E27FC236}">
                <a16:creationId xmlns="" xmlns:a16="http://schemas.microsoft.com/office/drawing/2014/main" id="{79C6FEEE-0D66-40E1-8120-B9BF55B2EC63}"/>
              </a:ext>
            </a:extLst>
          </p:cNvPr>
          <p:cNvSpPr/>
          <p:nvPr/>
        </p:nvSpPr>
        <p:spPr>
          <a:xfrm>
            <a:off x="3741558" y="2317695"/>
            <a:ext cx="2124565" cy="475289"/>
          </a:xfrm>
          <a:prstGeom prst="wedgeRoundRectCallout">
            <a:avLst>
              <a:gd name="adj1" fmla="val 31437"/>
              <a:gd name="adj2" fmla="val 7238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60°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되는 것 같아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말풍선: 모서리가 둥근 사각형 43">
            <a:extLst>
              <a:ext uri="{FF2B5EF4-FFF2-40B4-BE49-F238E27FC236}">
                <a16:creationId xmlns="" xmlns:a16="http://schemas.microsoft.com/office/drawing/2014/main" id="{174487E3-2BA1-4E88-8A6A-3BB1555F7801}"/>
              </a:ext>
            </a:extLst>
          </p:cNvPr>
          <p:cNvSpPr/>
          <p:nvPr/>
        </p:nvSpPr>
        <p:spPr>
          <a:xfrm>
            <a:off x="1511660" y="2317695"/>
            <a:ext cx="2188279" cy="475289"/>
          </a:xfrm>
          <a:prstGeom prst="wedgeRoundRectCallout">
            <a:avLst>
              <a:gd name="adj1" fmla="val -36424"/>
              <a:gd name="adj2" fmla="val 7894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되는 것 같아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CDDD3606-79F5-441A-A3E6-1AAFEDC40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9881"/>
              </p:ext>
            </p:extLst>
          </p:nvPr>
        </p:nvGraphicFramePr>
        <p:xfrm>
          <a:off x="497509" y="4162844"/>
          <a:ext cx="5868652" cy="936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031">
                  <a:extLst>
                    <a:ext uri="{9D8B030D-6E8A-4147-A177-3AD203B41FA5}">
                      <a16:colId xmlns="" xmlns:a16="http://schemas.microsoft.com/office/drawing/2014/main" val="709303229"/>
                    </a:ext>
                  </a:extLst>
                </a:gridCol>
                <a:gridCol w="1933621">
                  <a:extLst>
                    <a:ext uri="{9D8B030D-6E8A-4147-A177-3AD203B41FA5}">
                      <a16:colId xmlns="" xmlns:a16="http://schemas.microsoft.com/office/drawing/2014/main" val="2176110279"/>
                    </a:ext>
                  </a:extLst>
                </a:gridCol>
              </a:tblGrid>
              <a:tr h="50613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어림을 더 잘했다고 생각하는 사람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나리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7659503"/>
                  </a:ext>
                </a:extLst>
              </a:tr>
              <a:tr h="430785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55 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699866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94BD3885-DC39-4A54-BA05-1B91128313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1264" y="4089580"/>
            <a:ext cx="360000" cy="355000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FC316A4B-0D71-46AD-B40E-09B471A35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95" y="429999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0016BC5-7356-4097-AB13-22C90C95DD59}"/>
              </a:ext>
            </a:extLst>
          </p:cNvPr>
          <p:cNvSpPr/>
          <p:nvPr/>
        </p:nvSpPr>
        <p:spPr bwMode="auto">
          <a:xfrm>
            <a:off x="5192967" y="4224040"/>
            <a:ext cx="64099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0016BC5-7356-4097-AB13-22C90C95DD59}"/>
              </a:ext>
            </a:extLst>
          </p:cNvPr>
          <p:cNvSpPr/>
          <p:nvPr/>
        </p:nvSpPr>
        <p:spPr bwMode="auto">
          <a:xfrm>
            <a:off x="5192967" y="4730568"/>
            <a:ext cx="64099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308F65DE-F0F8-4E56-93B8-23364D0033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4357" y="4740744"/>
            <a:ext cx="360000" cy="355000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6269412" y="4635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TextBox 43">
            <a:extLst>
              <a:ext uri="{FF2B5EF4-FFF2-40B4-BE49-F238E27FC236}">
                <a16:creationId xmlns="" xmlns:a16="http://schemas.microsoft.com/office/drawing/2014/main" id="{23ECFF1D-6805-487A-94AB-BBB535246AD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각도를 어림하여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D4F7AE9-2523-4087-B425-57A338A66FD5}"/>
              </a:ext>
            </a:extLst>
          </p:cNvPr>
          <p:cNvSpPr txBox="1"/>
          <p:nvPr/>
        </p:nvSpPr>
        <p:spPr>
          <a:xfrm>
            <a:off x="7018371" y="1092168"/>
            <a:ext cx="2125629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https://cdata2.tsherpa.co.kr/tsherpa/MultiMedia/Flash/2020/curri/index.html?flashxmlnum=yein820&amp;classa=A8-C1-41-MM-MM-04-03-06-0-0-0-0&amp;classno=MM_41_04/suh_0401_02_0006/suh_0401_02_0006_401_1.html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가져오기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\app\resource\contents\lesson02\ops\lesson02\mm_41_2_05_07_04.html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1BB37FBA-BC07-42D6-B7B6-134DE1F016C9}"/>
              </a:ext>
            </a:extLst>
          </p:cNvPr>
          <p:cNvSpPr/>
          <p:nvPr/>
        </p:nvSpPr>
        <p:spPr>
          <a:xfrm>
            <a:off x="506976" y="2573681"/>
            <a:ext cx="2804884" cy="261951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6A4F72C9-ED7D-4D5C-92CC-1EF2A3F5B252}"/>
              </a:ext>
            </a:extLst>
          </p:cNvPr>
          <p:cNvSpPr/>
          <p:nvPr/>
        </p:nvSpPr>
        <p:spPr>
          <a:xfrm>
            <a:off x="1405892" y="2349821"/>
            <a:ext cx="922871" cy="44771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B6AEED77-267E-4C11-8C46-BF86216F54DB}"/>
              </a:ext>
            </a:extLst>
          </p:cNvPr>
          <p:cNvSpPr/>
          <p:nvPr/>
        </p:nvSpPr>
        <p:spPr>
          <a:xfrm>
            <a:off x="3709592" y="2573681"/>
            <a:ext cx="2804884" cy="261951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34288FB9-F4CF-48A2-9E44-AFB1045842D2}"/>
              </a:ext>
            </a:extLst>
          </p:cNvPr>
          <p:cNvSpPr/>
          <p:nvPr/>
        </p:nvSpPr>
        <p:spPr>
          <a:xfrm>
            <a:off x="4608508" y="2349821"/>
            <a:ext cx="922871" cy="447719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115°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8EBEFF2-A8BB-4101-BC54-1E0020469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285" y="2848459"/>
            <a:ext cx="2173194" cy="22401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260BF46-81DE-4C49-905F-C60820996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856" y="3044697"/>
            <a:ext cx="2459396" cy="194430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9044802C-3AD9-406E-8DD1-C7DD8B0D2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4601" y="1616504"/>
            <a:ext cx="1576815" cy="658042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5112917" y="15927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85" y="292746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856" y="284863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자신이 생각한 각도의 각을 자만 이용하여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확인해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397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https://cdata2.tsherpa.co.kr/tsherpa/MultiMedia/Flash/2020/curri/index.html?flashxmlnum=yein820&amp;classa=A8-C1-41-MM-MM-04-03-06-0-0-0-0&amp;classno=MM_41_04/suh_0401_02_0006/suh_0401_02_0006_401_1.html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가져오기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\app\resource\contents\lesson02\ops\lesson02\mm_41_2_05_07_04.html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B5EF60D8-65FE-42B3-84BD-0488F98D74A1}"/>
              </a:ext>
            </a:extLst>
          </p:cNvPr>
          <p:cNvSpPr/>
          <p:nvPr/>
        </p:nvSpPr>
        <p:spPr>
          <a:xfrm>
            <a:off x="683568" y="2492896"/>
            <a:ext cx="3060328" cy="2664296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867F061-6F14-4025-AEBB-130322251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92" y="3301146"/>
            <a:ext cx="2703651" cy="1585105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E0CB488C-09FC-43AF-95B7-4E2692C7C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76" y="2726829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FD6B809C-0091-44CC-9489-5335E3F41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38017"/>
              </p:ext>
            </p:extLst>
          </p:nvPr>
        </p:nvGraphicFramePr>
        <p:xfrm>
          <a:off x="3887924" y="3247417"/>
          <a:ext cx="2767502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213">
                  <a:extLst>
                    <a:ext uri="{9D8B030D-6E8A-4147-A177-3AD203B41FA5}">
                      <a16:colId xmlns="" xmlns:a16="http://schemas.microsoft.com/office/drawing/2014/main" val="709303229"/>
                    </a:ext>
                  </a:extLst>
                </a:gridCol>
                <a:gridCol w="1194289">
                  <a:extLst>
                    <a:ext uri="{9D8B030D-6E8A-4147-A177-3AD203B41FA5}">
                      <a16:colId xmlns="" xmlns:a16="http://schemas.microsoft.com/office/drawing/2014/main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699866"/>
                  </a:ext>
                </a:extLst>
              </a:tr>
            </a:tbl>
          </a:graphicData>
        </a:graphic>
      </p:graphicFrame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2205F42C-1009-45A3-B840-70604B678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241" y="2936584"/>
            <a:ext cx="312588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23DB5059-D6EB-4507-AA35-6169FFB0E9CD}"/>
              </a:ext>
            </a:extLst>
          </p:cNvPr>
          <p:cNvSpPr/>
          <p:nvPr/>
        </p:nvSpPr>
        <p:spPr bwMode="auto">
          <a:xfrm>
            <a:off x="5893185" y="3357723"/>
            <a:ext cx="575356" cy="357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B897BFA-5EE8-4CC6-AB33-B6BD762E81CC}"/>
              </a:ext>
            </a:extLst>
          </p:cNvPr>
          <p:cNvSpPr/>
          <p:nvPr/>
        </p:nvSpPr>
        <p:spPr bwMode="auto">
          <a:xfrm>
            <a:off x="5893185" y="3949868"/>
            <a:ext cx="575356" cy="357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BA126DC5-3CC4-4EDB-A64A-036596A810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507" y="3156309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E3916B2A-D7B1-4206-B9C3-05CC80541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507" y="3715935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9044802C-3AD9-406E-8DD1-C7DD8B0D2B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4601" y="2012548"/>
            <a:ext cx="1576815" cy="658042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5112917" y="1988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시곗바늘이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이루는 작은 쪽의 각을 어림하고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각도기로 재어 확인해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443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https://cdata2.tsherpa.co.kr/tsherpa/MultiMedia/Flash/2020/curri/index.html?flashxmlnum=yein820&amp;classa=A8-C1-41-MM-MM-04-03-06-0-0-0-0&amp;classno=MM_41_04/suh_0401_02_0006/suh_0401_02_0006_401_1.html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가져오기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\app\resource\contents\lesson02\ops\lesson02\mm_41_2_05_07_04.html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답을 표로 변경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앞의 문제와 같아지도록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BAA7FC1-1297-48AC-8AFD-0E74A7F72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00" y="2754547"/>
            <a:ext cx="1909415" cy="182222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9044802C-3AD9-406E-8DD1-C7DD8B0D2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601" y="2012548"/>
            <a:ext cx="1576815" cy="658042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5112917" y="1988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0E799C34-E108-4628-BD86-AFCC2F2C6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702549"/>
              </p:ext>
            </p:extLst>
          </p:nvPr>
        </p:nvGraphicFramePr>
        <p:xfrm>
          <a:off x="3491880" y="3037394"/>
          <a:ext cx="2871903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743">
                  <a:extLst>
                    <a:ext uri="{9D8B030D-6E8A-4147-A177-3AD203B41FA5}">
                      <a16:colId xmlns="" xmlns:a16="http://schemas.microsoft.com/office/drawing/2014/main" val="709303229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699866"/>
                  </a:ext>
                </a:extLst>
              </a:tr>
            </a:tbl>
          </a:graphicData>
        </a:graphic>
      </p:graphicFrame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9059" y="2960948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7475" y="3813821"/>
            <a:ext cx="360000" cy="355000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C3E4FCF9-9649-4997-92E8-933E391B2301}"/>
              </a:ext>
            </a:extLst>
          </p:cNvPr>
          <p:cNvSpPr/>
          <p:nvPr/>
        </p:nvSpPr>
        <p:spPr>
          <a:xfrm>
            <a:off x="3262650" y="3521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521BD6D6-D40A-4993-98BF-85B77C48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01770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4AF311F-52F9-4B7E-BA52-CA3742218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2" r="5391"/>
          <a:stretch/>
        </p:blipFill>
        <p:spPr>
          <a:xfrm>
            <a:off x="59275" y="885432"/>
            <a:ext cx="6924993" cy="474483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2228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mm_41_2_05_02_01_ani.mp4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5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38816" y="2576407"/>
            <a:ext cx="507334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지붕의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각도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5"/>
          <a:stretch/>
        </p:blipFill>
        <p:spPr bwMode="auto">
          <a:xfrm>
            <a:off x="119167" y="1592796"/>
            <a:ext cx="359097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아버지께서는 집의 지붕 각도를 어떻게 어림하셨을까요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603757" y="1088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57966" y="2307257"/>
            <a:ext cx="2974460" cy="10316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보다 약간 작은 각이므로 약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라고 어림하신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95524" y="125184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63547" y="12042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46811" y="125304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822359" y="118363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2125442"/>
            <a:ext cx="360000" cy="355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CCECC60-53A4-482A-A277-066D835CE53A}"/>
              </a:ext>
            </a:extLst>
          </p:cNvPr>
          <p:cNvSpPr/>
          <p:nvPr/>
        </p:nvSpPr>
        <p:spPr bwMode="auto">
          <a:xfrm>
            <a:off x="3957966" y="3450724"/>
            <a:ext cx="2974460" cy="15280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집을 지어 본 경험을 떠올릴 때 지붕의 각도가 약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와 비슷해서 이와 같이 어림하신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A615BB55-E3D2-4675-A875-CA02A162D8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3268909"/>
            <a:ext cx="360000" cy="355000"/>
          </a:xfrm>
          <a:prstGeom prst="rect">
            <a:avLst/>
          </a:prstGeom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52523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SA41205 (1).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\032057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4-1-2\Links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말풍선: 모서리가 둥근 사각형 14">
            <a:extLst>
              <a:ext uri="{FF2B5EF4-FFF2-40B4-BE49-F238E27FC236}">
                <a16:creationId xmlns="" xmlns:a16="http://schemas.microsoft.com/office/drawing/2014/main" id="{CD75A91D-BE74-49DF-B7E1-5A98C38E62E0}"/>
              </a:ext>
            </a:extLst>
          </p:cNvPr>
          <p:cNvSpPr/>
          <p:nvPr/>
        </p:nvSpPr>
        <p:spPr>
          <a:xfrm>
            <a:off x="130989" y="2153213"/>
            <a:ext cx="1656751" cy="860464"/>
          </a:xfrm>
          <a:prstGeom prst="wedgeRoundRectCallout">
            <a:avLst>
              <a:gd name="adj1" fmla="val -20768"/>
              <a:gd name="adj2" fmla="val 7285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지붕의 각도가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80°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되겠군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38488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349924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5" y="1124744"/>
            <a:ext cx="687996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최대한 크게 넣고 텍스트 및 재생 버튼 삭제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지우고 새로 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3B30B12F-E30D-4BAB-B070-E6B6389C00DC}"/>
              </a:ext>
            </a:extLst>
          </p:cNvPr>
          <p:cNvSpPr/>
          <p:nvPr/>
        </p:nvSpPr>
        <p:spPr>
          <a:xfrm>
            <a:off x="3087413" y="16912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="" xmlns:a16="http://schemas.microsoft.com/office/drawing/2014/main" id="{CD75A91D-BE74-49DF-B7E1-5A98C38E62E0}"/>
              </a:ext>
            </a:extLst>
          </p:cNvPr>
          <p:cNvSpPr/>
          <p:nvPr/>
        </p:nvSpPr>
        <p:spPr>
          <a:xfrm>
            <a:off x="1727200" y="2066296"/>
            <a:ext cx="1656751" cy="860464"/>
          </a:xfrm>
          <a:prstGeom prst="wedgeRoundRectCallout">
            <a:avLst>
              <a:gd name="adj1" fmla="val 43032"/>
              <a:gd name="adj2" fmla="val 6311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지붕의 각도가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80°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되겠군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60729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SA41205 (1).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\032057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4-1-2\Links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5"/>
          <a:stretch/>
        </p:blipFill>
        <p:spPr bwMode="auto">
          <a:xfrm>
            <a:off x="119167" y="1592796"/>
            <a:ext cx="359097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말풍선: 모서리가 둥근 사각형 14">
            <a:extLst>
              <a:ext uri="{FF2B5EF4-FFF2-40B4-BE49-F238E27FC236}">
                <a16:creationId xmlns="" xmlns:a16="http://schemas.microsoft.com/office/drawing/2014/main" id="{CD75A91D-BE74-49DF-B7E1-5A98C38E62E0}"/>
              </a:ext>
            </a:extLst>
          </p:cNvPr>
          <p:cNvSpPr/>
          <p:nvPr/>
        </p:nvSpPr>
        <p:spPr>
          <a:xfrm>
            <a:off x="130989" y="2153213"/>
            <a:ext cx="1656751" cy="860464"/>
          </a:xfrm>
          <a:prstGeom prst="wedgeRoundRectCallout">
            <a:avLst>
              <a:gd name="adj1" fmla="val -20768"/>
              <a:gd name="adj2" fmla="val 7285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지붕의 각도가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80°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되겠군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88104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각도를 어림하는 방법을 생각해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="" xmlns:a16="http://schemas.microsoft.com/office/drawing/2014/main" id="{9982C6C7-0207-4508-BFE0-27439C344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A4923A25-7A85-49B8-893F-DE362E1D9EB3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FE0FD6A-4259-4D48-837D-B54474850C4D}"/>
              </a:ext>
            </a:extLst>
          </p:cNvPr>
          <p:cNvSpPr/>
          <p:nvPr/>
        </p:nvSpPr>
        <p:spPr bwMode="auto">
          <a:xfrm>
            <a:off x="3894212" y="2246463"/>
            <a:ext cx="2974460" cy="9665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어림하려고 하는 각과 비슷한 각으로 어림합니다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52E091F-9FFF-4AAB-B0D7-6C5887A20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7348" y="2868028"/>
            <a:ext cx="360000" cy="355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521C6923-3FF8-4728-BDBD-C2802042E825}"/>
              </a:ext>
            </a:extLst>
          </p:cNvPr>
          <p:cNvSpPr/>
          <p:nvPr/>
        </p:nvSpPr>
        <p:spPr bwMode="auto">
          <a:xfrm>
            <a:off x="3894212" y="3270027"/>
            <a:ext cx="2974460" cy="9510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큰 각 안에 작은 각이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몇 번 들어가는지 생각합니다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519E36D-0B36-431E-BEE5-13ADDE6F3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2341" y="3881187"/>
            <a:ext cx="360000" cy="355000"/>
          </a:xfrm>
          <a:prstGeom prst="rect">
            <a:avLst/>
          </a:prstGeom>
        </p:spPr>
      </p:pic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00557B82-1B7F-45A7-B798-11D15C47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205" y="231110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205" y="328498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044279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각도를 어림하고 실제로 재어 확인할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버튼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7">
            <a:extLst>
              <a:ext uri="{FF2B5EF4-FFF2-40B4-BE49-F238E27FC236}">
                <a16:creationId xmlns="" xmlns:a16="http://schemas.microsoft.com/office/drawing/2014/main" id="{2FF5DF4D-0F40-4E05-911A-719FD51B70CF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3">
            <a:extLst>
              <a:ext uri="{FF2B5EF4-FFF2-40B4-BE49-F238E27FC236}">
                <a16:creationId xmlns="" xmlns:a16="http://schemas.microsoft.com/office/drawing/2014/main" id="{A0D3EEF5-9534-446C-9707-CFB979EF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37E2A53-3454-45E7-A9CF-1F17633B24BA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삼각자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F2295C54-7DD9-4F79-942B-949A46EF08E6}"/>
              </a:ext>
            </a:extLst>
          </p:cNvPr>
          <p:cNvSpPr/>
          <p:nvPr/>
        </p:nvSpPr>
        <p:spPr>
          <a:xfrm>
            <a:off x="5888943" y="4803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CFC65780-05FE-4A18-AF9A-4244FA00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716045"/>
            <a:ext cx="1775236" cy="7408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3963427-26DB-434F-B9ED-4377F98E4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326" y="1880828"/>
            <a:ext cx="1511650" cy="18390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200" dirty="0">
                <a:latin typeface="맑은 고딕" pitchFamily="50" charset="-127"/>
                <a:ea typeface="맑은 고딕" pitchFamily="50" charset="-127"/>
              </a:rPr>
              <a:t>삼각자의 각과 비교하여 각도를 어림하고</a:t>
            </a:r>
            <a:r>
              <a:rPr lang="en-US" altLang="ko-KR" sz="1800" spc="-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200" dirty="0">
                <a:latin typeface="맑은 고딕" pitchFamily="50" charset="-127"/>
                <a:ea typeface="맑은 고딕" pitchFamily="50" charset="-127"/>
              </a:rPr>
              <a:t>각도기로 재어 확인해 봅시다</a:t>
            </a:r>
            <a:r>
              <a:rPr lang="en-US" altLang="ko-KR" sz="1800" spc="-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60586C8D-4209-4AB2-814B-F1297B6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28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app\resource\contents\lesson02\ops\lesson02\mm_41_2_05_03_01.html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도구 툴은 사라지고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어림한 각도 옆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클릭할 때 함께 나타남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0E799C34-E108-4628-BD86-AFCC2F2C6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84003"/>
              </p:ext>
            </p:extLst>
          </p:nvPr>
        </p:nvGraphicFramePr>
        <p:xfrm>
          <a:off x="1127187" y="3994323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="" xmlns:a16="http://schemas.microsoft.com/office/drawing/2014/main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="" xmlns:a16="http://schemas.microsoft.com/office/drawing/2014/main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699866"/>
                  </a:ext>
                </a:extLst>
              </a:tr>
            </a:tbl>
          </a:graphicData>
        </a:graphic>
      </p:graphicFrame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879" y="3917877"/>
            <a:ext cx="360000" cy="355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2C31CF52-DC33-4413-A6EC-5C3396E9D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981" y="1924377"/>
            <a:ext cx="1742814" cy="2019710"/>
          </a:xfrm>
          <a:prstGeom prst="rect">
            <a:avLst/>
          </a:prstGeom>
        </p:spPr>
      </p:pic>
      <p:pic>
        <p:nvPicPr>
          <p:cNvPr id="28" name="Picture 12">
            <a:extLst>
              <a:ext uri="{FF2B5EF4-FFF2-40B4-BE49-F238E27FC236}">
                <a16:creationId xmlns="" xmlns:a16="http://schemas.microsoft.com/office/drawing/2014/main" id="{9ADB147F-ED0A-408D-B66F-DB08C7E54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91" y="3571850"/>
            <a:ext cx="1405322" cy="140532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97020F33-D399-4602-B016-C999C7347BDA}"/>
              </a:ext>
            </a:extLst>
          </p:cNvPr>
          <p:cNvSpPr/>
          <p:nvPr/>
        </p:nvSpPr>
        <p:spPr>
          <a:xfrm>
            <a:off x="5023641" y="1824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F72DDB9F-54B2-4CF0-93AD-403180E819B8}"/>
              </a:ext>
            </a:extLst>
          </p:cNvPr>
          <p:cNvSpPr/>
          <p:nvPr/>
        </p:nvSpPr>
        <p:spPr>
          <a:xfrm>
            <a:off x="2561277" y="520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9">
            <a:extLst>
              <a:ext uri="{FF2B5EF4-FFF2-40B4-BE49-F238E27FC236}">
                <a16:creationId xmlns="" xmlns:a16="http://schemas.microsoft.com/office/drawing/2014/main" id="{414D7B30-47E4-42BD-A3FF-867EABAFF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88024" y="3571850"/>
            <a:ext cx="464772" cy="40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365552" y="2270252"/>
            <a:ext cx="2969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1800" spc="-150" dirty="0" smtClean="0">
                <a:latin typeface="맑은 고딕"/>
                <a:ea typeface="맑은 고딕"/>
              </a:rPr>
              <a:t>°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69437" y="3298825"/>
            <a:ext cx="2969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800" spc="-150" dirty="0" smtClean="0">
                <a:latin typeface="맑은 고딕"/>
                <a:ea typeface="맑은 고딕"/>
              </a:rPr>
              <a:t>°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8785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\app\resource\contents\lesson02\ops\lesson02\images\mm_41_2_05_03_01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1550" y="4526832"/>
            <a:ext cx="360000" cy="355000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B6921747-CCF8-4A61-91B8-05DDB0D1926B}"/>
              </a:ext>
            </a:extLst>
          </p:cNvPr>
          <p:cNvSpPr/>
          <p:nvPr/>
        </p:nvSpPr>
        <p:spPr>
          <a:xfrm>
            <a:off x="6356936" y="3666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881210" y="5219287"/>
            <a:ext cx="1637116" cy="263186"/>
            <a:chOff x="319554" y="1245924"/>
            <a:chExt cx="2636592" cy="423864"/>
          </a:xfrm>
        </p:grpSpPr>
        <p:pic>
          <p:nvPicPr>
            <p:cNvPr id="49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521BD6D6-D40A-4993-98BF-85B77C48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51" y="3654907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3793281" y="36304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19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CFC65780-05FE-4A18-AF9A-4244FA00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716045"/>
            <a:ext cx="1775236" cy="7408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3963427-26DB-434F-B9ED-4377F98E4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326" y="1880828"/>
            <a:ext cx="1511650" cy="18390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9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673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200" dirty="0">
                <a:latin typeface="맑은 고딕" pitchFamily="50" charset="-127"/>
                <a:ea typeface="맑은 고딕" pitchFamily="50" charset="-127"/>
              </a:rPr>
              <a:t>삼각자의 각과 비교하여 각도를 어림하고</a:t>
            </a:r>
            <a:r>
              <a:rPr lang="en-US" altLang="ko-KR" sz="1800" spc="-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200" dirty="0">
                <a:latin typeface="맑은 고딕" pitchFamily="50" charset="-127"/>
                <a:ea typeface="맑은 고딕" pitchFamily="50" charset="-127"/>
              </a:rPr>
              <a:t>각도기로 재어 확인해 봅시다</a:t>
            </a:r>
            <a:r>
              <a:rPr lang="en-US" altLang="ko-KR" sz="1800" spc="-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각도가 얼마쯤 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804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0E799C34-E108-4628-BD86-AFCC2F2C6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27226"/>
              </p:ext>
            </p:extLst>
          </p:nvPr>
        </p:nvGraphicFramePr>
        <p:xfrm>
          <a:off x="1127187" y="3994323"/>
          <a:ext cx="3187266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33">
                  <a:extLst>
                    <a:ext uri="{9D8B030D-6E8A-4147-A177-3AD203B41FA5}">
                      <a16:colId xmlns="" xmlns:a16="http://schemas.microsoft.com/office/drawing/2014/main" val="709303229"/>
                    </a:ext>
                  </a:extLst>
                </a:gridCol>
                <a:gridCol w="1593633">
                  <a:extLst>
                    <a:ext uri="{9D8B030D-6E8A-4147-A177-3AD203B41FA5}">
                      <a16:colId xmlns="" xmlns:a16="http://schemas.microsoft.com/office/drawing/2014/main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°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699866"/>
                  </a:ext>
                </a:extLst>
              </a:tr>
            </a:tbl>
          </a:graphicData>
        </a:graphic>
      </p:graphicFrame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879" y="3917877"/>
            <a:ext cx="360000" cy="355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2C31CF52-DC33-4413-A6EC-5C3396E9D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981" y="1924377"/>
            <a:ext cx="1742814" cy="2019710"/>
          </a:xfrm>
          <a:prstGeom prst="rect">
            <a:avLst/>
          </a:prstGeom>
        </p:spPr>
      </p:pic>
      <p:pic>
        <p:nvPicPr>
          <p:cNvPr id="28" name="Picture 12">
            <a:extLst>
              <a:ext uri="{FF2B5EF4-FFF2-40B4-BE49-F238E27FC236}">
                <a16:creationId xmlns="" xmlns:a16="http://schemas.microsoft.com/office/drawing/2014/main" id="{9ADB147F-ED0A-408D-B66F-DB08C7E54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91" y="3571850"/>
            <a:ext cx="1405322" cy="140532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1BB0724-FBDA-4D8E-BD75-9CBA3A33897B}"/>
              </a:ext>
            </a:extLst>
          </p:cNvPr>
          <p:cNvSpPr/>
          <p:nvPr/>
        </p:nvSpPr>
        <p:spPr>
          <a:xfrm>
            <a:off x="6395524" y="14392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9EB3D5C0-1AB9-45E3-ADE6-1D6B3EFC5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3915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3198AF7-7149-4360-8D01-9CA59984FD41}"/>
              </a:ext>
            </a:extLst>
          </p:cNvPr>
          <p:cNvSpPr/>
          <p:nvPr/>
        </p:nvSpPr>
        <p:spPr>
          <a:xfrm>
            <a:off x="5846811" y="14404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1F2986B4-94E7-4239-BB2A-DF2C97595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359" y="13709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5552" y="2270252"/>
            <a:ext cx="2969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1800" spc="-150" dirty="0" smtClean="0">
                <a:latin typeface="맑은 고딕"/>
                <a:ea typeface="맑은 고딕"/>
              </a:rPr>
              <a:t>°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69437" y="3298825"/>
            <a:ext cx="2969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800" spc="-150" dirty="0" smtClean="0">
                <a:latin typeface="맑은 고딕"/>
                <a:ea typeface="맑은 고딕"/>
              </a:rPr>
              <a:t>°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E0681197-EFBB-430E-B541-9FD0B2221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1550" y="4526832"/>
            <a:ext cx="360000" cy="355000"/>
          </a:xfrm>
          <a:prstGeom prst="rect">
            <a:avLst/>
          </a:prstGeom>
        </p:spPr>
      </p:pic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60586C8D-4209-4AB2-814B-F1297B6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그림을 많이 가리지 않도록 배치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말풍선: 모서리가 둥근 사각형 39">
            <a:extLst>
              <a:ext uri="{FF2B5EF4-FFF2-40B4-BE49-F238E27FC236}">
                <a16:creationId xmlns="" xmlns:a16="http://schemas.microsoft.com/office/drawing/2014/main" id="{D0A3CF53-932B-400B-8926-DE2DFA15B87E}"/>
              </a:ext>
            </a:extLst>
          </p:cNvPr>
          <p:cNvSpPr/>
          <p:nvPr/>
        </p:nvSpPr>
        <p:spPr>
          <a:xfrm>
            <a:off x="4191043" y="2467251"/>
            <a:ext cx="1626010" cy="1108573"/>
          </a:xfrm>
          <a:prstGeom prst="wedgeRoundRectCallout">
            <a:avLst>
              <a:gd name="adj1" fmla="val 24379"/>
              <a:gd name="adj2" fmla="val 6019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30°, 60°, 90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비교하여 각도를 어림해 봐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D2D6BF4-41BA-4661-85CD-2C33023EC52B}"/>
              </a:ext>
            </a:extLst>
          </p:cNvPr>
          <p:cNvSpPr txBox="1"/>
          <p:nvPr/>
        </p:nvSpPr>
        <p:spPr>
          <a:xfrm>
            <a:off x="7019277" y="2527305"/>
            <a:ext cx="2016125" cy="9002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b="1" dirty="0" smtClean="0">
                <a:latin typeface="맑은 고딕" pitchFamily="50" charset="-127"/>
                <a:ea typeface="맑은 고딕" pitchFamily="50" charset="-127"/>
              </a:rPr>
              <a:t>suh_p_0401_02_0006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_201_1 </a:t>
            </a:r>
            <a:r>
              <a:rPr lang="ko-KR" altLang="en-US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지니프렌즈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30°, 60°, 90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비교하여 각도를 어림해 봐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F72DDB9F-54B2-4CF0-93AD-403180E819B8}"/>
              </a:ext>
            </a:extLst>
          </p:cNvPr>
          <p:cNvSpPr/>
          <p:nvPr/>
        </p:nvSpPr>
        <p:spPr>
          <a:xfrm>
            <a:off x="5739144" y="3019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872263" y="5265189"/>
            <a:ext cx="1654859" cy="269100"/>
            <a:chOff x="290979" y="2009759"/>
            <a:chExt cx="2665167" cy="433388"/>
          </a:xfrm>
        </p:grpSpPr>
        <p:pic>
          <p:nvPicPr>
            <p:cNvPr id="36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521BD6D6-D40A-4993-98BF-85B77C48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550" y="3676562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37552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42388</TotalTime>
  <Words>2544</Words>
  <Application>Microsoft Office PowerPoint</Application>
  <PresentationFormat>화면 슬라이드 쇼(4:3)</PresentationFormat>
  <Paragraphs>776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7602</cp:revision>
  <cp:lastPrinted>2021-12-20T01:30:02Z</cp:lastPrinted>
  <dcterms:created xsi:type="dcterms:W3CDTF">2008-07-15T12:19:11Z</dcterms:created>
  <dcterms:modified xsi:type="dcterms:W3CDTF">2022-01-20T00:25:07Z</dcterms:modified>
</cp:coreProperties>
</file>