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27" r:id="rId4"/>
    <p:sldId id="1097" r:id="rId5"/>
    <p:sldId id="1289" r:id="rId6"/>
    <p:sldId id="1370" r:id="rId7"/>
    <p:sldId id="1358" r:id="rId8"/>
    <p:sldId id="1371" r:id="rId9"/>
    <p:sldId id="1357" r:id="rId10"/>
    <p:sldId id="1372" r:id="rId11"/>
    <p:sldId id="1359" r:id="rId12"/>
    <p:sldId id="1373" r:id="rId13"/>
    <p:sldId id="1364" r:id="rId14"/>
    <p:sldId id="1368" r:id="rId15"/>
    <p:sldId id="1365" r:id="rId16"/>
    <p:sldId id="1369" r:id="rId17"/>
    <p:sldId id="1355" r:id="rId18"/>
    <p:sldId id="1367" r:id="rId19"/>
    <p:sldId id="1315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EF6F0"/>
    <a:srgbClr val="FFD0E4"/>
    <a:srgbClr val="D0ECD8"/>
    <a:srgbClr val="D4EFFD"/>
    <a:srgbClr val="F27712"/>
    <a:srgbClr val="FF9900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hyperlink" Target="https://cdata2.tsherpa.co.kr/tsherpa/MultiMedia/Flash/2020/curri/index.html?flashxmlnum=yuni4856&amp;classa=A8-C1-31-MM-MM-04-06-09-0-0-0-0&amp;classno=MM_31_04/suh_0301_05_0009/suh_0301_05_0009_205_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cdata2.tsherpa.co.kr/tsherpa/MultiMedia/Flash/2020/curri/index.html?flashxmlnum=yuni4856&amp;classa=A8-C1-31-MM-MM-04-06-09-0-0-0-0&amp;classno=MM_31_04/suh_0301_05_0009/suh_0301_05_0009_205_1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6-09-0-0-0-0&amp;classno=MM_31_04/suh_0301_05_0009/suh_0301_05_0009_205_1.html" TargetMode="Externa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695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5833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 멀리 나아가려면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405807D3-1F12-44F0-B6C6-F23F7817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14" y="1484568"/>
            <a:ext cx="3675518" cy="352882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확대하기에 그림이 작다면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이미지원본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\032057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초수학교과서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4-1-2\Links\[2020.08.10]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초등수학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박만구팀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NKS_32183.jpg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잘라서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간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10976" y="5274076"/>
            <a:ext cx="2657068" cy="263186"/>
            <a:chOff x="319554" y="1245924"/>
            <a:chExt cx="4279238" cy="423864"/>
          </a:xfrm>
        </p:grpSpPr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091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7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69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65" y="1319218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610" y="1325836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타원 19"/>
          <p:cNvSpPr/>
          <p:nvPr/>
        </p:nvSpPr>
        <p:spPr>
          <a:xfrm>
            <a:off x="2123412" y="5219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04296" y="1472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13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01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4473183-B646-47C3-8EC6-C732C5E8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90" y="2888940"/>
            <a:ext cx="2377386" cy="227048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45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963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5082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563" y="5300968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08C68D3-14B1-41FD-9531-297EDFFFC797}"/>
              </a:ext>
            </a:extLst>
          </p:cNvPr>
          <p:cNvSpPr/>
          <p:nvPr/>
        </p:nvSpPr>
        <p:spPr>
          <a:xfrm>
            <a:off x="65312" y="894491"/>
            <a:ext cx="6918956" cy="863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05BE751-FA61-4C11-AB90-45A0A06C7BAA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각도가 다른 경사면에서 공을 굴렸을 때 공이 가장 멀리 굴러가는 경사면의 각도를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1DC96D4F-68BD-4EEB-A1A2-537706C6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DD65C90-3566-4DC2-8EFB-BF754EACA54E}"/>
              </a:ext>
            </a:extLst>
          </p:cNvPr>
          <p:cNvSpPr txBox="1"/>
          <p:nvPr/>
        </p:nvSpPr>
        <p:spPr>
          <a:xfrm>
            <a:off x="570453" y="2139824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경사면이 끝나는 지점에서 스티로폼 공이 굴러간 곳까지의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직선거리를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재어 기록합니다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7">
            <a:extLst>
              <a:ext uri="{FF2B5EF4-FFF2-40B4-BE49-F238E27FC236}">
                <a16:creationId xmlns="" xmlns:a16="http://schemas.microsoft.com/office/drawing/2014/main" id="{C7CCCC81-98D9-4478-AD66-7E1F38F5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0523" y="1701655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610" y="132056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190324" y="1345994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993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6043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392164" y="4927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030920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33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B4473183-B646-47C3-8EC6-C732C5E8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63" y="1420665"/>
            <a:ext cx="3828805" cy="365663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확대하기에 그림이 작다면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이미지원본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\032057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초수학교과서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4-1-2\Links\[2020.09.07]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초등수학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박만구팀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_NKS_39124_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보정본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패스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).jpg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잘라서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간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10976" y="5274076"/>
            <a:ext cx="2657068" cy="263186"/>
            <a:chOff x="319554" y="1245924"/>
            <a:chExt cx="4279238" cy="423864"/>
          </a:xfrm>
        </p:grpSpPr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879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7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69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65" y="1319218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337" y="1325836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타원 19"/>
          <p:cNvSpPr/>
          <p:nvPr/>
        </p:nvSpPr>
        <p:spPr>
          <a:xfrm>
            <a:off x="2123412" y="5219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04296" y="1472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372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65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908720"/>
            <a:ext cx="6918956" cy="756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571694-BE5B-4C7D-9D13-A23D7D4204D1}"/>
              </a:ext>
            </a:extLst>
          </p:cNvPr>
          <p:cNvSpPr txBox="1"/>
          <p:nvPr/>
        </p:nvSpPr>
        <p:spPr>
          <a:xfrm>
            <a:off x="389042" y="946465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공이 멀리 굴러갈 수 있는 경사면의 각도를 예상하여 아래 표에 정리해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23383FB3-CAED-43B6-A6DE-1608C499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46366"/>
              </p:ext>
            </p:extLst>
          </p:nvPr>
        </p:nvGraphicFramePr>
        <p:xfrm>
          <a:off x="246972" y="2198505"/>
          <a:ext cx="6621453" cy="275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710">
                  <a:extLst>
                    <a:ext uri="{9D8B030D-6E8A-4147-A177-3AD203B41FA5}">
                      <a16:colId xmlns="" xmlns:a16="http://schemas.microsoft.com/office/drawing/2014/main" val="2404488729"/>
                    </a:ext>
                  </a:extLst>
                </a:gridCol>
                <a:gridCol w="2861437">
                  <a:extLst>
                    <a:ext uri="{9D8B030D-6E8A-4147-A177-3AD203B41FA5}">
                      <a16:colId xmlns="" xmlns:a16="http://schemas.microsoft.com/office/drawing/2014/main" val="284788376"/>
                    </a:ext>
                  </a:extLst>
                </a:gridCol>
                <a:gridCol w="2601306">
                  <a:extLst>
                    <a:ext uri="{9D8B030D-6E8A-4147-A177-3AD203B41FA5}">
                      <a16:colId xmlns="" xmlns:a16="http://schemas.microsoft.com/office/drawing/2014/main" val="2120126507"/>
                    </a:ext>
                  </a:extLst>
                </a:gridCol>
              </a:tblGrid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예상한 경사면의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공이 굴러간 직선거리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7230937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635939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786650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293474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722641"/>
                  </a:ext>
                </a:extLst>
              </a:tr>
            </a:tbl>
          </a:graphicData>
        </a:graphic>
      </p:graphicFrame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BA1FC462-2032-45B6-95C9-1B88367D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4879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129277A0-1E2E-4B72-9B2D-9E5D9B818324}"/>
              </a:ext>
            </a:extLst>
          </p:cNvPr>
          <p:cNvSpPr/>
          <p:nvPr/>
        </p:nvSpPr>
        <p:spPr>
          <a:xfrm>
            <a:off x="5681660" y="5078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09A9439-B370-4986-AC19-35C0F81A1D58}"/>
              </a:ext>
            </a:extLst>
          </p:cNvPr>
          <p:cNvSpPr/>
          <p:nvPr/>
        </p:nvSpPr>
        <p:spPr>
          <a:xfrm>
            <a:off x="4334418" y="2819837"/>
            <a:ext cx="2469830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C3AE9B73-648D-40FA-8AF6-DC6ED4C30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있는 부분에 직접 쓰기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쓰여지는 텍스트는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 중앙 정렬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네모는 보이지 않습니다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https://cdata2.tsherpa.co.kr/tsherpa/MultiMedia/Flash/2020/curri/index.html?flashxmlnum=yuni4856&amp;classa=A8-C1-31-MM-MM-04-06-09-0-0-0-0&amp;classno=MM_31_04/suh_0301_05_0009/suh_0301_05_0009_205_1.html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파란색 글씨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892D387B-80EA-46CC-BF3B-B150C5AE03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817686"/>
            <a:ext cx="1526501" cy="27916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4B50682-7742-41E6-BE6B-54F76EDCAF9E}"/>
              </a:ext>
            </a:extLst>
          </p:cNvPr>
          <p:cNvSpPr txBox="1"/>
          <p:nvPr/>
        </p:nvSpPr>
        <p:spPr>
          <a:xfrm>
            <a:off x="5526116" y="1847230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ED543136-8F5D-4961-A74B-1A6C4C0DB9FD}"/>
              </a:ext>
            </a:extLst>
          </p:cNvPr>
          <p:cNvSpPr/>
          <p:nvPr/>
        </p:nvSpPr>
        <p:spPr>
          <a:xfrm>
            <a:off x="5129520" y="1744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71641EB-7536-4CE2-992B-ED5855F7413D}"/>
              </a:ext>
            </a:extLst>
          </p:cNvPr>
          <p:cNvSpPr/>
          <p:nvPr/>
        </p:nvSpPr>
        <p:spPr>
          <a:xfrm>
            <a:off x="1547664" y="2819837"/>
            <a:ext cx="2592288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224594E-2708-45FE-BC03-3BCFBC275D61}"/>
              </a:ext>
            </a:extLst>
          </p:cNvPr>
          <p:cNvSpPr/>
          <p:nvPr/>
        </p:nvSpPr>
        <p:spPr>
          <a:xfrm>
            <a:off x="1547664" y="3385620"/>
            <a:ext cx="2592288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71CF0A8-F174-4A88-9101-ED77A6977DB4}"/>
              </a:ext>
            </a:extLst>
          </p:cNvPr>
          <p:cNvSpPr/>
          <p:nvPr/>
        </p:nvSpPr>
        <p:spPr>
          <a:xfrm>
            <a:off x="1547664" y="3938020"/>
            <a:ext cx="2592288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49A3A1F9-3AC4-4CBA-BE84-957B5768720B}"/>
              </a:ext>
            </a:extLst>
          </p:cNvPr>
          <p:cNvSpPr/>
          <p:nvPr/>
        </p:nvSpPr>
        <p:spPr>
          <a:xfrm>
            <a:off x="1547664" y="4457152"/>
            <a:ext cx="2592288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C3FDDE4-150A-4149-B59E-D6936B22C165}"/>
              </a:ext>
            </a:extLst>
          </p:cNvPr>
          <p:cNvSpPr/>
          <p:nvPr/>
        </p:nvSpPr>
        <p:spPr>
          <a:xfrm>
            <a:off x="4334418" y="3372237"/>
            <a:ext cx="2469830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7480AAD-5C08-4732-8950-2361F9F9361E}"/>
              </a:ext>
            </a:extLst>
          </p:cNvPr>
          <p:cNvSpPr/>
          <p:nvPr/>
        </p:nvSpPr>
        <p:spPr>
          <a:xfrm>
            <a:off x="4334418" y="3924956"/>
            <a:ext cx="2469830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0035054-6471-4B4B-8967-36C23F37951B}"/>
              </a:ext>
            </a:extLst>
          </p:cNvPr>
          <p:cNvSpPr/>
          <p:nvPr/>
        </p:nvSpPr>
        <p:spPr>
          <a:xfrm>
            <a:off x="4334418" y="4464919"/>
            <a:ext cx="2469830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E370F39-444D-4AB5-BAAC-E692BB461095}"/>
              </a:ext>
            </a:extLst>
          </p:cNvPr>
          <p:cNvSpPr/>
          <p:nvPr/>
        </p:nvSpPr>
        <p:spPr>
          <a:xfrm>
            <a:off x="436839" y="2819837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90AFE08-399B-44FB-A258-0E653CC24A0C}"/>
              </a:ext>
            </a:extLst>
          </p:cNvPr>
          <p:cNvSpPr/>
          <p:nvPr/>
        </p:nvSpPr>
        <p:spPr>
          <a:xfrm>
            <a:off x="436839" y="3361020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7AB0541-FFC4-46CA-9316-D17A89C13641}"/>
              </a:ext>
            </a:extLst>
          </p:cNvPr>
          <p:cNvSpPr/>
          <p:nvPr/>
        </p:nvSpPr>
        <p:spPr>
          <a:xfrm>
            <a:off x="436839" y="3938019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7D2F7AF3-71E8-4CE7-961B-E2F35B90FBC7}"/>
              </a:ext>
            </a:extLst>
          </p:cNvPr>
          <p:cNvSpPr/>
          <p:nvPr/>
        </p:nvSpPr>
        <p:spPr>
          <a:xfrm>
            <a:off x="436839" y="4457151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B503083E-79B2-4932-A487-76C24B2B8697}"/>
              </a:ext>
            </a:extLst>
          </p:cNvPr>
          <p:cNvSpPr/>
          <p:nvPr/>
        </p:nvSpPr>
        <p:spPr>
          <a:xfrm>
            <a:off x="7092280" y="2153901"/>
            <a:ext cx="554462" cy="158975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64F8DC04-F531-4D82-94AA-208BAD288330}"/>
              </a:ext>
            </a:extLst>
          </p:cNvPr>
          <p:cNvSpPr/>
          <p:nvPr/>
        </p:nvSpPr>
        <p:spPr>
          <a:xfrm>
            <a:off x="50291" y="2684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66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908720"/>
            <a:ext cx="6918956" cy="756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571694-BE5B-4C7D-9D13-A23D7D4204D1}"/>
              </a:ext>
            </a:extLst>
          </p:cNvPr>
          <p:cNvSpPr txBox="1"/>
          <p:nvPr/>
        </p:nvSpPr>
        <p:spPr>
          <a:xfrm>
            <a:off x="389042" y="946465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공이 멀리 굴러갈 수 있는 경사면의 각도를 예상하여 아래 표에 정리해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23383FB3-CAED-43B6-A6DE-1608C499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90989"/>
              </p:ext>
            </p:extLst>
          </p:nvPr>
        </p:nvGraphicFramePr>
        <p:xfrm>
          <a:off x="246972" y="2198505"/>
          <a:ext cx="6621453" cy="275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710">
                  <a:extLst>
                    <a:ext uri="{9D8B030D-6E8A-4147-A177-3AD203B41FA5}">
                      <a16:colId xmlns="" xmlns:a16="http://schemas.microsoft.com/office/drawing/2014/main" val="2404488729"/>
                    </a:ext>
                  </a:extLst>
                </a:gridCol>
                <a:gridCol w="2861437">
                  <a:extLst>
                    <a:ext uri="{9D8B030D-6E8A-4147-A177-3AD203B41FA5}">
                      <a16:colId xmlns="" xmlns:a16="http://schemas.microsoft.com/office/drawing/2014/main" val="284788376"/>
                    </a:ext>
                  </a:extLst>
                </a:gridCol>
                <a:gridCol w="2601306">
                  <a:extLst>
                    <a:ext uri="{9D8B030D-6E8A-4147-A177-3AD203B41FA5}">
                      <a16:colId xmlns="" xmlns:a16="http://schemas.microsoft.com/office/drawing/2014/main" val="2120126507"/>
                    </a:ext>
                  </a:extLst>
                </a:gridCol>
              </a:tblGrid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예상한 경사면의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공이 굴러간 직선거리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7230937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70C0"/>
                          </a:solidFill>
                        </a:rPr>
                        <a:t>강민호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40°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</a:rPr>
                        <a:t>가 잘 굴러갈 것 같다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635939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70C0"/>
                          </a:solidFill>
                        </a:rPr>
                        <a:t>이선주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20°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</a:rPr>
                        <a:t>가 잘 굴러갈 것 같다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786650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70C0"/>
                          </a:solidFill>
                        </a:rPr>
                        <a:t>고주영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45°</a:t>
                      </a:r>
                      <a:r>
                        <a:rPr lang="ko-KR" altLang="en-US" sz="1800" b="1" dirty="0">
                          <a:solidFill>
                            <a:srgbClr val="0070C0"/>
                          </a:solidFill>
                        </a:rPr>
                        <a:t>가 잘 굴러갈 것 같다</a:t>
                      </a:r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293474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72264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892D387B-80EA-46CC-BF3B-B150C5AE0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817686"/>
            <a:ext cx="1526501" cy="27916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4B50682-7742-41E6-BE6B-54F76EDCAF9E}"/>
              </a:ext>
            </a:extLst>
          </p:cNvPr>
          <p:cNvSpPr txBox="1"/>
          <p:nvPr/>
        </p:nvSpPr>
        <p:spPr>
          <a:xfrm>
            <a:off x="5526116" y="1847230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ED543136-8F5D-4961-A74B-1A6C4C0DB9FD}"/>
              </a:ext>
            </a:extLst>
          </p:cNvPr>
          <p:cNvSpPr/>
          <p:nvPr/>
        </p:nvSpPr>
        <p:spPr>
          <a:xfrm>
            <a:off x="6124365" y="4961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>
            <a:extLst>
              <a:ext uri="{FF2B5EF4-FFF2-40B4-BE49-F238E27FC236}">
                <a16:creationId xmlns="" xmlns:a16="http://schemas.microsoft.com/office/drawing/2014/main" id="{0FBEF744-52FC-4678-845A-7C03DC4E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920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B2EF78CF-EC44-47A3-B2BA-11016E859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 보기 클릭 후의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보기로 다시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직접 쓸 수 있는 형태로 바뀜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54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95650C8-4AB0-40E2-A217-4C1A4A04BECF}"/>
              </a:ext>
            </a:extLst>
          </p:cNvPr>
          <p:cNvSpPr/>
          <p:nvPr/>
        </p:nvSpPr>
        <p:spPr>
          <a:xfrm>
            <a:off x="65312" y="908720"/>
            <a:ext cx="6918956" cy="756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26A96F-CF6A-4B9A-AD8B-FC08BD523C59}"/>
              </a:ext>
            </a:extLst>
          </p:cNvPr>
          <p:cNvSpPr txBox="1"/>
          <p:nvPr/>
        </p:nvSpPr>
        <p:spPr>
          <a:xfrm>
            <a:off x="375809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친구들과 예상한 각도의 경사면을 만들어 공을 굴려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공이 굴러간 직선거리를 재어 아래 표에 정리해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FAA1866E-4134-4017-B72C-92A3973B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1011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23383FB3-CAED-43B6-A6DE-1608C499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89917"/>
              </p:ext>
            </p:extLst>
          </p:nvPr>
        </p:nvGraphicFramePr>
        <p:xfrm>
          <a:off x="215516" y="2240868"/>
          <a:ext cx="6621453" cy="275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710">
                  <a:extLst>
                    <a:ext uri="{9D8B030D-6E8A-4147-A177-3AD203B41FA5}">
                      <a16:colId xmlns="" xmlns:a16="http://schemas.microsoft.com/office/drawing/2014/main" val="2404488729"/>
                    </a:ext>
                  </a:extLst>
                </a:gridCol>
                <a:gridCol w="2861437">
                  <a:extLst>
                    <a:ext uri="{9D8B030D-6E8A-4147-A177-3AD203B41FA5}">
                      <a16:colId xmlns="" xmlns:a16="http://schemas.microsoft.com/office/drawing/2014/main" val="284788376"/>
                    </a:ext>
                  </a:extLst>
                </a:gridCol>
                <a:gridCol w="2601306">
                  <a:extLst>
                    <a:ext uri="{9D8B030D-6E8A-4147-A177-3AD203B41FA5}">
                      <a16:colId xmlns="" xmlns:a16="http://schemas.microsoft.com/office/drawing/2014/main" val="2120126507"/>
                    </a:ext>
                  </a:extLst>
                </a:gridCol>
              </a:tblGrid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예상한 경사면의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공이 굴러간 직선거리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7230937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강민호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40°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잘 굴러갈 것 같다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635939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이선주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잘 굴러갈 것 같다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786650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고주영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45°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잘 굴러갈 것 같다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293474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72264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45C10A3-C77A-49C0-975A-8384EE12D0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860357"/>
            <a:ext cx="1526501" cy="27916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6E96FD7-8974-42EC-996A-F2BA5574314E}"/>
              </a:ext>
            </a:extLst>
          </p:cNvPr>
          <p:cNvSpPr txBox="1"/>
          <p:nvPr/>
        </p:nvSpPr>
        <p:spPr>
          <a:xfrm>
            <a:off x="5526116" y="1883129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35EBADDA-8931-4B3B-BBCE-5AE7F6E4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있는 부분에 직접 쓰기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쓰여지는 텍스트는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 중앙 정렬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네모는 보이지 않습니다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https://cdata2.tsherpa.co.kr/tsherpa/MultiMedia/Flash/2020/curri/index.html?flashxmlnum=yuni4856&amp;classa=A8-C1-31-MM-MM-04-06-09-0-0-0-0&amp;classno=MM_31_04/suh_0301_05_0009/suh_0301_05_0009_205_1.html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파란색 글씨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584DDAD2-21E5-4B94-B028-57755F3C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4879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7CF23B1B-C139-496A-BD02-93E01564C06C}"/>
              </a:ext>
            </a:extLst>
          </p:cNvPr>
          <p:cNvSpPr/>
          <p:nvPr/>
        </p:nvSpPr>
        <p:spPr>
          <a:xfrm>
            <a:off x="5244387" y="1855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684AA1AF-F0BB-42CE-A972-FD0C6A25ACF8}"/>
              </a:ext>
            </a:extLst>
          </p:cNvPr>
          <p:cNvSpPr/>
          <p:nvPr/>
        </p:nvSpPr>
        <p:spPr>
          <a:xfrm>
            <a:off x="5681660" y="5078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6EF1F8D-22AA-45A7-87B7-94A9A28ECC3E}"/>
              </a:ext>
            </a:extLst>
          </p:cNvPr>
          <p:cNvSpPr/>
          <p:nvPr/>
        </p:nvSpPr>
        <p:spPr>
          <a:xfrm>
            <a:off x="7092280" y="2153901"/>
            <a:ext cx="554462" cy="158975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8EEA63C6-9BA4-4859-AF4D-28420786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4879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8D4DF923-190D-4E01-BB82-D890AEEEECF5}"/>
              </a:ext>
            </a:extLst>
          </p:cNvPr>
          <p:cNvSpPr/>
          <p:nvPr/>
        </p:nvSpPr>
        <p:spPr>
          <a:xfrm>
            <a:off x="5681660" y="5078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7BA681C-1EB3-4326-8566-5F9777160A54}"/>
              </a:ext>
            </a:extLst>
          </p:cNvPr>
          <p:cNvSpPr/>
          <p:nvPr/>
        </p:nvSpPr>
        <p:spPr>
          <a:xfrm>
            <a:off x="4334418" y="2862200"/>
            <a:ext cx="2469830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DE0EFD4-7820-4E9A-9EDB-68923B4BCEC4}"/>
              </a:ext>
            </a:extLst>
          </p:cNvPr>
          <p:cNvSpPr/>
          <p:nvPr/>
        </p:nvSpPr>
        <p:spPr>
          <a:xfrm>
            <a:off x="4334418" y="3414600"/>
            <a:ext cx="2469830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82F70782-7422-4BB9-8D47-114C2911CF02}"/>
              </a:ext>
            </a:extLst>
          </p:cNvPr>
          <p:cNvSpPr/>
          <p:nvPr/>
        </p:nvSpPr>
        <p:spPr>
          <a:xfrm>
            <a:off x="4334418" y="3967319"/>
            <a:ext cx="2469830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09062698-45AF-4B8C-8F16-844E69AE6552}"/>
              </a:ext>
            </a:extLst>
          </p:cNvPr>
          <p:cNvSpPr/>
          <p:nvPr/>
        </p:nvSpPr>
        <p:spPr>
          <a:xfrm>
            <a:off x="4334418" y="4507282"/>
            <a:ext cx="2469830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20D9BE57-D2B5-4E5D-9424-C2132D2ED853}"/>
              </a:ext>
            </a:extLst>
          </p:cNvPr>
          <p:cNvSpPr/>
          <p:nvPr/>
        </p:nvSpPr>
        <p:spPr>
          <a:xfrm>
            <a:off x="4186149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9A3A1F9-3AC4-4CBA-BE84-957B5768720B}"/>
              </a:ext>
            </a:extLst>
          </p:cNvPr>
          <p:cNvSpPr/>
          <p:nvPr/>
        </p:nvSpPr>
        <p:spPr>
          <a:xfrm>
            <a:off x="1506361" y="4520443"/>
            <a:ext cx="2592288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D2F7AF3-71E8-4CE7-961B-E2F35B90FBC7}"/>
              </a:ext>
            </a:extLst>
          </p:cNvPr>
          <p:cNvSpPr/>
          <p:nvPr/>
        </p:nvSpPr>
        <p:spPr>
          <a:xfrm>
            <a:off x="395536" y="4520442"/>
            <a:ext cx="714781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0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95650C8-4AB0-40E2-A217-4C1A4A04BECF}"/>
              </a:ext>
            </a:extLst>
          </p:cNvPr>
          <p:cNvSpPr/>
          <p:nvPr/>
        </p:nvSpPr>
        <p:spPr>
          <a:xfrm>
            <a:off x="65312" y="908720"/>
            <a:ext cx="6918956" cy="756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26A96F-CF6A-4B9A-AD8B-FC08BD523C59}"/>
              </a:ext>
            </a:extLst>
          </p:cNvPr>
          <p:cNvSpPr txBox="1"/>
          <p:nvPr/>
        </p:nvSpPr>
        <p:spPr>
          <a:xfrm>
            <a:off x="375809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친구들과 예상한 각도의 경사면을 만들어 공을 굴려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공이 굴러간 직선거리를 재어 아래 표에 정리해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FAA1866E-4134-4017-B72C-92A3973B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1011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23383FB3-CAED-43B6-A6DE-1608C499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70157"/>
              </p:ext>
            </p:extLst>
          </p:nvPr>
        </p:nvGraphicFramePr>
        <p:xfrm>
          <a:off x="215516" y="2240868"/>
          <a:ext cx="6621453" cy="275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710">
                  <a:extLst>
                    <a:ext uri="{9D8B030D-6E8A-4147-A177-3AD203B41FA5}">
                      <a16:colId xmlns="" xmlns:a16="http://schemas.microsoft.com/office/drawing/2014/main" val="2404488729"/>
                    </a:ext>
                  </a:extLst>
                </a:gridCol>
                <a:gridCol w="2861437">
                  <a:extLst>
                    <a:ext uri="{9D8B030D-6E8A-4147-A177-3AD203B41FA5}">
                      <a16:colId xmlns="" xmlns:a16="http://schemas.microsoft.com/office/drawing/2014/main" val="284788376"/>
                    </a:ext>
                  </a:extLst>
                </a:gridCol>
                <a:gridCol w="2601306">
                  <a:extLst>
                    <a:ext uri="{9D8B030D-6E8A-4147-A177-3AD203B41FA5}">
                      <a16:colId xmlns="" xmlns:a16="http://schemas.microsoft.com/office/drawing/2014/main" val="2120126507"/>
                    </a:ext>
                  </a:extLst>
                </a:gridCol>
              </a:tblGrid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예상한 경사면의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공이 굴러간 직선거리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7230937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강민호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40°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잘 굴러갈 것 같다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</a:rPr>
                        <a:t>84 cm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635939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이선주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잘 굴러갈 것 같다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</a:rPr>
                        <a:t>81 cm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786650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고주영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45°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잘 굴러갈 것 같다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</a:rPr>
                        <a:t>68 cm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4293474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72264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45C10A3-C77A-49C0-975A-8384EE12D0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860357"/>
            <a:ext cx="1526501" cy="27916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6E96FD7-8974-42EC-996A-F2BA5574314E}"/>
              </a:ext>
            </a:extLst>
          </p:cNvPr>
          <p:cNvSpPr txBox="1"/>
          <p:nvPr/>
        </p:nvSpPr>
        <p:spPr>
          <a:xfrm>
            <a:off x="5526116" y="1883129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="" xmlns:a16="http://schemas.microsoft.com/office/drawing/2014/main" id="{0FBEF744-52FC-4678-845A-7C03DC4E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920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129277A0-1E2E-4B72-9B2D-9E5D9B818324}"/>
              </a:ext>
            </a:extLst>
          </p:cNvPr>
          <p:cNvSpPr/>
          <p:nvPr/>
        </p:nvSpPr>
        <p:spPr>
          <a:xfrm>
            <a:off x="5681660" y="5078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B2EF78CF-EC44-47A3-B2BA-11016E859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 보기 클릭 후의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보기로 다시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직접 쓸 수 있는 형태로 바뀜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81A1FC87-82FF-4AEE-A014-CD600F29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4879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각도의 경사면을 만들어 공을 굴려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공이 가장 멀리 굴러갔을 때의 각도를 찾아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AC6FCEFE-7C6E-4EC8-B252-236B06E79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1378"/>
              </p:ext>
            </p:extLst>
          </p:nvPr>
        </p:nvGraphicFramePr>
        <p:xfrm>
          <a:off x="385452" y="2153755"/>
          <a:ext cx="6288020" cy="275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725">
                  <a:extLst>
                    <a:ext uri="{9D8B030D-6E8A-4147-A177-3AD203B41FA5}">
                      <a16:colId xmlns="" xmlns:a16="http://schemas.microsoft.com/office/drawing/2014/main" val="471830045"/>
                    </a:ext>
                  </a:extLst>
                </a:gridCol>
                <a:gridCol w="2994295">
                  <a:extLst>
                    <a:ext uri="{9D8B030D-6E8A-4147-A177-3AD203B41FA5}">
                      <a16:colId xmlns="" xmlns:a16="http://schemas.microsoft.com/office/drawing/2014/main" val="383235881"/>
                    </a:ext>
                  </a:extLst>
                </a:gridCol>
              </a:tblGrid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경사면의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공이 굴러간 직선거리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4618326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1795310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0570434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468775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775891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E805EE7-AB8C-469B-B784-02827D7CC38C}"/>
              </a:ext>
            </a:extLst>
          </p:cNvPr>
          <p:cNvSpPr/>
          <p:nvPr/>
        </p:nvSpPr>
        <p:spPr>
          <a:xfrm>
            <a:off x="3794358" y="2807425"/>
            <a:ext cx="27938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C7BE39E-F170-40A0-8663-B4B3A9B630A1}"/>
              </a:ext>
            </a:extLst>
          </p:cNvPr>
          <p:cNvSpPr/>
          <p:nvPr/>
        </p:nvSpPr>
        <p:spPr>
          <a:xfrm>
            <a:off x="3794358" y="3359825"/>
            <a:ext cx="27938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029784C-DF11-447C-8E59-C5885E5E179F}"/>
              </a:ext>
            </a:extLst>
          </p:cNvPr>
          <p:cNvSpPr/>
          <p:nvPr/>
        </p:nvSpPr>
        <p:spPr>
          <a:xfrm>
            <a:off x="3794358" y="3912544"/>
            <a:ext cx="27938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FC3C672-AB42-4A6D-95EA-0E946D1104CA}"/>
              </a:ext>
            </a:extLst>
          </p:cNvPr>
          <p:cNvSpPr/>
          <p:nvPr/>
        </p:nvSpPr>
        <p:spPr>
          <a:xfrm>
            <a:off x="3794358" y="4452507"/>
            <a:ext cx="2793866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4D2D2D4-84AD-43F1-91E6-3939731CE3CB}"/>
              </a:ext>
            </a:extLst>
          </p:cNvPr>
          <p:cNvSpPr/>
          <p:nvPr/>
        </p:nvSpPr>
        <p:spPr>
          <a:xfrm>
            <a:off x="440395" y="2807425"/>
            <a:ext cx="3159497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1F7A613-F9DF-4ED1-BB5D-5752E9F068B4}"/>
              </a:ext>
            </a:extLst>
          </p:cNvPr>
          <p:cNvSpPr/>
          <p:nvPr/>
        </p:nvSpPr>
        <p:spPr>
          <a:xfrm>
            <a:off x="440395" y="3373208"/>
            <a:ext cx="3159497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45F78E4-D9D9-4856-B6CF-2BE80E80139B}"/>
              </a:ext>
            </a:extLst>
          </p:cNvPr>
          <p:cNvSpPr/>
          <p:nvPr/>
        </p:nvSpPr>
        <p:spPr>
          <a:xfrm>
            <a:off x="440395" y="3925608"/>
            <a:ext cx="3159497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FC04FED-9B5D-4110-BABA-522836E52BB0}"/>
              </a:ext>
            </a:extLst>
          </p:cNvPr>
          <p:cNvSpPr/>
          <p:nvPr/>
        </p:nvSpPr>
        <p:spPr>
          <a:xfrm>
            <a:off x="440395" y="4444740"/>
            <a:ext cx="3159497" cy="384721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67920F4F-1FF8-4D51-A0B0-04237E2E30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860357"/>
            <a:ext cx="1526501" cy="27916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DD3BAC-82A6-499A-93F1-76EC23726526}"/>
              </a:ext>
            </a:extLst>
          </p:cNvPr>
          <p:cNvSpPr txBox="1"/>
          <p:nvPr/>
        </p:nvSpPr>
        <p:spPr>
          <a:xfrm>
            <a:off x="5526116" y="1883129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A6BD3FB8-FA8D-4BA4-AD73-CD52989FAB2D}"/>
              </a:ext>
            </a:extLst>
          </p:cNvPr>
          <p:cNvSpPr/>
          <p:nvPr/>
        </p:nvSpPr>
        <p:spPr>
          <a:xfrm>
            <a:off x="5139568" y="1758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1AD564E0-73D7-46A8-A56B-F47C2DEB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있는 부분에 직접 쓰기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쓰여지는 텍스트는 초록색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 중앙 정렬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네모는 보이지 않습니다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https://cdata2.tsherpa.co.kr/tsherpa/MultiMedia/Flash/2020/curri/index.html?flashxmlnum=yuni4856&amp;classa=A8-C1-31-MM-MM-04-06-09-0-0-0-0&amp;classno=MM_31_04/suh_0301_05_0009/suh_0301_05_0009_205_1.html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파란색 글씨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50B9274C-44CB-4AC3-9A23-50D239C61334}"/>
              </a:ext>
            </a:extLst>
          </p:cNvPr>
          <p:cNvSpPr/>
          <p:nvPr/>
        </p:nvSpPr>
        <p:spPr>
          <a:xfrm>
            <a:off x="7092280" y="2168860"/>
            <a:ext cx="554462" cy="158975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68604" y="2807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33391" y="5224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58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>
            <a:extLst>
              <a:ext uri="{FF2B5EF4-FFF2-40B4-BE49-F238E27FC236}">
                <a16:creationId xmlns="" xmlns:a16="http://schemas.microsoft.com/office/drawing/2014/main" id="{83B3C575-EF00-4EDB-B4AB-F06498D4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29" y="522920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5749992" y="5337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각도의 경사면을 만들어 공을 굴려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공이 가장 멀리 굴러갔을 때의 각도를 찾아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AC6FCEFE-7C6E-4EC8-B252-236B06E79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64699"/>
              </p:ext>
            </p:extLst>
          </p:nvPr>
        </p:nvGraphicFramePr>
        <p:xfrm>
          <a:off x="385452" y="2153755"/>
          <a:ext cx="6288020" cy="275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725">
                  <a:extLst>
                    <a:ext uri="{9D8B030D-6E8A-4147-A177-3AD203B41FA5}">
                      <a16:colId xmlns="" xmlns:a16="http://schemas.microsoft.com/office/drawing/2014/main" val="471830045"/>
                    </a:ext>
                  </a:extLst>
                </a:gridCol>
                <a:gridCol w="2994295">
                  <a:extLst>
                    <a:ext uri="{9D8B030D-6E8A-4147-A177-3AD203B41FA5}">
                      <a16:colId xmlns="" xmlns:a16="http://schemas.microsoft.com/office/drawing/2014/main" val="383235881"/>
                    </a:ext>
                  </a:extLst>
                </a:gridCol>
              </a:tblGrid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경사면의 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공이 굴러간 직선거리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4618326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70C0"/>
                          </a:solidFill>
                        </a:rPr>
                        <a:t>40°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70C0"/>
                          </a:solidFill>
                        </a:rPr>
                        <a:t>84 cm</a:t>
                      </a:r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1795310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0570434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4687755"/>
                  </a:ext>
                </a:extLst>
              </a:tr>
              <a:tr h="5500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7758911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67920F4F-1FF8-4D51-A0B0-04237E2E30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11" y="1860357"/>
            <a:ext cx="1526501" cy="27916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4DD3BAC-82A6-499A-93F1-76EC23726526}"/>
              </a:ext>
            </a:extLst>
          </p:cNvPr>
          <p:cNvSpPr txBox="1"/>
          <p:nvPr/>
        </p:nvSpPr>
        <p:spPr>
          <a:xfrm>
            <a:off x="5526116" y="1883129"/>
            <a:ext cx="160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8697D456-E504-40F1-ADFC-E46B3CC5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 보기 클릭 후의 화면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보기로 다시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직접 쓸 수 있는 형태로 바뀜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79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28582" y="3008275"/>
            <a:ext cx="50356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모두를 </a:t>
            </a:r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위한 유니버설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="" xmlns:a16="http://schemas.microsoft.com/office/drawing/2014/main" id="{85086172-F602-432C-85F6-64C9AD12A435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F794FA52-B3DA-4769-A024-F30EDA4E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E899E54-0AE0-407F-985A-8A91698138E0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색연필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사인펜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2751588-9861-4E84-A49F-6A9AF62A331F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23838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 멀리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나아가려면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진행 방법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멀리 굴러갈 경사면의 각도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예상하기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실제로 공이 굴러간 거리 측정하기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멀리 나갈 수 있는 각도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7BD5093-0805-4B87-837F-285788EF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917764"/>
            <a:ext cx="6912669" cy="472640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9087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멀리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아가려면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38352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mm_41_2_10_01_01_ani.mp4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552" y="1844824"/>
            <a:ext cx="6192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각도와 관련된 놀이를 하며 다양한 각도를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만들어 양감을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기를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표시로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196743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9F7A08-8E5E-41FE-A5C5-C2833CBE4B59}"/>
              </a:ext>
            </a:extLst>
          </p:cNvPr>
          <p:cNvSpPr txBox="1"/>
          <p:nvPr/>
        </p:nvSpPr>
        <p:spPr>
          <a:xfrm>
            <a:off x="575556" y="2672916"/>
            <a:ext cx="618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정확한 결과를 위해 각도에 대해 탐구할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67C9391D-E360-452C-8B40-8309FC996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7955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B13E8DE7-8AAF-4A60-9747-7633B232891C}"/>
              </a:ext>
            </a:extLst>
          </p:cNvPr>
          <p:cNvSpPr/>
          <p:nvPr/>
        </p:nvSpPr>
        <p:spPr>
          <a:xfrm>
            <a:off x="502215" y="4972044"/>
            <a:ext cx="5977997" cy="581192"/>
          </a:xfrm>
          <a:prstGeom prst="roundRect">
            <a:avLst/>
          </a:prstGeom>
          <a:solidFill>
            <a:srgbClr val="F4F4F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스티로폼 공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30 cm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자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책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BD569C51-CAD6-43B3-B689-D58A7D1C4F07}"/>
              </a:ext>
            </a:extLst>
          </p:cNvPr>
          <p:cNvSpPr/>
          <p:nvPr/>
        </p:nvSpPr>
        <p:spPr>
          <a:xfrm>
            <a:off x="5816884" y="4673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="" xmlns:a16="http://schemas.microsoft.com/office/drawing/2014/main" id="{81D00FE8-B500-4246-93FC-70FFCC0B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863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각도가 다른 경사면에서 공을 굴렸을 때 공이 가장 멀리 굴러가는 경사면의 각도를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이후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5" y="2718114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70453" y="2679884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벽면에 각도기를 붙이고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공이 멀리 나갈 수 있는 각도를 예상하여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 cm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자로 경사면을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827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0523" y="2320691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타원 48"/>
          <p:cNvSpPr/>
          <p:nvPr/>
        </p:nvSpPr>
        <p:spPr>
          <a:xfrm>
            <a:off x="2123412" y="5219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E282D97-101F-4D95-B152-E6183D9B0F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9655" y="3429000"/>
            <a:ext cx="1948917" cy="169635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709B0EC3-9E3B-41F8-8E43-97ABA2DF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1" y="1914473"/>
            <a:ext cx="1245643" cy="3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5D8AFB4-ED30-4F1F-9B4A-91F0C557774B}"/>
              </a:ext>
            </a:extLst>
          </p:cNvPr>
          <p:cNvSpPr txBox="1"/>
          <p:nvPr/>
        </p:nvSpPr>
        <p:spPr>
          <a:xfrm>
            <a:off x="1561126" y="1914692"/>
            <a:ext cx="31908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스티로폼 공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 cm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책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924797" y="1326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610" y="132056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190324" y="1345994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92" y="476043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345512" y="4927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확대하기에 그림이 작다면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이미지원본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\032057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초수학교과서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4-1-2\Links\[2020.08.10]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초등수학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박만구팀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NKS_32163.jpg 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잘라서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간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614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E282D97-101F-4D95-B152-E6183D9B0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34" y="1430841"/>
            <a:ext cx="4177678" cy="363627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310976" y="5274076"/>
            <a:ext cx="2657068" cy="263186"/>
            <a:chOff x="319554" y="1245924"/>
            <a:chExt cx="4279238" cy="423864"/>
          </a:xfrm>
        </p:grpSpPr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69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402" y="1319218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610" y="1325836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타원 19"/>
          <p:cNvSpPr/>
          <p:nvPr/>
        </p:nvSpPr>
        <p:spPr>
          <a:xfrm>
            <a:off x="2123412" y="5219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04296" y="1472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11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BCFD5CA-4F27-45AE-BF9E-16EFAC02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58" y="2893537"/>
            <a:ext cx="2325463" cy="223602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48" y="2211832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자의 폭에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맞춰 경사면이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끝나는 지점부터 책으로 길을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45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974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1047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56" y="5300968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74C70B53-9E14-4848-8AB5-0ACFADF61BCB}"/>
              </a:ext>
            </a:extLst>
          </p:cNvPr>
          <p:cNvSpPr/>
          <p:nvPr/>
        </p:nvSpPr>
        <p:spPr>
          <a:xfrm>
            <a:off x="65312" y="894491"/>
            <a:ext cx="6918956" cy="863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745402B-42CC-4223-A375-215BF89A9577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각도가 다른 경사면에서 공을 굴렸을 때 공이 가장 멀리 굴러가는 경사면의 각도를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DDACC758-1E46-4DFE-BFB8-3F7097A2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">
            <a:extLst>
              <a:ext uri="{FF2B5EF4-FFF2-40B4-BE49-F238E27FC236}">
                <a16:creationId xmlns="" xmlns:a16="http://schemas.microsoft.com/office/drawing/2014/main" id="{03AA17CD-6CD8-4C51-BE56-91E92C53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0523" y="1816635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610" y="132056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190324" y="1345994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243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92" y="476043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4345512" y="4927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55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8BCFD5CA-4F27-45AE-BF9E-16EFAC02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02" y="1448412"/>
            <a:ext cx="3745181" cy="36011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확대하기에 그림이 작다면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이미지원본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\032057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초수학교과서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4-1-2\Links\[2020.08.10]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초등수학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박만구팀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_NKS_32172.jpg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잘라서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간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10976" y="5274076"/>
            <a:ext cx="2657068" cy="263186"/>
            <a:chOff x="319554" y="1245924"/>
            <a:chExt cx="4279238" cy="423864"/>
          </a:xfrm>
        </p:grpSpPr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303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7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692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402" y="1319218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610" y="1325836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타원 19"/>
          <p:cNvSpPr/>
          <p:nvPr/>
        </p:nvSpPr>
        <p:spPr>
          <a:xfrm>
            <a:off x="2123412" y="5219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04296" y="1472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86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99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05807D3-1F12-44F0-B6C6-F23F7817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13" y="2816932"/>
            <a:ext cx="2282207" cy="219112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창의 놀이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멀리 나아가려면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79815" y="5265204"/>
            <a:ext cx="2113966" cy="212198"/>
            <a:chOff x="319554" y="1245924"/>
            <a:chExt cx="4222623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45" y="131260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078" y="1260212"/>
              <a:ext cx="419099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045" y="1317840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755" y="1323079"/>
              <a:ext cx="800100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6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82" y="2158075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00" y="5300968"/>
            <a:ext cx="391016" cy="1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4B88737-E9FB-4129-9F4D-F94D3783FCE1}"/>
              </a:ext>
            </a:extLst>
          </p:cNvPr>
          <p:cNvSpPr/>
          <p:nvPr/>
        </p:nvSpPr>
        <p:spPr>
          <a:xfrm>
            <a:off x="65312" y="894491"/>
            <a:ext cx="6918956" cy="863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6FEFA0B-55BB-4C62-8080-9C1F296BA021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각도가 다른 경사면에서 공을 굴렸을 때 공이 가장 멀리 굴러가는 경사면의 각도를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3227BB4A-21C8-4D58-A07C-DABB9161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869EBA77-374F-4334-A539-0E2814F4D49D}"/>
              </a:ext>
            </a:extLst>
          </p:cNvPr>
          <p:cNvSpPr txBox="1"/>
          <p:nvPr/>
        </p:nvSpPr>
        <p:spPr>
          <a:xfrm>
            <a:off x="570453" y="2168860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자의 눈금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스티로폼 공을 놓아 굴러가게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7">
            <a:extLst>
              <a:ext uri="{FF2B5EF4-FFF2-40B4-BE49-F238E27FC236}">
                <a16:creationId xmlns="" xmlns:a16="http://schemas.microsoft.com/office/drawing/2014/main" id="{B63300BE-87D1-4B7D-A1EC-0823008B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0523" y="178498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3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610" y="1320569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190324" y="1345994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912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6043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4392164" y="49271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030920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06042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42122</TotalTime>
  <Words>1616</Words>
  <Application>Microsoft Office PowerPoint</Application>
  <PresentationFormat>화면 슬라이드 쇼(4:3)</PresentationFormat>
  <Paragraphs>492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7208</cp:revision>
  <dcterms:created xsi:type="dcterms:W3CDTF">2008-07-15T12:19:11Z</dcterms:created>
  <dcterms:modified xsi:type="dcterms:W3CDTF">2022-01-20T00:44:07Z</dcterms:modified>
</cp:coreProperties>
</file>