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70" r:id="rId4"/>
    <p:sldId id="1097" r:id="rId5"/>
    <p:sldId id="1369" r:id="rId6"/>
    <p:sldId id="1357" r:id="rId7"/>
    <p:sldId id="1384" r:id="rId8"/>
    <p:sldId id="1385" r:id="rId9"/>
    <p:sldId id="1386" r:id="rId10"/>
    <p:sldId id="1387" r:id="rId11"/>
    <p:sldId id="1393" r:id="rId12"/>
    <p:sldId id="1394" r:id="rId13"/>
    <p:sldId id="1395" r:id="rId14"/>
    <p:sldId id="1396" r:id="rId15"/>
    <p:sldId id="1397" r:id="rId16"/>
    <p:sldId id="1365" r:id="rId17"/>
    <p:sldId id="1315" r:id="rId18"/>
    <p:sldId id="1368" r:id="rId19"/>
    <p:sldId id="1398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984807"/>
    <a:srgbClr val="5E3E18"/>
    <a:srgbClr val="AE7C65"/>
    <a:srgbClr val="F4F4F4"/>
    <a:srgbClr val="D0ECD8"/>
    <a:srgbClr val="D4EFFD"/>
    <a:srgbClr val="F27712"/>
    <a:srgbClr val="FF9900"/>
    <a:srgbClr val="FFD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cdata2.tsherpa.co.kr/tsherpa/MultiMedia/Flash/2020/curri/index.html?flashxmlnum=yein820&amp;classa=A8-C1-41-MM-MM-04-03-10-0-0-0-0&amp;classno=MM_41_04/suh_0401_02_0010/suh_0401_02_0010_401_1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7411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665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모두를 위한 유니버설 디자인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71500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72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디자인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81018" y="1772816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다양한 각을 찾아 모두에게 편리하고 안전한 디자인으로 바꿔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1824503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4EB4BA5-15C6-4414-97D3-0568CC4B09B6}"/>
              </a:ext>
            </a:extLst>
          </p:cNvPr>
          <p:cNvSpPr/>
          <p:nvPr/>
        </p:nvSpPr>
        <p:spPr>
          <a:xfrm>
            <a:off x="481017" y="2132773"/>
            <a:ext cx="5988057" cy="7292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</a:rPr>
              <a:t>주변에서 찾은 각 중 불편한 것을 생각하여 편리하고 안전하게 디자인해 보려고 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390E63EB-306A-4821-BB3D-983ECF67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37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E489B71D-EDD0-40A5-9629-5E1975D936B1}"/>
              </a:ext>
            </a:extLst>
          </p:cNvPr>
          <p:cNvSpPr/>
          <p:nvPr/>
        </p:nvSpPr>
        <p:spPr>
          <a:xfrm>
            <a:off x="5976156" y="50328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E1E7177-5A7F-43DD-A467-630F265E6334}"/>
              </a:ext>
            </a:extLst>
          </p:cNvPr>
          <p:cNvSpPr/>
          <p:nvPr/>
        </p:nvSpPr>
        <p:spPr>
          <a:xfrm>
            <a:off x="6243076" y="1642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607641" y="1704160"/>
            <a:ext cx="175773" cy="1616828"/>
            <a:chOff x="6607641" y="836712"/>
            <a:chExt cx="245921" cy="165618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77406" y="2986020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각이 이용된 물건을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6162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4EB4BA5-15C6-4414-97D3-0568CC4B09B6}"/>
              </a:ext>
            </a:extLst>
          </p:cNvPr>
          <p:cNvSpPr/>
          <p:nvPr/>
        </p:nvSpPr>
        <p:spPr>
          <a:xfrm>
            <a:off x="2951820" y="3394700"/>
            <a:ext cx="1559911" cy="3835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   </a:t>
            </a:r>
            <a:r>
              <a:rPr lang="ko-KR" altLang="en-US" sz="1800" b="1" dirty="0" err="1" smtClean="0">
                <a:solidFill>
                  <a:srgbClr val="0070C0"/>
                </a:solidFill>
              </a:rPr>
              <a:t>수돗가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4460E3EA-8353-473A-83E7-5FC4D919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69" y="3422424"/>
            <a:ext cx="358119" cy="28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E3B61FE9-B75D-4866-AFF5-F4C5B5C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35" y="25477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E3B61FE9-B75D-4866-AFF5-F4C5B5C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869" y="36493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81018" y="3998512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찾은 물건의 각 중 불편한 것은 무엇이 있나요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4050199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4EB4BA5-15C6-4414-97D3-0568CC4B09B6}"/>
              </a:ext>
            </a:extLst>
          </p:cNvPr>
          <p:cNvSpPr/>
          <p:nvPr/>
        </p:nvSpPr>
        <p:spPr>
          <a:xfrm>
            <a:off x="318469" y="4403989"/>
            <a:ext cx="6251176" cy="3835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</a:rPr>
              <a:t>     키가 </a:t>
            </a:r>
            <a:r>
              <a:rPr lang="ko-KR" altLang="en-US" sz="1800" b="1" dirty="0">
                <a:solidFill>
                  <a:srgbClr val="0070C0"/>
                </a:solidFill>
              </a:rPr>
              <a:t>작은 사람과 키가 큰 사람이 사용하기 불편합니다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2FA78D28-1652-4EF9-A5E5-6131AF82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5772"/>
            <a:ext cx="397970" cy="31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="" xmlns:a16="http://schemas.microsoft.com/office/drawing/2014/main" id="{E3B61FE9-B75D-4866-AFF5-F4C5B5C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43" y="47554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18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71500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72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81018" y="1772816"/>
            <a:ext cx="608862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찾은 물건을 편리하고 안전하게 바꾸기 위해서는 어떻게 해야 하나요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다양한 각을 찾아 모두에게 편리하고 안전한 디자인으로 바꿔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1824503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4EB4BA5-15C6-4414-97D3-0568CC4B09B6}"/>
              </a:ext>
            </a:extLst>
          </p:cNvPr>
          <p:cNvSpPr/>
          <p:nvPr/>
        </p:nvSpPr>
        <p:spPr>
          <a:xfrm>
            <a:off x="481017" y="2384884"/>
            <a:ext cx="5988057" cy="7292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</a:rPr>
              <a:t>모든 사람들이 편리하게 사용할 수 있도록 각도를 바꾸어야 합니다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390E63EB-306A-4821-BB3D-983ECF67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37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E489B71D-EDD0-40A5-9629-5E1975D936B1}"/>
              </a:ext>
            </a:extLst>
          </p:cNvPr>
          <p:cNvSpPr/>
          <p:nvPr/>
        </p:nvSpPr>
        <p:spPr>
          <a:xfrm>
            <a:off x="5976156" y="50328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607641" y="1704160"/>
            <a:ext cx="175773" cy="1616828"/>
            <a:chOff x="6607641" y="836712"/>
            <a:chExt cx="245921" cy="165618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E3B61FE9-B75D-4866-AFF5-F4C5B5C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35" y="27998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4EB4BA5-15C6-4414-97D3-0568CC4B09B6}"/>
              </a:ext>
            </a:extLst>
          </p:cNvPr>
          <p:cNvSpPr/>
          <p:nvPr/>
        </p:nvSpPr>
        <p:spPr>
          <a:xfrm>
            <a:off x="492155" y="3239790"/>
            <a:ext cx="5988057" cy="7292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ko-KR" altLang="en-US" sz="1800" b="1" dirty="0" err="1" smtClean="0">
                <a:solidFill>
                  <a:srgbClr val="0070C0"/>
                </a:solidFill>
              </a:rPr>
              <a:t>수돗가에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각도를 넣어 양쪽 수도의 높낮이가 달라지게 만들면 좋겠습니다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E3B61FE9-B75D-4866-AFF5-F4C5B5C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73" y="36547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9" y="24597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9" y="333973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65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71500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72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버튼과 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81018" y="1772816"/>
            <a:ext cx="608862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찾은 물건의 각도를 바꿔 모두에게 편리하고 안전한 디자인으로 바꿔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다양한 각을 찾아 모두에게 편리하고 안전한 디자인으로 바꿔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1824503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390E63EB-306A-4821-BB3D-983ECF67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37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E489B71D-EDD0-40A5-9629-5E1975D936B1}"/>
              </a:ext>
            </a:extLst>
          </p:cNvPr>
          <p:cNvSpPr/>
          <p:nvPr/>
        </p:nvSpPr>
        <p:spPr>
          <a:xfrm>
            <a:off x="5976156" y="50328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607641" y="1704160"/>
            <a:ext cx="175773" cy="1616828"/>
            <a:chOff x="6607641" y="836712"/>
            <a:chExt cx="245921" cy="165618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="" xmlns:a16="http://schemas.microsoft.com/office/drawing/2014/main" id="{D4EB4BA5-15C6-4414-97D3-0568CC4B09B6}"/>
              </a:ext>
            </a:extLst>
          </p:cNvPr>
          <p:cNvSpPr/>
          <p:nvPr/>
        </p:nvSpPr>
        <p:spPr>
          <a:xfrm>
            <a:off x="240251" y="2528900"/>
            <a:ext cx="6228824" cy="25562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</a:rPr>
              <a:t>      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</a:endParaRPr>
          </a:p>
          <a:p>
            <a:pPr algn="ctr"/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1EE40BCF-BBBF-4B5B-8289-B633567A9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50" y="2912191"/>
            <a:ext cx="2615382" cy="1884961"/>
          </a:xfrm>
          <a:prstGeom prst="rect">
            <a:avLst/>
          </a:prstGeom>
        </p:spPr>
      </p:pic>
      <p:pic>
        <p:nvPicPr>
          <p:cNvPr id="37" name="Picture 11">
            <a:extLst>
              <a:ext uri="{FF2B5EF4-FFF2-40B4-BE49-F238E27FC236}">
                <a16:creationId xmlns="" xmlns:a16="http://schemas.microsoft.com/office/drawing/2014/main" id="{B820E59A-2F74-4AAD-A969-EBB0C59D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07" y="5346035"/>
            <a:ext cx="207732" cy="20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66F848D9-432F-4FFE-8727-FF69C4BB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95" y="5382268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4">
            <a:extLst>
              <a:ext uri="{FF2B5EF4-FFF2-40B4-BE49-F238E27FC236}">
                <a16:creationId xmlns="" xmlns:a16="http://schemas.microsoft.com/office/drawing/2014/main" id="{B1458F2A-9DA4-4C1D-BE10-49399AC4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53282"/>
            <a:ext cx="212563" cy="20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74BAF4D9-CC96-4A68-9548-BCB1EA9A20D6}"/>
              </a:ext>
            </a:extLst>
          </p:cNvPr>
          <p:cNvSpPr/>
          <p:nvPr/>
        </p:nvSpPr>
        <p:spPr>
          <a:xfrm>
            <a:off x="2392508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4E772CD6-DEEB-4E75-9D45-E4D33D3F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28" y="2924944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="" xmlns:a16="http://schemas.microsoft.com/office/drawing/2014/main" id="{1AA74CDD-5282-4DE2-8C39-27E0228D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68" y="5379853"/>
            <a:ext cx="405802" cy="15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EDF0A27E-FCBF-433C-9F8A-93F2922B53CF}"/>
              </a:ext>
            </a:extLst>
          </p:cNvPr>
          <p:cNvSpPr/>
          <p:nvPr/>
        </p:nvSpPr>
        <p:spPr>
          <a:xfrm>
            <a:off x="389042" y="2384884"/>
            <a:ext cx="4038942" cy="3385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★ 불편한 점을 그리거나 써 보세요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6586" y="2926961"/>
            <a:ext cx="2591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키가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작은 사람은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+mn-ea"/>
                <a:ea typeface="+mn-ea"/>
              </a:rPr>
              <a:t>수돗가에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 키가 닿지 않아 옷이 젖고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키가 큰 사람은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+mn-ea"/>
                <a:ea typeface="+mn-ea"/>
              </a:rPr>
              <a:t>수돗가에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 키를 맞추기 위해 몸을 구부려야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816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수돗가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그림 부분만 잘라서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\app\resource\contents\lesson02\ops\lesson02\images\mm_41_2_11_02_03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E3B61FE9-B75D-4866-AFF5-F4C5B5C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1" y="3804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68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71500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72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예 버튼과 정답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81018" y="1772816"/>
            <a:ext cx="608862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찾은 물건의 각도를 바꿔 모두에게 편리하고 안전한 디자인으로 바꿔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다양한 각을 찾아 모두에게 편리하고 안전한 디자인으로 바꿔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1824503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390E63EB-306A-4821-BB3D-983ECF67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37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E489B71D-EDD0-40A5-9629-5E1975D936B1}"/>
              </a:ext>
            </a:extLst>
          </p:cNvPr>
          <p:cNvSpPr/>
          <p:nvPr/>
        </p:nvSpPr>
        <p:spPr>
          <a:xfrm>
            <a:off x="5976156" y="50328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21"/>
          <p:cNvGrpSpPr/>
          <p:nvPr/>
        </p:nvGrpSpPr>
        <p:grpSpPr>
          <a:xfrm>
            <a:off x="6607641" y="1704160"/>
            <a:ext cx="175773" cy="1616828"/>
            <a:chOff x="6607641" y="836712"/>
            <a:chExt cx="245921" cy="165618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="" xmlns:a16="http://schemas.microsoft.com/office/drawing/2014/main" id="{D4EB4BA5-15C6-4414-97D3-0568CC4B09B6}"/>
              </a:ext>
            </a:extLst>
          </p:cNvPr>
          <p:cNvSpPr/>
          <p:nvPr/>
        </p:nvSpPr>
        <p:spPr>
          <a:xfrm>
            <a:off x="240251" y="2528900"/>
            <a:ext cx="6228824" cy="25562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</a:rPr>
              <a:t>      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</a:endParaRPr>
          </a:p>
          <a:p>
            <a:pPr algn="ctr"/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7" name="Picture 11">
            <a:extLst>
              <a:ext uri="{FF2B5EF4-FFF2-40B4-BE49-F238E27FC236}">
                <a16:creationId xmlns="" xmlns:a16="http://schemas.microsoft.com/office/drawing/2014/main" id="{B820E59A-2F74-4AAD-A969-EBB0C59D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07" y="5346035"/>
            <a:ext cx="207732" cy="20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4">
            <a:extLst>
              <a:ext uri="{FF2B5EF4-FFF2-40B4-BE49-F238E27FC236}">
                <a16:creationId xmlns="" xmlns:a16="http://schemas.microsoft.com/office/drawing/2014/main" id="{B1458F2A-9DA4-4C1D-BE10-49399AC4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53282"/>
            <a:ext cx="212563" cy="20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="" xmlns:a16="http://schemas.microsoft.com/office/drawing/2014/main" id="{1AA74CDD-5282-4DE2-8C39-27E0228D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752" y="5379853"/>
            <a:ext cx="405802" cy="15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EDF0A27E-FCBF-433C-9F8A-93F2922B53CF}"/>
              </a:ext>
            </a:extLst>
          </p:cNvPr>
          <p:cNvSpPr/>
          <p:nvPr/>
        </p:nvSpPr>
        <p:spPr>
          <a:xfrm>
            <a:off x="389042" y="2384884"/>
            <a:ext cx="5897470" cy="338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★ 각도를 바꾸었을 때 달라진 점을 그리거나 써 보세요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66438" y="2926961"/>
            <a:ext cx="2320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+mn-ea"/>
                <a:ea typeface="+mn-ea"/>
              </a:rPr>
              <a:t>수돗가의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 각도를 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180°</a:t>
            </a:r>
            <a:r>
              <a:rPr lang="ko-KR" altLang="en-US" sz="1800" b="1" dirty="0" smtClean="0">
                <a:solidFill>
                  <a:srgbClr val="0070C0"/>
                </a:solidFill>
                <a:latin typeface="+mn-ea"/>
                <a:ea typeface="+mn-ea"/>
              </a:rPr>
              <a:t>가 아닌 각으로 기울여 만들어 수도의 높낮이를 다르게 하면 모두가 사용할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9B2D33B-57B6-4EA7-B5CB-9D26E3215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36" y="2852936"/>
            <a:ext cx="3134465" cy="1992373"/>
          </a:xfrm>
          <a:prstGeom prst="rect">
            <a:avLst/>
          </a:prstGeom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539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수돗가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그림만 잘라서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\app\resource\contents\lesson02\ops\lesson02\images\mm_41_2_11_02_04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66F848D9-432F-4FFE-8727-FF69C4BB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2" y="5382268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E489B71D-EDD0-40A5-9629-5E1975D936B1}"/>
              </a:ext>
            </a:extLst>
          </p:cNvPr>
          <p:cNvSpPr/>
          <p:nvPr/>
        </p:nvSpPr>
        <p:spPr>
          <a:xfrm>
            <a:off x="4077828" y="5311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4E772CD6-DEEB-4E75-9D45-E4D33D3F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24944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E3B61FE9-B75D-4866-AFF5-F4C5B5C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1" y="3804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68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71500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72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81018" y="1772816"/>
            <a:ext cx="608862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편리하고 안전하게 바꾼 디자인의 특징과 장점을 친구들과 이야기해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다양한 각을 찾아 모두에게 편리하고 안전한 디자인으로 바꿔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1824503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21"/>
          <p:cNvGrpSpPr/>
          <p:nvPr/>
        </p:nvGrpSpPr>
        <p:grpSpPr>
          <a:xfrm>
            <a:off x="6607641" y="1704160"/>
            <a:ext cx="175773" cy="1616828"/>
            <a:chOff x="6607641" y="836712"/>
            <a:chExt cx="245921" cy="165618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385034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204831" y="2857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65" y="2766585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68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71500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72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81018" y="1772816"/>
            <a:ext cx="608862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편리하고 안전하게 바꾼 디자인의 특징과 장점을 친구들과 이야기해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다양한 각을 찾아 모두에게 편리하고 안전한 디자인으로 바꿔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1824503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1"/>
          <p:cNvGrpSpPr/>
          <p:nvPr/>
        </p:nvGrpSpPr>
        <p:grpSpPr>
          <a:xfrm>
            <a:off x="6607641" y="1704160"/>
            <a:ext cx="175773" cy="1616828"/>
            <a:chOff x="6607641" y="836712"/>
            <a:chExt cx="245921" cy="165618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643174" y="25717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2766585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2857488" y="2772622"/>
            <a:ext cx="2928958" cy="1442196"/>
          </a:xfrm>
          <a:prstGeom prst="wedgeRoundRectCallout">
            <a:avLst>
              <a:gd name="adj1" fmla="val -58106"/>
              <a:gd name="adj2" fmla="val -12273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 키가 작은 사람이나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키가 큰 사람 모두 편리하게 사용할 수 있어요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>
            <a:spLocks noChangeArrowheads="1"/>
          </p:cNvSpPr>
          <p:nvPr/>
        </p:nvSpPr>
        <p:spPr bwMode="auto">
          <a:xfrm>
            <a:off x="7078283" y="3302980"/>
            <a:ext cx="1971702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endParaRPr lang="en-US" altLang="ko-KR" sz="1000" dirty="0" smtClean="0"/>
          </a:p>
          <a:p>
            <a:pPr algn="just"/>
            <a:r>
              <a:rPr lang="ko-KR" altLang="en-US" sz="1000" dirty="0" smtClean="0"/>
              <a:t>키가 작은 사람이나 키가 큰 사람 모두 편리하게 사용할 수 있어요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8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유니버설 디자인을 해 보고 느낀 점을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95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5748526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AEAB5D4-1C8F-42C2-91E7-811D6A5959D5}"/>
              </a:ext>
            </a:extLst>
          </p:cNvPr>
          <p:cNvSpPr/>
          <p:nvPr/>
        </p:nvSpPr>
        <p:spPr>
          <a:xfrm>
            <a:off x="318469" y="1760973"/>
            <a:ext cx="6576934" cy="6673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 smtClean="0">
                <a:solidFill>
                  <a:srgbClr val="0070C0"/>
                </a:solidFill>
              </a:rPr>
              <a:t>유니버설 </a:t>
            </a:r>
            <a:r>
              <a:rPr lang="ko-KR" altLang="en-US" sz="1800" b="1" dirty="0">
                <a:solidFill>
                  <a:srgbClr val="0070C0"/>
                </a:solidFill>
              </a:rPr>
              <a:t>디자인을 사용하면 모두가 행복하고 물건을 편리하게 사용할 수 있을 것 같습니다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9" y="177856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294A794-D8E6-4254-A6E1-1B51B2D846F7}"/>
              </a:ext>
            </a:extLst>
          </p:cNvPr>
          <p:cNvSpPr/>
          <p:nvPr/>
        </p:nvSpPr>
        <p:spPr>
          <a:xfrm>
            <a:off x="318469" y="2519284"/>
            <a:ext cx="6576934" cy="6673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 smtClean="0">
                <a:solidFill>
                  <a:srgbClr val="0070C0"/>
                </a:solidFill>
              </a:rPr>
              <a:t>불편한 </a:t>
            </a:r>
            <a:r>
              <a:rPr lang="ko-KR" altLang="en-US" sz="1800" b="1" dirty="0">
                <a:solidFill>
                  <a:srgbClr val="0070C0"/>
                </a:solidFill>
              </a:rPr>
              <a:t>물건을 유니버설 디자인으로 바꾸어 사용하면 편리할 것 같습니다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1C23AC8F-4566-4BB2-92CA-70CD5206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9" y="253687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12" y="16491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CE0EAF62-FD26-4647-8AEC-05D2CC60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12" y="24325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30210" y="3004902"/>
            <a:ext cx="2229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910" y="31332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1" y="1157546"/>
            <a:ext cx="6389729" cy="376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https://cdata2.tsherpa.co.kr/tsherpa/MultiMedia/Flash/2020/curri/index.html?flashxmlnum=yein820&amp;classa=A8-C1-41-MM-MM-04-03-10-0-0-0-0&amp;classno=MM_41_04/suh_0401_02_0010/suh_0401_02_0010_401_1.html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14908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14908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98524" y="4607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27731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97194"/>
            <a:ext cx="6741918" cy="345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앉혀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/app/resource/contents/lesson02/ops/lesson02/mm_41_2_11_04_01.html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0269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91552"/>
              </p:ext>
            </p:extLst>
          </p:nvPr>
        </p:nvGraphicFramePr>
        <p:xfrm>
          <a:off x="179388" y="654012"/>
          <a:ext cx="8774172" cy="396224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모두를 위한 유니버설 디자인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유니버설 디자인에서 각도를 바꾼 까닭 생각해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주변에서 다양한 각을 찾아 모두에게 편리하고 안전한 디자인으로 바꿔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유니버설 디자인에 대해 이야기하기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 구조대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F6E5251-3696-481B-82CD-05306288D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6" r="12659"/>
          <a:stretch/>
        </p:blipFill>
        <p:spPr>
          <a:xfrm>
            <a:off x="59275" y="908720"/>
            <a:ext cx="6924993" cy="47129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2BAD8D3-EA9C-485B-BB6A-BCD9F3042661}"/>
              </a:ext>
            </a:extLst>
          </p:cNvPr>
          <p:cNvSpPr/>
          <p:nvPr/>
        </p:nvSpPr>
        <p:spPr>
          <a:xfrm>
            <a:off x="35496" y="89476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35908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mm_41_2_11_01_01_ani.mp4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438890"/>
            <a:ext cx="630070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모두를 위한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유니버설 디자인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4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D980F004-3BAF-4F3E-A33E-E026832FD679}"/>
              </a:ext>
            </a:extLst>
          </p:cNvPr>
          <p:cNvSpPr/>
          <p:nvPr/>
        </p:nvSpPr>
        <p:spPr>
          <a:xfrm>
            <a:off x="502215" y="4972044"/>
            <a:ext cx="5977997" cy="581192"/>
          </a:xfrm>
          <a:prstGeom prst="roundRect">
            <a:avLst/>
          </a:prstGeom>
          <a:solidFill>
            <a:srgbClr val="F4F4F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색연필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사인펜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808820"/>
            <a:ext cx="59337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유니버설 디자인에서 각도를 바꾼 까닭을 이야기할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표시로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19314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9F4E030-E579-45FD-8C4B-4A60C52D2666}"/>
              </a:ext>
            </a:extLst>
          </p:cNvPr>
          <p:cNvSpPr txBox="1"/>
          <p:nvPr/>
        </p:nvSpPr>
        <p:spPr>
          <a:xfrm>
            <a:off x="652519" y="2492896"/>
            <a:ext cx="59337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주변에서 다양한 각을 찾아 모두에게 편리하고 안전한 디자인으로 바꿀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5D44B375-C97B-4A6A-B593-7EC33BAF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4" y="2615510"/>
            <a:ext cx="11783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54C5DAF5-F88B-4DDD-BF96-45B409B835B0}"/>
              </a:ext>
            </a:extLst>
          </p:cNvPr>
          <p:cNvSpPr/>
          <p:nvPr/>
        </p:nvSpPr>
        <p:spPr>
          <a:xfrm>
            <a:off x="5816884" y="4673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="" xmlns:a16="http://schemas.microsoft.com/office/drawing/2014/main" id="{14FF3EBD-8E85-4534-BD89-FA68DD93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한 글자만 밑으로 내려오지 않도록 글자 자간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조절해주세요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라인박스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13124" y="2466888"/>
            <a:ext cx="6088627" cy="20467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유니버설 디자인이란 성별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연령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국적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문화적 배경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장애의 유무 등에 상관없이 누구나 손쉽게 사용할 수 있는 물건 및 사용 환경을 만드는 디자인으로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모든 사람들을 위한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불립니다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이러한 유니버설 디자인에는 주로 각도를 바꾸어 만든 디자인이 많습니다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바꾸어 만든 유니버설 디자인에는 무엇이 있는지 알아볼까요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타원 36"/>
          <p:cNvSpPr/>
          <p:nvPr/>
        </p:nvSpPr>
        <p:spPr>
          <a:xfrm>
            <a:off x="2777918" y="5239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40395" y="1996391"/>
            <a:ext cx="6363853" cy="287276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38183" y="1955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다음을 보고 유니버설 디자인에서 각도를 바꾼 까닭을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12">
            <a:extLst>
              <a:ext uri="{FF2B5EF4-FFF2-40B4-BE49-F238E27FC236}">
                <a16:creationId xmlns="" xmlns:a16="http://schemas.microsoft.com/office/drawing/2014/main" id="{C30B9B7E-CBE7-4570-B597-AEBB8AE3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5373216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4">
            <a:extLst>
              <a:ext uri="{FF2B5EF4-FFF2-40B4-BE49-F238E27FC236}">
                <a16:creationId xmlns="" xmlns:a16="http://schemas.microsoft.com/office/drawing/2014/main" id="{F8A5AA5B-5E2E-4921-AFB2-5F86A0BC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8547">
            <a:off x="3146041" y="5336314"/>
            <a:ext cx="212563" cy="20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>
            <a:extLst>
              <a:ext uri="{FF2B5EF4-FFF2-40B4-BE49-F238E27FC236}">
                <a16:creationId xmlns="" xmlns:a16="http://schemas.microsoft.com/office/drawing/2014/main" id="{A4BC8F35-A9D3-40F2-9A6A-E2B13BC3F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3968" y="5346035"/>
            <a:ext cx="207732" cy="20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>
            <a:extLst>
              <a:ext uri="{FF2B5EF4-FFF2-40B4-BE49-F238E27FC236}">
                <a16:creationId xmlns="" xmlns:a16="http://schemas.microsoft.com/office/drawing/2014/main" id="{CD071A0E-6C29-4A5D-A1AA-37C729AEE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62" y="5373216"/>
            <a:ext cx="405802" cy="15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734721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1D534A2-DBB1-4BF6-A2B9-03BE12DBC827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1E2BC8C-73B9-4FFA-A376-365E3FB1F051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0D2065D-7C1F-442B-BB2F-FA5E5D1A43B0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1D534A2-DBB1-4BF6-A2B9-03BE12DBC827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이야기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59695" y="13616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02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1444299-99B6-4F4D-8C48-1B773422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3" y="1876651"/>
            <a:ext cx="5423081" cy="364655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다음을 보고 유니버설 디자인에서 각도를 바꾼 까닭을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따로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920506" y="1847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376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SA41209-1.psd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17044" y="1929606"/>
            <a:ext cx="213676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화장실 거울에서 벽면 거울의 각도를 조절하였습니다</a:t>
            </a:r>
            <a:r>
              <a:rPr lang="en-US" altLang="ko-KR" sz="1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54" y="5346035"/>
            <a:ext cx="207732" cy="20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5379853"/>
            <a:ext cx="405802" cy="15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51" y="5353282"/>
            <a:ext cx="212563" cy="20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259025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E6B6E4C-2340-45B1-8DFE-99B16E814AD9}"/>
              </a:ext>
            </a:extLst>
          </p:cNvPr>
          <p:cNvSpPr txBox="1"/>
          <p:nvPr/>
        </p:nvSpPr>
        <p:spPr>
          <a:xfrm>
            <a:off x="3439020" y="1821975"/>
            <a:ext cx="210508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세탁기에서 빨래를 넣고 빼는 입구의 각도를 조절하였습니다</a:t>
            </a:r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382268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1D534A2-DBB1-4BF6-A2B9-03BE12DBC827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1E2BC8C-73B9-4FFA-A376-365E3FB1F051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0D2065D-7C1F-442B-BB2F-FA5E5D1A43B0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1D534A2-DBB1-4BF6-A2B9-03BE12DBC827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이야기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81018" y="1995416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유니버설 디자인 제품을 사용하면 어떤 점이 달라질까요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8" name="타원 77"/>
          <p:cNvSpPr/>
          <p:nvPr/>
        </p:nvSpPr>
        <p:spPr>
          <a:xfrm>
            <a:off x="6048164" y="4947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다음을 보고 유니버설 디자인에서 각도를 바꾼 까닭을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2047103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4EB4BA5-15C6-4414-97D3-0568CC4B09B6}"/>
              </a:ext>
            </a:extLst>
          </p:cNvPr>
          <p:cNvSpPr/>
          <p:nvPr/>
        </p:nvSpPr>
        <p:spPr>
          <a:xfrm>
            <a:off x="419968" y="2384883"/>
            <a:ext cx="6276268" cy="916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키가 작은 친구들이나 휠체어에 탄 친구들은 거울에서 얼굴만 보이는데 유니버설 디자인 거울에서는 전체 몸을 다 볼 수 있을 것 같습니다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D459300-2BBA-4691-918B-CE969A8510A8}"/>
              </a:ext>
            </a:extLst>
          </p:cNvPr>
          <p:cNvSpPr/>
          <p:nvPr/>
        </p:nvSpPr>
        <p:spPr>
          <a:xfrm>
            <a:off x="419968" y="3465845"/>
            <a:ext cx="6276268" cy="698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세탁물을 넣거나 꺼낼 때 허리를 구부리지 않아도 될 것 같습니다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E3B61FE9-B75D-4866-AFF5-F4C5B5C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97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07311E60-DAD8-4A3D-8A86-B0791DEE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0CABC223-3962-4DCB-BE70-3AE6C5CA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45" y="34290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81D534A2-DBB1-4BF6-A2B9-03BE12DBC827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1E2BC8C-73B9-4FFA-A376-365E3FB1F051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0D2065D-7C1F-442B-BB2F-FA5E5D1A43B0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1D534A2-DBB1-4BF6-A2B9-03BE12DBC827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이야기</a:t>
            </a:r>
            <a:endParaRPr lang="ko-KR" altLang="en-US" sz="1100" b="1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14" y="352506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55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81018" y="1995416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왜 유니버설 디자인이 필요할까요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8" name="타원 77"/>
          <p:cNvSpPr/>
          <p:nvPr/>
        </p:nvSpPr>
        <p:spPr>
          <a:xfrm>
            <a:off x="6048164" y="4947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다음을 보고 유니버설 디자인에서 각도를 바꾼 까닭을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2047103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4EB4BA5-15C6-4414-97D3-0568CC4B09B6}"/>
              </a:ext>
            </a:extLst>
          </p:cNvPr>
          <p:cNvSpPr/>
          <p:nvPr/>
        </p:nvSpPr>
        <p:spPr>
          <a:xfrm>
            <a:off x="419968" y="2431860"/>
            <a:ext cx="6276268" cy="4473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rgbClr val="0070C0"/>
                </a:solidFill>
              </a:rPr>
              <a:t>모든 사람들이 편리하게 사용할 수 있게 하기 </a:t>
            </a:r>
            <a:r>
              <a:rPr lang="ko-KR" altLang="en-US" sz="1800" b="1" dirty="0" err="1">
                <a:solidFill>
                  <a:srgbClr val="0070C0"/>
                </a:solidFill>
              </a:rPr>
              <a:t>위해서입니다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E3B61FE9-B75D-4866-AFF5-F4C5B5C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45" y="2297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07311E60-DAD8-4A3D-8A86-B0791DEE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1D534A2-DBB1-4BF6-A2B9-03BE12DBC827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1E2BC8C-73B9-4FFA-A376-365E3FB1F051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0D2065D-7C1F-442B-BB2F-FA5E5D1A43B0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1D534A2-DBB1-4BF6-A2B9-03BE12DBC827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이야기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2437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모두를 위한 유니버설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81018" y="1995416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유니버설 디자인은 어디에 많이 사용할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8" name="타원 77"/>
          <p:cNvSpPr/>
          <p:nvPr/>
        </p:nvSpPr>
        <p:spPr>
          <a:xfrm>
            <a:off x="6048164" y="4947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다음을 보고 유니버설 디자인에서 각도를 바꾼 까닭을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9339B27-7D6F-4043-9868-927F7C91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2047103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4EB4BA5-15C6-4414-97D3-0568CC4B09B6}"/>
              </a:ext>
            </a:extLst>
          </p:cNvPr>
          <p:cNvSpPr/>
          <p:nvPr/>
        </p:nvSpPr>
        <p:spPr>
          <a:xfrm>
            <a:off x="419968" y="2384884"/>
            <a:ext cx="6276268" cy="73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몸이 불편한 사람도 물건을 손쉽게 사용할 수 있을 것 같습니다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E3B61FE9-B75D-4866-AFF5-F4C5B5C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45" y="2297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07311E60-DAD8-4A3D-8A86-B0791DEE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1D534A2-DBB1-4BF6-A2B9-03BE12DBC827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1E2BC8C-73B9-4FFA-A376-365E3FB1F051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0D2065D-7C1F-442B-BB2F-FA5E5D1A43B0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1D534A2-DBB1-4BF6-A2B9-03BE12DBC827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이야기</a:t>
            </a:r>
            <a:endParaRPr lang="ko-KR" altLang="en-US" sz="1100" b="1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9" y="24736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93563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42879</TotalTime>
  <Words>1548</Words>
  <Application>Microsoft Office PowerPoint</Application>
  <PresentationFormat>화면 슬라이드 쇼(4:3)</PresentationFormat>
  <Paragraphs>457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7268</cp:revision>
  <dcterms:created xsi:type="dcterms:W3CDTF">2008-07-15T12:19:11Z</dcterms:created>
  <dcterms:modified xsi:type="dcterms:W3CDTF">2022-01-20T00:44:25Z</dcterms:modified>
</cp:coreProperties>
</file>