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782" r:id="rId2"/>
    <p:sldId id="783" r:id="rId3"/>
    <p:sldId id="1338" r:id="rId4"/>
    <p:sldId id="1370" r:id="rId5"/>
    <p:sldId id="1339" r:id="rId6"/>
    <p:sldId id="1341" r:id="rId7"/>
    <p:sldId id="1342" r:id="rId8"/>
    <p:sldId id="1377" r:id="rId9"/>
    <p:sldId id="1345" r:id="rId10"/>
    <p:sldId id="1361" r:id="rId11"/>
    <p:sldId id="1378" r:id="rId12"/>
    <p:sldId id="1348" r:id="rId13"/>
    <p:sldId id="1364" r:id="rId14"/>
    <p:sldId id="1379" r:id="rId15"/>
    <p:sldId id="1351" r:id="rId16"/>
    <p:sldId id="1366" r:id="rId17"/>
    <p:sldId id="1380" r:id="rId18"/>
    <p:sldId id="1381" r:id="rId19"/>
    <p:sldId id="1382" r:id="rId20"/>
    <p:sldId id="1383" r:id="rId2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DECB"/>
    <a:srgbClr val="CEE4FC"/>
    <a:srgbClr val="E2F3F2"/>
    <a:srgbClr val="E8EEDA"/>
    <a:srgbClr val="8E73E5"/>
    <a:srgbClr val="E1F3FC"/>
    <a:srgbClr val="FAEDDA"/>
    <a:srgbClr val="3E9444"/>
    <a:srgbClr val="336600"/>
    <a:srgbClr val="A47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6686" autoAdjust="0"/>
  </p:normalViewPr>
  <p:slideViewPr>
    <p:cSldViewPr>
      <p:cViewPr varScale="1">
        <p:scale>
          <a:sx n="91" d="100"/>
          <a:sy n="91" d="100"/>
        </p:scale>
        <p:origin x="999" y="6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2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0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2.jpe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jpeg"/><Relationship Id="rId4" Type="http://schemas.openxmlformats.org/officeDocument/2006/relationships/hyperlink" Target="http://cdata.tsherpa.co.kr/tsherpa/MultiMedia/Flash/2020/curri/index.html?flashxmlnum=soboro2&amp;classa=A8-C1-62-KK-KA-02-03-04-0-0-0-0&amp;classno=AA_SAMPLE/nproto_sample/DA/nproto_suh_518.html" TargetMode="External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eg"/><Relationship Id="rId5" Type="http://schemas.openxmlformats.org/officeDocument/2006/relationships/image" Target="../media/image6.png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9.jpe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eg"/><Relationship Id="rId5" Type="http://schemas.openxmlformats.org/officeDocument/2006/relationships/image" Target="../media/image6.png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15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21.png"/><Relationship Id="rId5" Type="http://schemas.openxmlformats.org/officeDocument/2006/relationships/image" Target="../media/image31.jpeg"/><Relationship Id="rId10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9.jpe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5.png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6.png"/><Relationship Id="rId9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jpe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9.jpe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0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58257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468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8961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464339" y="52543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608377" y="3091175"/>
            <a:ext cx="1656656" cy="397329"/>
            <a:chOff x="1295400" y="2666139"/>
            <a:chExt cx="1656656" cy="397329"/>
          </a:xfrm>
        </p:grpSpPr>
        <p:sp>
          <p:nvSpPr>
            <p:cNvPr id="27" name="TextBox 43"/>
            <p:cNvSpPr txBox="1"/>
            <p:nvPr/>
          </p:nvSpPr>
          <p:spPr>
            <a:xfrm>
              <a:off x="1295400" y="2666139"/>
              <a:ext cx="14484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10 × 4 =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2375756" y="2666139"/>
              <a:ext cx="576300" cy="397329"/>
              <a:chOff x="3040036" y="3823759"/>
              <a:chExt cx="576300" cy="397329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3040036" y="3823759"/>
                <a:ext cx="576300" cy="397329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43"/>
              <p:cNvSpPr txBox="1"/>
              <p:nvPr/>
            </p:nvSpPr>
            <p:spPr>
              <a:xfrm>
                <a:off x="3092569" y="3836367"/>
                <a:ext cx="451523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b="1" spc="-15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</a:p>
            </p:txBody>
          </p:sp>
        </p:grpSp>
      </p:grp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674" y="29735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2771328" y="3091175"/>
            <a:ext cx="1656656" cy="397329"/>
            <a:chOff x="1295400" y="2666139"/>
            <a:chExt cx="1656656" cy="397329"/>
          </a:xfrm>
        </p:grpSpPr>
        <p:sp>
          <p:nvSpPr>
            <p:cNvPr id="37" name="TextBox 43"/>
            <p:cNvSpPr txBox="1"/>
            <p:nvPr/>
          </p:nvSpPr>
          <p:spPr>
            <a:xfrm>
              <a:off x="1295400" y="2666139"/>
              <a:ext cx="14484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20 × 3 =</a:t>
              </a: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375756" y="2666139"/>
              <a:ext cx="576300" cy="397329"/>
              <a:chOff x="3040036" y="3823759"/>
              <a:chExt cx="576300" cy="397329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>
                <a:off x="3040036" y="3823759"/>
                <a:ext cx="576300" cy="397329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3"/>
              <p:cNvSpPr txBox="1"/>
              <p:nvPr/>
            </p:nvSpPr>
            <p:spPr>
              <a:xfrm>
                <a:off x="3092569" y="3836367"/>
                <a:ext cx="451523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b="1" spc="-15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</a:p>
            </p:txBody>
          </p:sp>
        </p:grpSp>
      </p:grp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735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4896036" y="3078567"/>
            <a:ext cx="1656656" cy="397329"/>
            <a:chOff x="1295400" y="2666139"/>
            <a:chExt cx="1656656" cy="397329"/>
          </a:xfrm>
        </p:grpSpPr>
        <p:sp>
          <p:nvSpPr>
            <p:cNvPr id="46" name="TextBox 43"/>
            <p:cNvSpPr txBox="1"/>
            <p:nvPr/>
          </p:nvSpPr>
          <p:spPr>
            <a:xfrm>
              <a:off x="1295400" y="2666139"/>
              <a:ext cx="14484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10 × 6 =</a:t>
              </a: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2375756" y="2666139"/>
              <a:ext cx="576300" cy="397329"/>
              <a:chOff x="3040036" y="3823759"/>
              <a:chExt cx="576300" cy="397329"/>
            </a:xfrm>
          </p:grpSpPr>
          <p:sp>
            <p:nvSpPr>
              <p:cNvPr id="49" name="모서리가 둥근 직사각형 48"/>
              <p:cNvSpPr/>
              <p:nvPr/>
            </p:nvSpPr>
            <p:spPr>
              <a:xfrm>
                <a:off x="3040036" y="3823759"/>
                <a:ext cx="576300" cy="397329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43"/>
              <p:cNvSpPr txBox="1"/>
              <p:nvPr/>
            </p:nvSpPr>
            <p:spPr>
              <a:xfrm>
                <a:off x="3092569" y="3836367"/>
                <a:ext cx="451523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b="1" spc="-15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</a:p>
            </p:txBody>
          </p:sp>
        </p:grpSp>
      </p:grpSp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21" y="29609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7654C6DF-A2D7-48F1-92A7-01BD57A11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5DC44574-2EB4-47B1-8C63-9BB26F0C5465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2473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그룹 40"/>
          <p:cNvGrpSpPr/>
          <p:nvPr/>
        </p:nvGrpSpPr>
        <p:grpSpPr>
          <a:xfrm>
            <a:off x="608377" y="3091175"/>
            <a:ext cx="1656656" cy="397329"/>
            <a:chOff x="1295400" y="2666139"/>
            <a:chExt cx="1656656" cy="397329"/>
          </a:xfrm>
        </p:grpSpPr>
        <p:sp>
          <p:nvSpPr>
            <p:cNvPr id="42" name="TextBox 43"/>
            <p:cNvSpPr txBox="1"/>
            <p:nvPr/>
          </p:nvSpPr>
          <p:spPr>
            <a:xfrm>
              <a:off x="1295400" y="2666139"/>
              <a:ext cx="14484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10 × 6 =</a:t>
              </a: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2375756" y="2666139"/>
              <a:ext cx="576300" cy="397329"/>
              <a:chOff x="3040036" y="3823759"/>
              <a:chExt cx="576300" cy="397329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3040036" y="3823759"/>
                <a:ext cx="576300" cy="397329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3"/>
              <p:cNvSpPr txBox="1"/>
              <p:nvPr/>
            </p:nvSpPr>
            <p:spPr>
              <a:xfrm>
                <a:off x="3092569" y="3836367"/>
                <a:ext cx="451523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b="1" spc="-15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</a:p>
            </p:txBody>
          </p:sp>
        </p:grpSp>
      </p:grp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674" y="29735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2771328" y="3091175"/>
            <a:ext cx="1656656" cy="397329"/>
            <a:chOff x="1295400" y="2666139"/>
            <a:chExt cx="1656656" cy="397329"/>
          </a:xfrm>
        </p:grpSpPr>
        <p:sp>
          <p:nvSpPr>
            <p:cNvPr id="57" name="TextBox 43"/>
            <p:cNvSpPr txBox="1"/>
            <p:nvPr/>
          </p:nvSpPr>
          <p:spPr>
            <a:xfrm>
              <a:off x="1295400" y="2666139"/>
              <a:ext cx="14484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30 × 2 =</a:t>
              </a: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2375756" y="2666139"/>
              <a:ext cx="576300" cy="397329"/>
              <a:chOff x="3040036" y="3823759"/>
              <a:chExt cx="576300" cy="397329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040036" y="3823759"/>
                <a:ext cx="576300" cy="397329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43"/>
              <p:cNvSpPr txBox="1"/>
              <p:nvPr/>
            </p:nvSpPr>
            <p:spPr>
              <a:xfrm>
                <a:off x="3092569" y="3836367"/>
                <a:ext cx="451523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b="1" spc="-15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</a:p>
            </p:txBody>
          </p:sp>
        </p:grpSp>
      </p:grp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735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4896036" y="3078567"/>
            <a:ext cx="1656656" cy="397329"/>
            <a:chOff x="1295400" y="2666139"/>
            <a:chExt cx="1656656" cy="397329"/>
          </a:xfrm>
        </p:grpSpPr>
        <p:sp>
          <p:nvSpPr>
            <p:cNvPr id="70" name="TextBox 43"/>
            <p:cNvSpPr txBox="1"/>
            <p:nvPr/>
          </p:nvSpPr>
          <p:spPr>
            <a:xfrm>
              <a:off x="1295400" y="2666139"/>
              <a:ext cx="14484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10 × 7 =</a:t>
              </a: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2375756" y="2666139"/>
              <a:ext cx="576300" cy="397329"/>
              <a:chOff x="3040036" y="3823759"/>
              <a:chExt cx="576300" cy="397329"/>
            </a:xfrm>
          </p:grpSpPr>
          <p:sp>
            <p:nvSpPr>
              <p:cNvPr id="84" name="모서리가 둥근 직사각형 83"/>
              <p:cNvSpPr/>
              <p:nvPr/>
            </p:nvSpPr>
            <p:spPr>
              <a:xfrm>
                <a:off x="3040036" y="3823759"/>
                <a:ext cx="576300" cy="397329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43"/>
              <p:cNvSpPr txBox="1"/>
              <p:nvPr/>
            </p:nvSpPr>
            <p:spPr>
              <a:xfrm>
                <a:off x="3092569" y="3836367"/>
                <a:ext cx="451523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b="1" spc="-15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70</a:t>
                </a:r>
              </a:p>
            </p:txBody>
          </p:sp>
        </p:grpSp>
      </p:grpSp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21" y="29609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87" name="직사각형 8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86031" y="4190354"/>
              <a:ext cx="35646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10×6=60, 30×2=60, 10×7=70</a:t>
              </a:r>
            </a:p>
          </p:txBody>
        </p:sp>
      </p:grpSp>
      <p:sp>
        <p:nvSpPr>
          <p:cNvPr id="9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9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9" name="순서도: 대체 처리 98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0" name="순서도: 대체 처리 109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순서도: 대체 처리 111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6" name="직각 삼각형 55">
            <a:extLst>
              <a:ext uri="{FF2B5EF4-FFF2-40B4-BE49-F238E27FC236}">
                <a16:creationId xmlns:a16="http://schemas.microsoft.com/office/drawing/2014/main" id="{191C8974-1648-4E80-A129-095AE7374276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795E010-69D4-43A3-8F41-F0589D2C0C6E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16564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결과가 같은 것끼리 이어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21188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55778" y="508340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467" y="2353821"/>
            <a:ext cx="5284797" cy="2434049"/>
          </a:xfrm>
          <a:prstGeom prst="rect">
            <a:avLst/>
          </a:prstGeom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778" y="2013658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644736" y="2013658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230506" y="196992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890145" y="242756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696333" y="508983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5681916" y="5112461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 bwMode="auto">
          <a:xfrm>
            <a:off x="2625178" y="2701551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71" name="타원 70"/>
          <p:cNvSpPr/>
          <p:nvPr/>
        </p:nvSpPr>
        <p:spPr bwMode="auto">
          <a:xfrm>
            <a:off x="2625178" y="3537012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72" name="타원 71"/>
          <p:cNvSpPr/>
          <p:nvPr/>
        </p:nvSpPr>
        <p:spPr bwMode="auto">
          <a:xfrm>
            <a:off x="2610889" y="4398502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73" name="타원 72"/>
          <p:cNvSpPr/>
          <p:nvPr/>
        </p:nvSpPr>
        <p:spPr bwMode="auto">
          <a:xfrm>
            <a:off x="4623392" y="2701551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76" name="타원 75"/>
          <p:cNvSpPr/>
          <p:nvPr/>
        </p:nvSpPr>
        <p:spPr bwMode="auto">
          <a:xfrm>
            <a:off x="4622293" y="3541832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77" name="타원 76"/>
          <p:cNvSpPr/>
          <p:nvPr/>
        </p:nvSpPr>
        <p:spPr bwMode="auto">
          <a:xfrm>
            <a:off x="4628662" y="4398502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5" name="TextBox 4"/>
          <p:cNvSpPr txBox="1"/>
          <p:nvPr/>
        </p:nvSpPr>
        <p:spPr>
          <a:xfrm>
            <a:off x="1415025" y="2574291"/>
            <a:ext cx="816715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10×4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10465" y="3429672"/>
            <a:ext cx="816715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40×2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410465" y="4295713"/>
            <a:ext cx="816715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30×3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59427" y="2548054"/>
            <a:ext cx="816715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10×9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41971" y="3423193"/>
            <a:ext cx="816715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10×8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087433" y="4283804"/>
            <a:ext cx="816715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20×2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>
            <a:stCxn id="70" idx="5"/>
            <a:endCxn id="77" idx="1"/>
          </p:cNvCxnSpPr>
          <p:nvPr/>
        </p:nvCxnSpPr>
        <p:spPr bwMode="auto">
          <a:xfrm>
            <a:off x="2719596" y="2795969"/>
            <a:ext cx="1925266" cy="1618733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>
            <a:stCxn id="71" idx="6"/>
            <a:endCxn id="76" idx="2"/>
          </p:cNvCxnSpPr>
          <p:nvPr/>
        </p:nvCxnSpPr>
        <p:spPr bwMode="auto">
          <a:xfrm>
            <a:off x="2735796" y="3592321"/>
            <a:ext cx="1886497" cy="482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/>
          <p:cNvCxnSpPr>
            <a:stCxn id="72" idx="7"/>
            <a:endCxn id="73" idx="3"/>
          </p:cNvCxnSpPr>
          <p:nvPr/>
        </p:nvCxnSpPr>
        <p:spPr bwMode="auto">
          <a:xfrm flipV="1">
            <a:off x="2705307" y="2795969"/>
            <a:ext cx="1934285" cy="1618733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0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5" name="순서도: 대체 처리 104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순서도: 대체 처리 106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id="{B6F773B9-3FB4-4C2B-BEBD-6946B21064D7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496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82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드래그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연결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프로토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선잇기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http://cdata.tsherpa.co.kr/tsherpa/MultiMedia/Flash/2020/curri/index.html?flashxmlnum=soboro2&amp;classa=A8-C1-62-KK-KA-02-03-04-0-0-0-0&amp;classno=AA_SAMPLE/nproto_sample/DA/nproto_suh_518.html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결과가 같은 것끼리 이어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22837" y="53128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119" y="2114191"/>
            <a:ext cx="6025021" cy="2667795"/>
          </a:xfrm>
          <a:prstGeom prst="rect">
            <a:avLst/>
          </a:prstGeom>
        </p:spPr>
      </p:pic>
      <p:sp>
        <p:nvSpPr>
          <p:cNvPr id="34" name="타원 33"/>
          <p:cNvSpPr/>
          <p:nvPr/>
        </p:nvSpPr>
        <p:spPr bwMode="auto">
          <a:xfrm>
            <a:off x="2394865" y="2399502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37" name="타원 36"/>
          <p:cNvSpPr/>
          <p:nvPr/>
        </p:nvSpPr>
        <p:spPr bwMode="auto">
          <a:xfrm>
            <a:off x="2392609" y="3392779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38" name="타원 37"/>
          <p:cNvSpPr/>
          <p:nvPr/>
        </p:nvSpPr>
        <p:spPr bwMode="auto">
          <a:xfrm>
            <a:off x="2392609" y="4362498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39" name="타원 38"/>
          <p:cNvSpPr/>
          <p:nvPr/>
        </p:nvSpPr>
        <p:spPr bwMode="auto">
          <a:xfrm>
            <a:off x="4644008" y="2411150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40" name="타원 39"/>
          <p:cNvSpPr/>
          <p:nvPr/>
        </p:nvSpPr>
        <p:spPr bwMode="auto">
          <a:xfrm>
            <a:off x="4644008" y="3392779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41" name="타원 40"/>
          <p:cNvSpPr/>
          <p:nvPr/>
        </p:nvSpPr>
        <p:spPr bwMode="auto">
          <a:xfrm>
            <a:off x="4642737" y="4362498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cxnSp>
        <p:nvCxnSpPr>
          <p:cNvPr id="44" name="직선 연결선 43"/>
          <p:cNvCxnSpPr>
            <a:stCxn id="34" idx="5"/>
            <a:endCxn id="41" idx="1"/>
          </p:cNvCxnSpPr>
          <p:nvPr/>
        </p:nvCxnSpPr>
        <p:spPr bwMode="auto">
          <a:xfrm>
            <a:off x="2489283" y="2493920"/>
            <a:ext cx="2169654" cy="1884778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직선 연결선 44"/>
          <p:cNvCxnSpPr>
            <a:stCxn id="37" idx="6"/>
            <a:endCxn id="40" idx="2"/>
          </p:cNvCxnSpPr>
          <p:nvPr/>
        </p:nvCxnSpPr>
        <p:spPr bwMode="auto">
          <a:xfrm>
            <a:off x="2503227" y="3448088"/>
            <a:ext cx="2140781" cy="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>
            <a:stCxn id="38" idx="7"/>
            <a:endCxn id="39" idx="2"/>
          </p:cNvCxnSpPr>
          <p:nvPr/>
        </p:nvCxnSpPr>
        <p:spPr bwMode="auto">
          <a:xfrm flipV="1">
            <a:off x="2487027" y="2466459"/>
            <a:ext cx="2156981" cy="1912239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778" y="1808820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4644736" y="1808820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147993" y="17210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461266" y="21072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32130558-EE7D-490C-9100-FE3CD0763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AAE4A36-2F97-4A52-8853-0EDC676220B8}"/>
              </a:ext>
            </a:extLst>
          </p:cNvPr>
          <p:cNvSpPr txBox="1"/>
          <p:nvPr/>
        </p:nvSpPr>
        <p:spPr>
          <a:xfrm>
            <a:off x="1015511" y="2309254"/>
            <a:ext cx="935734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10×6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7E2CF8-17B2-4CC7-A513-D17890CB94E1}"/>
              </a:ext>
            </a:extLst>
          </p:cNvPr>
          <p:cNvSpPr txBox="1"/>
          <p:nvPr/>
        </p:nvSpPr>
        <p:spPr>
          <a:xfrm>
            <a:off x="1015902" y="3301228"/>
            <a:ext cx="935734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40×2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1FD04C-DA84-4DD3-954D-7ABE8223666E}"/>
              </a:ext>
            </a:extLst>
          </p:cNvPr>
          <p:cNvSpPr txBox="1"/>
          <p:nvPr/>
        </p:nvSpPr>
        <p:spPr>
          <a:xfrm>
            <a:off x="1016293" y="4293202"/>
            <a:ext cx="935734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30×3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48B1E5-EAF3-4907-B2B8-33A461915B13}"/>
              </a:ext>
            </a:extLst>
          </p:cNvPr>
          <p:cNvSpPr txBox="1"/>
          <p:nvPr/>
        </p:nvSpPr>
        <p:spPr>
          <a:xfrm>
            <a:off x="5284627" y="2297740"/>
            <a:ext cx="935734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10×9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5D7112-AFC5-4DF2-BC9A-AFA6725247CA}"/>
              </a:ext>
            </a:extLst>
          </p:cNvPr>
          <p:cNvSpPr txBox="1"/>
          <p:nvPr/>
        </p:nvSpPr>
        <p:spPr>
          <a:xfrm>
            <a:off x="5257936" y="3271693"/>
            <a:ext cx="935734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10×8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AC45B24-038F-429D-BCC5-4D0D46CFE4DD}"/>
              </a:ext>
            </a:extLst>
          </p:cNvPr>
          <p:cNvSpPr txBox="1"/>
          <p:nvPr/>
        </p:nvSpPr>
        <p:spPr>
          <a:xfrm>
            <a:off x="5257936" y="4245646"/>
            <a:ext cx="935734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30×2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086601C-F5D0-4013-8A7D-A7B23E30666E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결과가 같은 것끼리 이어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21188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467" y="2353821"/>
            <a:ext cx="5284797" cy="2434049"/>
          </a:xfrm>
          <a:prstGeom prst="rect">
            <a:avLst/>
          </a:prstGeom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778" y="2013658"/>
            <a:ext cx="1263505" cy="22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644736" y="2013658"/>
            <a:ext cx="221551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점을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드래그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옳은 답과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하세요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타원 69"/>
          <p:cNvSpPr/>
          <p:nvPr/>
        </p:nvSpPr>
        <p:spPr bwMode="auto">
          <a:xfrm>
            <a:off x="2625178" y="2701551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71" name="타원 70"/>
          <p:cNvSpPr/>
          <p:nvPr/>
        </p:nvSpPr>
        <p:spPr bwMode="auto">
          <a:xfrm>
            <a:off x="2625178" y="3537012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72" name="타원 71"/>
          <p:cNvSpPr/>
          <p:nvPr/>
        </p:nvSpPr>
        <p:spPr bwMode="auto">
          <a:xfrm>
            <a:off x="2610889" y="4398502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73" name="타원 72"/>
          <p:cNvSpPr/>
          <p:nvPr/>
        </p:nvSpPr>
        <p:spPr bwMode="auto">
          <a:xfrm>
            <a:off x="4623392" y="2701551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76" name="타원 75"/>
          <p:cNvSpPr/>
          <p:nvPr/>
        </p:nvSpPr>
        <p:spPr bwMode="auto">
          <a:xfrm>
            <a:off x="4622293" y="3541832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77" name="타원 76"/>
          <p:cNvSpPr/>
          <p:nvPr/>
        </p:nvSpPr>
        <p:spPr bwMode="auto">
          <a:xfrm>
            <a:off x="4628662" y="4398502"/>
            <a:ext cx="110618" cy="110618"/>
          </a:xfrm>
          <a:prstGeom prst="ellipse">
            <a:avLst/>
          </a:prstGeom>
          <a:solidFill>
            <a:srgbClr val="8E73E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/>
          </a:p>
        </p:txBody>
      </p:sp>
      <p:sp>
        <p:nvSpPr>
          <p:cNvPr id="5" name="TextBox 4"/>
          <p:cNvSpPr txBox="1"/>
          <p:nvPr/>
        </p:nvSpPr>
        <p:spPr>
          <a:xfrm>
            <a:off x="1415025" y="2574291"/>
            <a:ext cx="816715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10×4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10465" y="3429672"/>
            <a:ext cx="816715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40×2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410465" y="4295713"/>
            <a:ext cx="816715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30×3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59427" y="2548054"/>
            <a:ext cx="816715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10×9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41971" y="3423193"/>
            <a:ext cx="816715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10×8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087433" y="4283804"/>
            <a:ext cx="816715" cy="369332"/>
          </a:xfrm>
          <a:prstGeom prst="rect">
            <a:avLst/>
          </a:prstGeom>
          <a:solidFill>
            <a:srgbClr val="E8EED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20×2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>
            <a:stCxn id="70" idx="5"/>
            <a:endCxn id="77" idx="1"/>
          </p:cNvCxnSpPr>
          <p:nvPr/>
        </p:nvCxnSpPr>
        <p:spPr bwMode="auto">
          <a:xfrm>
            <a:off x="2719596" y="2795969"/>
            <a:ext cx="1925266" cy="1618733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>
            <a:stCxn id="71" idx="6"/>
            <a:endCxn id="76" idx="2"/>
          </p:cNvCxnSpPr>
          <p:nvPr/>
        </p:nvCxnSpPr>
        <p:spPr bwMode="auto">
          <a:xfrm>
            <a:off x="2735796" y="3592321"/>
            <a:ext cx="1886497" cy="4820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/>
          <p:cNvCxnSpPr>
            <a:stCxn id="72" idx="7"/>
            <a:endCxn id="73" idx="3"/>
          </p:cNvCxnSpPr>
          <p:nvPr/>
        </p:nvCxnSpPr>
        <p:spPr bwMode="auto">
          <a:xfrm flipV="1">
            <a:off x="2705307" y="2795969"/>
            <a:ext cx="1934285" cy="1618733"/>
          </a:xfrm>
          <a:prstGeom prst="line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5" name="직사각형 5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8522" y="4036094"/>
              <a:ext cx="31013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10×4=40, 40×2=80, 30×3=90</a:t>
              </a:r>
            </a:p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10×9=90, 10×8=80, 20×2=40</a:t>
              </a:r>
            </a:p>
          </p:txBody>
        </p:sp>
      </p:grpSp>
      <p:sp>
        <p:nvSpPr>
          <p:cNvPr id="6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13" name="순서도: 대체 처리 112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2" name="직각 삼각형 51">
            <a:extLst>
              <a:ext uri="{FF2B5EF4-FFF2-40B4-BE49-F238E27FC236}">
                <a16:creationId xmlns:a16="http://schemas.microsoft.com/office/drawing/2014/main" id="{ACE5E2B4-BAA9-4354-BE33-820A3FFF74AB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C5ADC69-F29C-493C-ACA0-490521A51020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896733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소연이네 학교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학년은 한 반에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반이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소연이네 학교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학년 학생은 모두 몇 명일까요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7376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137000" y="3152896"/>
            <a:ext cx="526301" cy="384721"/>
            <a:chOff x="2219972" y="3519374"/>
            <a:chExt cx="526301" cy="38472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19972" y="3519374"/>
              <a:ext cx="52630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570207" y="3140219"/>
            <a:ext cx="641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0177"/>
            <a:ext cx="420441" cy="354056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112989" y="19601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38" name="Picture 4">
            <a:extLst>
              <a:ext uri="{FF2B5EF4-FFF2-40B4-BE49-F238E27FC236}">
                <a16:creationId xmlns:a16="http://schemas.microsoft.com/office/drawing/2014/main" id="{01294D6F-3A9D-41E9-BA49-A5B5714D3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751" y="34489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5464FE83-9378-4BF6-B0F2-9C673B02501D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500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31540" y="1408710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기린의 수명은 치타의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이처럼 동물의 수명이 다른 동물의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배가 되는 경우를 찾아보고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어떻게 찾았는지 설명해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393737" y="34625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925370" y="3933056"/>
            <a:ext cx="296255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흰곰과 아프리카 코끼리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27529" y="4396875"/>
            <a:ext cx="5876983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2000" b="1" spc="-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흰곰의 수명 </a:t>
            </a:r>
            <a:r>
              <a:rPr lang="en-US" altLang="ko-KR" sz="2000" b="1" spc="-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</a:t>
            </a:r>
            <a:r>
              <a:rPr lang="ko-KR" altLang="en-US" sz="2000" b="1" spc="-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2000" b="1" spc="-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spc="-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곱하면 </a:t>
            </a:r>
            <a:r>
              <a:rPr lang="en-US" altLang="ko-KR" sz="2000" b="1" spc="-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36×2=72</a:t>
            </a:r>
            <a:r>
              <a:rPr lang="ko-KR" altLang="en-US" sz="2000" b="1" spc="-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아프리카 코끼리의 수명은 흰 곰의 </a:t>
            </a:r>
            <a:r>
              <a:rPr lang="en-US" altLang="ko-KR" sz="2000" b="1" spc="-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spc="-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2000" b="1" spc="-1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spc="-1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18" y="4446741"/>
            <a:ext cx="378108" cy="249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9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85" name="타원 84"/>
          <p:cNvSpPr/>
          <p:nvPr/>
        </p:nvSpPr>
        <p:spPr>
          <a:xfrm>
            <a:off x="751323" y="43654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id="{35929D54-450B-499C-8671-A62867968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FF68689-4A2D-4C24-A418-864706AE8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08592"/>
              </p:ext>
            </p:extLst>
          </p:nvPr>
        </p:nvGraphicFramePr>
        <p:xfrm>
          <a:off x="408702" y="2521279"/>
          <a:ext cx="6480180" cy="1109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30">
                  <a:extLst>
                    <a:ext uri="{9D8B030D-6E8A-4147-A177-3AD203B41FA5}">
                      <a16:colId xmlns:a16="http://schemas.microsoft.com/office/drawing/2014/main" val="3796409317"/>
                    </a:ext>
                  </a:extLst>
                </a:gridCol>
                <a:gridCol w="1080030">
                  <a:extLst>
                    <a:ext uri="{9D8B030D-6E8A-4147-A177-3AD203B41FA5}">
                      <a16:colId xmlns:a16="http://schemas.microsoft.com/office/drawing/2014/main" val="2770750118"/>
                    </a:ext>
                  </a:extLst>
                </a:gridCol>
                <a:gridCol w="1080030">
                  <a:extLst>
                    <a:ext uri="{9D8B030D-6E8A-4147-A177-3AD203B41FA5}">
                      <a16:colId xmlns:a16="http://schemas.microsoft.com/office/drawing/2014/main" val="2739627405"/>
                    </a:ext>
                  </a:extLst>
                </a:gridCol>
                <a:gridCol w="1151468">
                  <a:extLst>
                    <a:ext uri="{9D8B030D-6E8A-4147-A177-3AD203B41FA5}">
                      <a16:colId xmlns:a16="http://schemas.microsoft.com/office/drawing/2014/main" val="806551272"/>
                    </a:ext>
                  </a:extLst>
                </a:gridCol>
                <a:gridCol w="1008592">
                  <a:extLst>
                    <a:ext uri="{9D8B030D-6E8A-4147-A177-3AD203B41FA5}">
                      <a16:colId xmlns:a16="http://schemas.microsoft.com/office/drawing/2014/main" val="468896776"/>
                    </a:ext>
                  </a:extLst>
                </a:gridCol>
                <a:gridCol w="1080030">
                  <a:extLst>
                    <a:ext uri="{9D8B030D-6E8A-4147-A177-3AD203B41FA5}">
                      <a16:colId xmlns:a16="http://schemas.microsoft.com/office/drawing/2014/main" val="4241359119"/>
                    </a:ext>
                  </a:extLst>
                </a:gridCol>
              </a:tblGrid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치타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진돗개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아프리카</a:t>
                      </a:r>
                      <a:endParaRPr lang="en-US" altLang="ko-KR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코끼리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흰곰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B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126264"/>
                  </a:ext>
                </a:extLst>
              </a:tr>
              <a:tr h="439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8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090128"/>
                  </a:ext>
                </a:extLst>
              </a:tr>
            </a:tbl>
          </a:graphicData>
        </a:graphic>
      </p:graphicFrame>
      <p:pic>
        <p:nvPicPr>
          <p:cNvPr id="91" name="Picture 5">
            <a:extLst>
              <a:ext uri="{FF2B5EF4-FFF2-40B4-BE49-F238E27FC236}">
                <a16:creationId xmlns:a16="http://schemas.microsoft.com/office/drawing/2014/main" id="{03E2C235-7E40-4BFF-AAF2-351173CE6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27" y="4396875"/>
            <a:ext cx="563456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4">
            <a:extLst>
              <a:ext uri="{FF2B5EF4-FFF2-40B4-BE49-F238E27FC236}">
                <a16:creationId xmlns:a16="http://schemas.microsoft.com/office/drawing/2014/main" id="{3816556E-25F9-4EDC-9229-DFF5AD5A9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63" y="3933992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A84A08F0-23DC-4B2E-9C1A-F4FB8EF52688}"/>
              </a:ext>
            </a:extLst>
          </p:cNvPr>
          <p:cNvSpPr txBox="1"/>
          <p:nvPr/>
        </p:nvSpPr>
        <p:spPr>
          <a:xfrm>
            <a:off x="212687" y="4458550"/>
            <a:ext cx="6899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96" name="Picture 4">
            <a:extLst>
              <a:ext uri="{FF2B5EF4-FFF2-40B4-BE49-F238E27FC236}">
                <a16:creationId xmlns:a16="http://schemas.microsoft.com/office/drawing/2014/main" id="{CC8A601A-EA91-4119-BA3A-6E5A603EE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053" y="38413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4">
            <a:extLst>
              <a:ext uri="{FF2B5EF4-FFF2-40B4-BE49-F238E27FC236}">
                <a16:creationId xmlns:a16="http://schemas.microsoft.com/office/drawing/2014/main" id="{4A465682-79EF-4141-9D42-0E67BD8AC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186" y="47559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62206911-546E-4499-B555-6C521D8C6516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소연이네 학교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학년은 한 반에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반이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소연이네 학교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학년 학생은 모두 몇 명일까요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3137000" y="3152896"/>
            <a:ext cx="526301" cy="384721"/>
            <a:chOff x="2219972" y="3519374"/>
            <a:chExt cx="526301" cy="38472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19972" y="3519374"/>
              <a:ext cx="52630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570207" y="3140219"/>
            <a:ext cx="641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37" name="직사각형 3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8478" y="4190354"/>
              <a:ext cx="17521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20×3=60(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3" y="1968962"/>
            <a:ext cx="420441" cy="354056"/>
          </a:xfrm>
          <a:prstGeom prst="rect">
            <a:avLst/>
          </a:prstGeom>
        </p:spPr>
      </p:pic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0" name="순서도: 대체 처리 79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6" name="Picture 4">
            <a:extLst>
              <a:ext uri="{FF2B5EF4-FFF2-40B4-BE49-F238E27FC236}">
                <a16:creationId xmlns:a16="http://schemas.microsoft.com/office/drawing/2014/main" id="{1814CA84-4C94-494E-A9D5-F5CB3BE4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751" y="344891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각 삼각형 46">
            <a:extLst>
              <a:ext uri="{FF2B5EF4-FFF2-40B4-BE49-F238E27FC236}">
                <a16:creationId xmlns:a16="http://schemas.microsoft.com/office/drawing/2014/main" id="{40651139-8BD2-45F0-B4F6-538085F615B8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4DD2B52-9325-479A-AEEA-FF225573B21F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024680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중요 표시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17677" y="5154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50150" y="52087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562650" y="5154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아린이가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말하는 것을 모두 사용하여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몇십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해결할 수 있는 문제를 만들고 답을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5940" y="2317925"/>
            <a:ext cx="3726471" cy="1419107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239852" y="2564904"/>
            <a:ext cx="2385369" cy="29329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123728" y="3486824"/>
            <a:ext cx="324036" cy="176690"/>
          </a:xfrm>
          <a:prstGeom prst="roundRect">
            <a:avLst/>
          </a:prstGeom>
          <a:solidFill>
            <a:srgbClr val="CEE4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52964" y="3779300"/>
            <a:ext cx="595128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지호는 사탕을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가지고 있습니다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현주가 가지고 있는 사탕은 지호의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배라면 현주가 가지고 있는 사탕은 몇 개일까요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0" y="3802368"/>
            <a:ext cx="340339" cy="27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829389" y="4794867"/>
            <a:ext cx="718275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978316" y="3391709"/>
            <a:ext cx="671239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아린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03848" y="2540223"/>
            <a:ext cx="32797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사탕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지호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현주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161495" y="2125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9" name="순서도: 대체 처리 8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타원 52"/>
          <p:cNvSpPr/>
          <p:nvPr/>
        </p:nvSpPr>
        <p:spPr>
          <a:xfrm>
            <a:off x="859335" y="36324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6D129813-EA5A-499C-9A3B-C02C5A9E6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56" y="3740065"/>
            <a:ext cx="563456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>
            <a:extLst>
              <a:ext uri="{FF2B5EF4-FFF2-40B4-BE49-F238E27FC236}">
                <a16:creationId xmlns:a16="http://schemas.microsoft.com/office/drawing/2014/main" id="{26D28B4E-6DAF-463D-8763-6597F37C8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775231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2F1E58C-4006-46D9-996B-30A3283DCBCC}"/>
              </a:ext>
            </a:extLst>
          </p:cNvPr>
          <p:cNvSpPr txBox="1"/>
          <p:nvPr/>
        </p:nvSpPr>
        <p:spPr>
          <a:xfrm>
            <a:off x="215516" y="3801740"/>
            <a:ext cx="6899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4933182B-79BF-4299-B753-B027A01C5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11" y="41494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4">
            <a:extLst>
              <a:ext uri="{FF2B5EF4-FFF2-40B4-BE49-F238E27FC236}">
                <a16:creationId xmlns:a16="http://schemas.microsoft.com/office/drawing/2014/main" id="{D1C279C2-0D27-4DEF-AE62-4B8E5DD27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802" y="497147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1" name="Group 1072">
            <a:extLst>
              <a:ext uri="{FF2B5EF4-FFF2-40B4-BE49-F238E27FC236}">
                <a16:creationId xmlns:a16="http://schemas.microsoft.com/office/drawing/2014/main" id="{66F4A296-190D-4929-B13D-CE127B2C5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721891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bg.png</a:t>
                      </a: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\lesson04\ops\ms_lesson04\images\ms_31_4_01_07_01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타원 49">
            <a:extLst>
              <a:ext uri="{FF2B5EF4-FFF2-40B4-BE49-F238E27FC236}">
                <a16:creationId xmlns:a16="http://schemas.microsoft.com/office/drawing/2014/main" id="{F87D15DB-7056-417A-A5FB-954DDD61F8BA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444316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 약물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31540" y="1408710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것을 모두 사용하여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몇십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해결할 수 있는 문제를 만들고 답을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35796" y="3501008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396746" y="2867209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432702" y="3519671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150201" y="3510056"/>
            <a:ext cx="324036" cy="25202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393737" y="34625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581741" y="3403672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3656479" y="3411828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766402" y="3442503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973015" y="3425725"/>
            <a:ext cx="612068" cy="34699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942475" y="3419708"/>
            <a:ext cx="5642609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미연이는 사탕을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가지고 있습니다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태인이가 가지고 있는 사탕은 미연이의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배라면 태인이가 가지고 있는 사탕은 모두 몇 개일까요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97" y="3464949"/>
            <a:ext cx="395488" cy="261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1580808" y="2209652"/>
            <a:ext cx="3955912" cy="979279"/>
          </a:xfrm>
          <a:prstGeom prst="roundRect">
            <a:avLst/>
          </a:prstGeom>
          <a:noFill/>
          <a:ln w="38100">
            <a:solidFill>
              <a:srgbClr val="BBD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727200" y="2505974"/>
            <a:ext cx="4054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사탕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미연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   태인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2475" y="4442159"/>
            <a:ext cx="71827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10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0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47" name="타원 46"/>
          <p:cNvSpPr/>
          <p:nvPr/>
        </p:nvSpPr>
        <p:spPr>
          <a:xfrm>
            <a:off x="843764" y="32868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5D240EA4-4B90-4F69-A15D-A408A0A71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5">
            <a:extLst>
              <a:ext uri="{FF2B5EF4-FFF2-40B4-BE49-F238E27FC236}">
                <a16:creationId xmlns:a16="http://schemas.microsoft.com/office/drawing/2014/main" id="{91C91C96-2E70-4668-83FB-87FF644B3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96" y="3411828"/>
            <a:ext cx="563456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id="{67C93186-B8C6-4ED1-97D7-9D68932F3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72" y="444699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E0FCF78-8B17-4972-B2E5-771882B7A660}"/>
              </a:ext>
            </a:extLst>
          </p:cNvPr>
          <p:cNvSpPr txBox="1"/>
          <p:nvPr/>
        </p:nvSpPr>
        <p:spPr>
          <a:xfrm>
            <a:off x="318697" y="3475191"/>
            <a:ext cx="6899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578CEE0D-C9F0-4E0A-9A0E-BE1BFE3C9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80" y="38762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id="{F49C3BCC-EDFF-4AC3-B0D7-41C92FA18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471" y="469821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2212E02A-CBC0-42E9-83F8-CFDCB802D1A9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27443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585980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suhi_p_0301_04_0002.html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50~51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아린이가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말하는 것을 모두 사용하여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몇십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해결할 수 있는 문제를 만들고 답을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5940" y="2317925"/>
            <a:ext cx="3726471" cy="1419107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341530" y="3753036"/>
            <a:ext cx="612068" cy="338554"/>
            <a:chOff x="341530" y="3985852"/>
            <a:chExt cx="612068" cy="338554"/>
          </a:xfrm>
        </p:grpSpPr>
        <p:pic>
          <p:nvPicPr>
            <p:cNvPr id="38" name="Picture 5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535" y="4001687"/>
              <a:ext cx="432060" cy="306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341530" y="3985852"/>
              <a:ext cx="6120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3239852" y="2564904"/>
            <a:ext cx="2385369" cy="29329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123728" y="3486824"/>
            <a:ext cx="324036" cy="176690"/>
          </a:xfrm>
          <a:prstGeom prst="roundRect">
            <a:avLst/>
          </a:prstGeom>
          <a:solidFill>
            <a:srgbClr val="CEE4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 bwMode="auto">
          <a:xfrm>
            <a:off x="853595" y="4115875"/>
            <a:ext cx="5834204" cy="247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853595" y="4473116"/>
            <a:ext cx="5834204" cy="247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1259632" y="3789040"/>
            <a:ext cx="5458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지호는 사탕을 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가지고 있습니다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현주가 가지고 있는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3535" y="4134562"/>
            <a:ext cx="6091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사탕은 지호의 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배라면 현주가 가지고 있는 사탕은 몇 개일까요</a:t>
            </a:r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0" y="3802368"/>
            <a:ext cx="340339" cy="27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1" name="그룹 70"/>
          <p:cNvGrpSpPr/>
          <p:nvPr/>
        </p:nvGrpSpPr>
        <p:grpSpPr>
          <a:xfrm>
            <a:off x="395536" y="4554763"/>
            <a:ext cx="612068" cy="338554"/>
            <a:chOff x="419500" y="3985852"/>
            <a:chExt cx="612068" cy="338554"/>
          </a:xfrm>
        </p:grpSpPr>
        <p:pic>
          <p:nvPicPr>
            <p:cNvPr id="72" name="Picture 5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535" y="4001687"/>
              <a:ext cx="432060" cy="306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419500" y="3985852"/>
              <a:ext cx="6120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</a:t>
              </a:r>
            </a:p>
          </p:txBody>
        </p:sp>
      </p:grpSp>
      <p:cxnSp>
        <p:nvCxnSpPr>
          <p:cNvPr id="75" name="직선 연결선 74"/>
          <p:cNvCxnSpPr/>
          <p:nvPr/>
        </p:nvCxnSpPr>
        <p:spPr bwMode="auto">
          <a:xfrm flipV="1">
            <a:off x="869639" y="4916625"/>
            <a:ext cx="1416107" cy="247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1237980" y="4581128"/>
            <a:ext cx="71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6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3" name="직사각형 52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82970" y="4208994"/>
              <a:ext cx="17521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10×5=50(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</p:grpSp>
      <p:sp>
        <p:nvSpPr>
          <p:cNvPr id="8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500470" y="1160748"/>
            <a:ext cx="2411790" cy="353678"/>
            <a:chOff x="4355976" y="1177702"/>
            <a:chExt cx="2411790" cy="353678"/>
          </a:xfrm>
        </p:grpSpPr>
        <p:sp>
          <p:nvSpPr>
            <p:cNvPr id="88" name="순서도: 대체 처리 87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4" name="직각 삼각형 53">
            <a:extLst>
              <a:ext uri="{FF2B5EF4-FFF2-40B4-BE49-F238E27FC236}">
                <a16:creationId xmlns:a16="http://schemas.microsoft.com/office/drawing/2014/main" id="{1879E12B-5E3A-4002-A91A-15CEDFF7E286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C2DC94-1E2D-4C04-8B11-1A67A971179E}"/>
              </a:ext>
            </a:extLst>
          </p:cNvPr>
          <p:cNvSpPr txBox="1"/>
          <p:nvPr/>
        </p:nvSpPr>
        <p:spPr>
          <a:xfrm>
            <a:off x="1978316" y="3391709"/>
            <a:ext cx="671239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D2D718-C6A0-4E5B-BA92-C1CEEDF1343D}"/>
              </a:ext>
            </a:extLst>
          </p:cNvPr>
          <p:cNvSpPr txBox="1"/>
          <p:nvPr/>
        </p:nvSpPr>
        <p:spPr>
          <a:xfrm>
            <a:off x="3203848" y="2540223"/>
            <a:ext cx="32797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사탕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지호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5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현주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9ED6250-151C-4A5F-99D4-3F57EBA917C6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9539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74" y="2526268"/>
            <a:ext cx="6362892" cy="175770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27200" y="3779515"/>
            <a:ext cx="1116608" cy="216024"/>
          </a:xfrm>
          <a:prstGeom prst="roundRect">
            <a:avLst/>
          </a:prstGeom>
          <a:solidFill>
            <a:srgbClr val="E1F3F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01663" y="3715834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더했어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4526949" y="1160748"/>
            <a:ext cx="2385311" cy="354967"/>
            <a:chOff x="4382455" y="1176413"/>
            <a:chExt cx="2385311" cy="354967"/>
          </a:xfrm>
        </p:grpSpPr>
        <p:sp>
          <p:nvSpPr>
            <p:cNvPr id="57" name="순서도: 대체 처리 56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4382455" y="1232093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82455" y="1176413"/>
              <a:ext cx="729605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1" name="Group 1072">
            <a:extLst>
              <a:ext uri="{FF2B5EF4-FFF2-40B4-BE49-F238E27FC236}">
                <a16:creationId xmlns:a16="http://schemas.microsoft.com/office/drawing/2014/main" id="{EC9868F8-B066-40D7-ADA1-161DB4782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309788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latin typeface="나눔고딕" pitchFamily="50" charset="-127"/>
                          <a:ea typeface="나눔고딕" pitchFamily="50" charset="-127"/>
                        </a:rPr>
                        <a:t>bg.png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텍스트 지우고 새로 써 주세요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.)</a:t>
                      </a: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\lesson04\ops\ms_lesson04\images\ms_31_4_01_01_01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:a16="http://schemas.microsoft.com/office/drawing/2014/main" id="{53671092-D654-457A-A66E-0AAD080110CD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2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179512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64" y="1650352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0369" y="2057465"/>
            <a:ext cx="4365767" cy="137725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573016"/>
            <a:ext cx="178503" cy="21095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77723" y="3496942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 모형을       개씩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놓았습니다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050950" y="3486134"/>
            <a:ext cx="468052" cy="384721"/>
            <a:chOff x="2213738" y="3486134"/>
            <a:chExt cx="468052" cy="384721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213738" y="3507856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67744" y="348613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970135"/>
            <a:ext cx="178503" cy="2109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77723" y="3904468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 모형의 개수는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2×      =      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을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3263318" y="3901554"/>
            <a:ext cx="468052" cy="389062"/>
            <a:chOff x="2219972" y="3497710"/>
            <a:chExt cx="468052" cy="389062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82264" y="3497710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3977399" y="3918235"/>
            <a:ext cx="468052" cy="384721"/>
            <a:chOff x="2221695" y="3516613"/>
            <a:chExt cx="468052" cy="384721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2221695" y="3528954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90755" y="3516613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796136" y="3900447"/>
            <a:ext cx="504056" cy="384721"/>
            <a:chOff x="2213738" y="3486871"/>
            <a:chExt cx="504056" cy="384721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2213738" y="3507856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222803" y="3486871"/>
              <a:ext cx="49499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</a:p>
          </p:txBody>
        </p:sp>
      </p:grpSp>
      <p:pic>
        <p:nvPicPr>
          <p:cNvPr id="70" name="그림 6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6" y="4694205"/>
            <a:ext cx="178503" cy="210959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90063" y="458112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20×      =  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1384876" y="4588110"/>
            <a:ext cx="468052" cy="389062"/>
            <a:chOff x="2219972" y="3497710"/>
            <a:chExt cx="468052" cy="389062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282264" y="3497710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068364" y="4597808"/>
            <a:ext cx="521642" cy="384721"/>
            <a:chOff x="2219972" y="3509951"/>
            <a:chExt cx="521642" cy="384721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229743" y="3509951"/>
              <a:ext cx="51187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80</a:t>
              </a:r>
            </a:p>
          </p:txBody>
        </p:sp>
      </p:grpSp>
      <p:sp>
        <p:nvSpPr>
          <p:cNvPr id="87" name="타원 86"/>
          <p:cNvSpPr/>
          <p:nvPr/>
        </p:nvSpPr>
        <p:spPr>
          <a:xfrm>
            <a:off x="5767516" y="513891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2" name="순서도: 대체 처리 91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59" name="Group 1072">
            <a:extLst>
              <a:ext uri="{FF2B5EF4-FFF2-40B4-BE49-F238E27FC236}">
                <a16:creationId xmlns:a16="http://schemas.microsoft.com/office/drawing/2014/main" id="{9A0F9483-E315-4C9D-B630-620076542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02421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bg.svg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\lesson04\ops\ms_lesson04\images\ms_31_4_01_02_01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0" name="그림 59">
            <a:extLst>
              <a:ext uri="{FF2B5EF4-FFF2-40B4-BE49-F238E27FC236}">
                <a16:creationId xmlns:a16="http://schemas.microsoft.com/office/drawing/2014/main" id="{0EC36A32-F799-4794-98CB-D9ECD62FBC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9680" y="3304650"/>
            <a:ext cx="360000" cy="355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C3567B7F-0B15-48FB-A925-07190809CF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8654" y="4174971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A4BFA9EF-0141-4E7B-AFE6-54996C6898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7444" y="4168800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E96BF538-C1CC-449C-B512-C8157BD2C9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0669" y="4144277"/>
            <a:ext cx="360000" cy="355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3378E6BF-1355-47BE-81F1-4B73ACE832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8564" y="4894827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F4D10311-80F8-47FF-867D-4E3E42277E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603" y="4837167"/>
            <a:ext cx="360000" cy="355000"/>
          </a:xfrm>
          <a:prstGeom prst="rect">
            <a:avLst/>
          </a:prstGeom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2D8448DB-EF4E-4550-A942-47516E7B52D9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깜짝 문제 약물 사용하여 텍스트 변경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소발문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블릿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544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 모형을 보고     안에 알맞을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48" y="3573016"/>
            <a:ext cx="178503" cy="2109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40511" y="3496942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 모형을       개씩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놓았습니다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213738" y="3489526"/>
            <a:ext cx="468052" cy="384721"/>
            <a:chOff x="2213738" y="3489526"/>
            <a:chExt cx="468052" cy="384721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2213738" y="3507856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79443" y="3489526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48" y="3970135"/>
            <a:ext cx="178503" cy="21095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40511" y="3904468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십 모형의 개수는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3×      =      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을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나타냅니다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426106" y="3901554"/>
            <a:ext cx="468052" cy="389062"/>
            <a:chOff x="2219972" y="3497710"/>
            <a:chExt cx="468052" cy="389062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2264" y="3497710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140187" y="3918235"/>
            <a:ext cx="468052" cy="384721"/>
            <a:chOff x="2221695" y="3516613"/>
            <a:chExt cx="468052" cy="384721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2221695" y="3528954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90755" y="3516613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976156" y="3900447"/>
            <a:ext cx="504056" cy="384721"/>
            <a:chOff x="2213738" y="3486871"/>
            <a:chExt cx="504056" cy="38472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213738" y="3507856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22803" y="3486871"/>
              <a:ext cx="49499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</a:p>
          </p:txBody>
        </p:sp>
      </p:grp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24" y="4694205"/>
            <a:ext cx="178503" cy="210959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952851" y="4581128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30×      =   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547664" y="4588110"/>
            <a:ext cx="468052" cy="389062"/>
            <a:chOff x="2219972" y="3497710"/>
            <a:chExt cx="468052" cy="389062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282264" y="3497710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231152" y="4597808"/>
            <a:ext cx="521642" cy="384721"/>
            <a:chOff x="2219972" y="3509951"/>
            <a:chExt cx="521642" cy="384721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29743" y="3509951"/>
              <a:ext cx="51187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90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3825" y="1900907"/>
            <a:ext cx="3952613" cy="1473247"/>
          </a:xfrm>
          <a:prstGeom prst="rect">
            <a:avLst/>
          </a:prstGeom>
        </p:spPr>
      </p:pic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652" y="1436848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160E6A18-94A3-4173-A039-E164615C3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0" name="Group 1072">
            <a:extLst>
              <a:ext uri="{FF2B5EF4-FFF2-40B4-BE49-F238E27FC236}">
                <a16:creationId xmlns:a16="http://schemas.microsoft.com/office/drawing/2014/main" id="{A0DBA367-362A-4796-A56C-CA7D65DA7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61430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bg_pop01.png</a:t>
                      </a:r>
                    </a:p>
                    <a:p>
                      <a:r>
                        <a:rPr lang="ko-KR" altLang="en-US" sz="90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\lesson04\ops\ms_lesson04\images\ms_31_4_01_02_01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1" name="그림 70">
            <a:extLst>
              <a:ext uri="{FF2B5EF4-FFF2-40B4-BE49-F238E27FC236}">
                <a16:creationId xmlns:a16="http://schemas.microsoft.com/office/drawing/2014/main" id="{15D05A9C-0A16-4C6B-A8E7-071E5BCBFB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7764" y="3277161"/>
            <a:ext cx="360000" cy="355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7A9E0398-62C6-4815-A4E5-46DBD2EB1D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8912" y="4203611"/>
            <a:ext cx="360000" cy="355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16C343AC-F20B-4286-9353-D2193BA0D0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3593" y="4177390"/>
            <a:ext cx="360000" cy="3550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4B9F9654-7971-434B-8717-BA95A43F58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0460" y="4160985"/>
            <a:ext cx="360000" cy="355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4D3D8F2A-8F9B-4E72-87DC-98911C609F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1552" y="4860751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393F9CD0-7B53-4247-925A-1C79BC9055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5031" y="4846221"/>
            <a:ext cx="360000" cy="355000"/>
          </a:xfrm>
          <a:prstGeom prst="rect">
            <a:avLst/>
          </a:prstGeom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76E555E0-2741-4213-B22E-1F64C76FD5CA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하트 모양의 종이 장식이 한 줄에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19" y="1976219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184" y="2455619"/>
            <a:ext cx="6357060" cy="1036406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2578635" y="3781678"/>
            <a:ext cx="513772" cy="384721"/>
            <a:chOff x="2219972" y="3519374"/>
            <a:chExt cx="513772" cy="38472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359771" y="3781678"/>
            <a:ext cx="468052" cy="384721"/>
            <a:chOff x="2219972" y="3519374"/>
            <a:chExt cx="468052" cy="384721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010683" y="3753036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02771" y="3760014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26807" y="3781678"/>
            <a:ext cx="526301" cy="384721"/>
            <a:chOff x="2219972" y="3519374"/>
            <a:chExt cx="526301" cy="384721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19972" y="3519374"/>
              <a:ext cx="52630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</a:p>
          </p:txBody>
        </p:sp>
      </p:grpSp>
      <p:sp>
        <p:nvSpPr>
          <p:cNvPr id="6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4500470" y="1167110"/>
            <a:ext cx="2411790" cy="353678"/>
            <a:chOff x="4355976" y="1177702"/>
            <a:chExt cx="2411790" cy="353678"/>
          </a:xfrm>
        </p:grpSpPr>
        <p:sp>
          <p:nvSpPr>
            <p:cNvPr id="109" name="순서도: 대체 처리 108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graphicFrame>
        <p:nvGraphicFramePr>
          <p:cNvPr id="46" name="Group 1072">
            <a:extLst>
              <a:ext uri="{FF2B5EF4-FFF2-40B4-BE49-F238E27FC236}">
                <a16:creationId xmlns:a16="http://schemas.microsoft.com/office/drawing/2014/main" id="{B57A49FB-BA04-4E7F-8ACE-3D6ADCE48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302808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bg.png</a:t>
                      </a: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\lesson04\ops\ms_lesson04\images\ms_31_4_01_03_01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id="{8118DB6B-FAF4-4EC2-85C4-837AD869BF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4866" y="4011646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15D81A0-F1EA-4CE4-8BAF-8ED7A7BE98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1539" y="4050705"/>
            <a:ext cx="360000" cy="355000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E1125413-D85B-4B2A-8621-95270A1B7006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3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(3-1-4)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_02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44" y="140871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하트 모양의 종이 장식이 한 줄에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1123253" y="3842264"/>
            <a:ext cx="1812360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279707" y="3822483"/>
            <a:ext cx="1398574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865870" y="3822483"/>
            <a:ext cx="454102" cy="36577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89" y="1737996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7922" y="2257350"/>
            <a:ext cx="4771294" cy="1108925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2578635" y="3781678"/>
            <a:ext cx="513772" cy="384721"/>
            <a:chOff x="2219972" y="3519374"/>
            <a:chExt cx="513772" cy="384721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359771" y="3781678"/>
            <a:ext cx="468052" cy="384721"/>
            <a:chOff x="2219972" y="3519374"/>
            <a:chExt cx="468052" cy="384721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010683" y="3753036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02771" y="3760014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4126807" y="3781678"/>
            <a:ext cx="526301" cy="384721"/>
            <a:chOff x="2219972" y="3519374"/>
            <a:chExt cx="526301" cy="384721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19972" y="3519374"/>
              <a:ext cx="52630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</a:p>
          </p:txBody>
        </p:sp>
      </p:grpSp>
      <p:sp>
        <p:nvSpPr>
          <p:cNvPr id="7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7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51" name="타원 50"/>
          <p:cNvSpPr/>
          <p:nvPr/>
        </p:nvSpPr>
        <p:spPr>
          <a:xfrm>
            <a:off x="105347" y="528202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777070B7-2176-460E-ACF0-C61E9717A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51B268DC-6C9F-4462-A119-347507BB58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4866" y="4011646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6FCA7A1-A140-449D-B388-5B69A38DF0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1539" y="4050705"/>
            <a:ext cx="360000" cy="355000"/>
          </a:xfrm>
          <a:prstGeom prst="rect">
            <a:avLst/>
          </a:prstGeom>
        </p:spPr>
      </p:pic>
      <p:graphicFrame>
        <p:nvGraphicFramePr>
          <p:cNvPr id="45" name="Group 1072">
            <a:extLst>
              <a:ext uri="{FF2B5EF4-FFF2-40B4-BE49-F238E27FC236}">
                <a16:creationId xmlns:a16="http://schemas.microsoft.com/office/drawing/2014/main" id="{2947A437-0149-483B-9C53-1026ED769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91125"/>
              </p:ext>
            </p:extLst>
          </p:nvPr>
        </p:nvGraphicFramePr>
        <p:xfrm>
          <a:off x="192754" y="6129300"/>
          <a:ext cx="6590362" cy="411480"/>
        </p:xfrm>
        <a:graphic>
          <a:graphicData uri="http://schemas.openxmlformats.org/drawingml/2006/table">
            <a:tbl>
              <a:tblPr/>
              <a:tblGrid>
                <a:gridCol w="1082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bg_popup_more.png</a:t>
                      </a:r>
                    </a:p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수학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박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) 3-1 </a:t>
                      </a:r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지도서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\app\resource\</a:t>
                      </a:r>
                      <a:r>
                        <a:rPr lang="en-US" altLang="ko-KR" sz="900" dirty="0" err="1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>
                          <a:latin typeface="나눔고딕" pitchFamily="50" charset="-127"/>
                          <a:ea typeface="나눔고딕" pitchFamily="50" charset="-127"/>
                        </a:rPr>
                        <a:t>\lesson04\ops\ms_lesson04\images\ms_31_4_01_03_01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타원 40">
            <a:extLst>
              <a:ext uri="{FF2B5EF4-FFF2-40B4-BE49-F238E27FC236}">
                <a16:creationId xmlns:a16="http://schemas.microsoft.com/office/drawing/2014/main" id="{0BF053AB-3F3A-4A47-BEE0-8FA49D83852D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4986" y="1639974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하트 모양의 종이 장식이 한 줄에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수를 써넣으세요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19" y="1976219"/>
            <a:ext cx="343833" cy="34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184" y="2455619"/>
            <a:ext cx="6357060" cy="1036406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2578635" y="3781678"/>
            <a:ext cx="513772" cy="384721"/>
            <a:chOff x="2219972" y="3519374"/>
            <a:chExt cx="513772" cy="38472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19972" y="3519374"/>
              <a:ext cx="51377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359771" y="3781678"/>
            <a:ext cx="468052" cy="384721"/>
            <a:chOff x="2219972" y="3519374"/>
            <a:chExt cx="468052" cy="384721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2264" y="3519374"/>
              <a:ext cx="27182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010683" y="3753036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02771" y="3760014"/>
            <a:ext cx="469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26807" y="3781678"/>
            <a:ext cx="526301" cy="384721"/>
            <a:chOff x="2219972" y="3519374"/>
            <a:chExt cx="526301" cy="384721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2219972" y="3526732"/>
              <a:ext cx="468052" cy="360040"/>
            </a:xfrm>
            <a:prstGeom prst="round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19972" y="3519374"/>
              <a:ext cx="526301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9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30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6" name="직사각형 55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3528" y="3966445"/>
              <a:ext cx="46085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개씩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줄이므로 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10×3</a:t>
              </a:r>
              <a:r>
                <a:rPr lang="ko-KR" altLang="en-US" sz="1800" spc="-150" dirty="0">
                  <a:latin typeface="맑은 고딕" pitchFamily="50" charset="-127"/>
                  <a:ea typeface="맑은 고딕" pitchFamily="50" charset="-127"/>
                </a:rPr>
                <a:t>으로 구할 수 있습니다</a:t>
              </a:r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51178" y="4327628"/>
              <a:ext cx="1210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800" spc="-150" dirty="0">
                  <a:latin typeface="맑은 고딕" pitchFamily="50" charset="-127"/>
                  <a:ea typeface="맑은 고딕" pitchFamily="50" charset="-127"/>
                </a:rPr>
                <a:t>10×3=30</a:t>
              </a:r>
            </a:p>
          </p:txBody>
        </p:sp>
      </p:grpSp>
      <p:pic>
        <p:nvPicPr>
          <p:cNvPr id="77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80" y="434764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499992" y="1160748"/>
            <a:ext cx="2411790" cy="353678"/>
            <a:chOff x="4355976" y="1177702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526509" y="123644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516216" y="1180762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23476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224473" y="1177702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46727" y="12385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36434" y="1182858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5654984" y="123547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644691" y="1179798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5380195" y="1243871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5369902" y="1188191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4355976" y="1239744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4355976" y="1184064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088452" y="124081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078159" y="1185131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직각 삼각형 52">
            <a:extLst>
              <a:ext uri="{FF2B5EF4-FFF2-40B4-BE49-F238E27FC236}">
                <a16:creationId xmlns:a16="http://schemas.microsoft.com/office/drawing/2014/main" id="{D037C81F-802B-43F4-91FD-9C072BBE6374}"/>
              </a:ext>
            </a:extLst>
          </p:cNvPr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7D91C22-C01E-461E-916A-C8DE82FAA8DF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30504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suhi_p_0301_04_0002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86" y="162473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160086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타원 55"/>
          <p:cNvSpPr/>
          <p:nvPr/>
        </p:nvSpPr>
        <p:spPr>
          <a:xfrm>
            <a:off x="143508" y="513223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50491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08377" y="3091175"/>
            <a:ext cx="1656656" cy="397329"/>
            <a:chOff x="1295400" y="2666139"/>
            <a:chExt cx="1656656" cy="397329"/>
          </a:xfrm>
        </p:grpSpPr>
        <p:sp>
          <p:nvSpPr>
            <p:cNvPr id="42" name="TextBox 43"/>
            <p:cNvSpPr txBox="1"/>
            <p:nvPr/>
          </p:nvSpPr>
          <p:spPr>
            <a:xfrm>
              <a:off x="1295400" y="2666139"/>
              <a:ext cx="14484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10 × 6 =</a:t>
              </a: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2375756" y="2666139"/>
              <a:ext cx="576300" cy="397329"/>
              <a:chOff x="3040036" y="3823759"/>
              <a:chExt cx="576300" cy="397329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3040036" y="3823759"/>
                <a:ext cx="576300" cy="397329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3"/>
              <p:cNvSpPr txBox="1"/>
              <p:nvPr/>
            </p:nvSpPr>
            <p:spPr>
              <a:xfrm>
                <a:off x="3092569" y="3836367"/>
                <a:ext cx="451523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b="1" spc="-15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</a:p>
            </p:txBody>
          </p:sp>
        </p:grpSp>
      </p:grpSp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674" y="29735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2771328" y="3091175"/>
            <a:ext cx="1656656" cy="397329"/>
            <a:chOff x="1295400" y="2666139"/>
            <a:chExt cx="1656656" cy="397329"/>
          </a:xfrm>
        </p:grpSpPr>
        <p:sp>
          <p:nvSpPr>
            <p:cNvPr id="57" name="TextBox 43"/>
            <p:cNvSpPr txBox="1"/>
            <p:nvPr/>
          </p:nvSpPr>
          <p:spPr>
            <a:xfrm>
              <a:off x="1295400" y="2666139"/>
              <a:ext cx="14484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30 × 2 =</a:t>
              </a: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2375756" y="2666139"/>
              <a:ext cx="576300" cy="397329"/>
              <a:chOff x="3040036" y="3823759"/>
              <a:chExt cx="576300" cy="397329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3040036" y="3823759"/>
                <a:ext cx="576300" cy="397329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43"/>
              <p:cNvSpPr txBox="1"/>
              <p:nvPr/>
            </p:nvSpPr>
            <p:spPr>
              <a:xfrm>
                <a:off x="3092569" y="3836367"/>
                <a:ext cx="451523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b="1" spc="-15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</a:p>
            </p:txBody>
          </p:sp>
        </p:grpSp>
      </p:grpSp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735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그룹 62"/>
          <p:cNvGrpSpPr/>
          <p:nvPr/>
        </p:nvGrpSpPr>
        <p:grpSpPr>
          <a:xfrm>
            <a:off x="4896036" y="3078567"/>
            <a:ext cx="1656656" cy="397329"/>
            <a:chOff x="1295400" y="2666139"/>
            <a:chExt cx="1656656" cy="397329"/>
          </a:xfrm>
        </p:grpSpPr>
        <p:sp>
          <p:nvSpPr>
            <p:cNvPr id="70" name="TextBox 43"/>
            <p:cNvSpPr txBox="1"/>
            <p:nvPr/>
          </p:nvSpPr>
          <p:spPr>
            <a:xfrm>
              <a:off x="1295400" y="2666139"/>
              <a:ext cx="144841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10 × 7 =</a:t>
              </a: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2375756" y="2666139"/>
              <a:ext cx="576300" cy="397329"/>
              <a:chOff x="3040036" y="3823759"/>
              <a:chExt cx="576300" cy="397329"/>
            </a:xfrm>
          </p:grpSpPr>
          <p:sp>
            <p:nvSpPr>
              <p:cNvPr id="84" name="모서리가 둥근 직사각형 83"/>
              <p:cNvSpPr/>
              <p:nvPr/>
            </p:nvSpPr>
            <p:spPr>
              <a:xfrm>
                <a:off x="3040036" y="3823759"/>
                <a:ext cx="576300" cy="397329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43"/>
              <p:cNvSpPr txBox="1"/>
              <p:nvPr/>
            </p:nvSpPr>
            <p:spPr>
              <a:xfrm>
                <a:off x="3092569" y="3836367"/>
                <a:ext cx="451523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just"/>
                <a:r>
                  <a:rPr lang="en-US" altLang="ko-KR" sz="1900" b="1" spc="-15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70</a:t>
                </a:r>
              </a:p>
            </p:txBody>
          </p:sp>
        </p:grpSp>
      </p:grpSp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21" y="29609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알아볼까요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00470" y="1167110"/>
            <a:ext cx="2411790" cy="353678"/>
            <a:chOff x="4321198" y="1205781"/>
            <a:chExt cx="2411790" cy="353678"/>
          </a:xfrm>
        </p:grpSpPr>
        <p:sp>
          <p:nvSpPr>
            <p:cNvPr id="91" name="순서도: 대체 처리 90"/>
            <p:cNvSpPr/>
            <p:nvPr/>
          </p:nvSpPr>
          <p:spPr>
            <a:xfrm>
              <a:off x="6491731" y="126452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6481438" y="1208841"/>
              <a:ext cx="251550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6199988" y="1261461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6189695" y="1205781"/>
              <a:ext cx="291743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5911949" y="1266617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5901656" y="1210937"/>
              <a:ext cx="288039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5620206" y="1263557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5609913" y="1207877"/>
              <a:ext cx="302036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5345417" y="127195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5335124" y="1216270"/>
              <a:ext cx="285082" cy="313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4321198" y="1267823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21198" y="1212143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5053674" y="1268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75000"/>
                <a:alpha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5043381" y="1213210"/>
              <a:ext cx="3020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id="{A48622D4-CC57-481F-A9D5-B397E26011C9}"/>
              </a:ext>
            </a:extLst>
          </p:cNvPr>
          <p:cNvSpPr/>
          <p:nvPr/>
        </p:nvSpPr>
        <p:spPr>
          <a:xfrm>
            <a:off x="7344308" y="3832553"/>
            <a:ext cx="1332148" cy="1332148"/>
          </a:xfrm>
          <a:prstGeom prst="ellipse">
            <a:avLst/>
          </a:prstGeom>
          <a:solidFill>
            <a:srgbClr val="C0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41605</TotalTime>
  <Words>2208</Words>
  <Application>Microsoft Office PowerPoint</Application>
  <PresentationFormat>화면 슬라이드 쇼(4:3)</PresentationFormat>
  <Paragraphs>580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7253</cp:revision>
  <dcterms:created xsi:type="dcterms:W3CDTF">2008-07-15T12:19:11Z</dcterms:created>
  <dcterms:modified xsi:type="dcterms:W3CDTF">2022-03-15T03:27:13Z</dcterms:modified>
</cp:coreProperties>
</file>