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51" r:id="rId8"/>
    <p:sldId id="1097" r:id="rId9"/>
    <p:sldId id="1289" r:id="rId10"/>
    <p:sldId id="1311" r:id="rId11"/>
    <p:sldId id="1312" r:id="rId12"/>
    <p:sldId id="1337" r:id="rId13"/>
    <p:sldId id="1313" r:id="rId14"/>
    <p:sldId id="1345" r:id="rId15"/>
    <p:sldId id="1349" r:id="rId16"/>
    <p:sldId id="1352" r:id="rId17"/>
    <p:sldId id="1297" r:id="rId18"/>
    <p:sldId id="1315" r:id="rId19"/>
    <p:sldId id="1316" r:id="rId20"/>
    <p:sldId id="1322" r:id="rId21"/>
    <p:sldId id="1323" r:id="rId22"/>
    <p:sldId id="1324" r:id="rId23"/>
    <p:sldId id="1317" r:id="rId24"/>
    <p:sldId id="1319" r:id="rId25"/>
    <p:sldId id="1318" r:id="rId26"/>
    <p:sldId id="1320" r:id="rId27"/>
    <p:sldId id="1321" r:id="rId2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F56"/>
    <a:srgbClr val="F4DBDC"/>
    <a:srgbClr val="E981BB"/>
    <a:srgbClr val="50B87E"/>
    <a:srgbClr val="EA4855"/>
    <a:srgbClr val="6196C5"/>
    <a:srgbClr val="FFFFFF"/>
    <a:srgbClr val="FCCD89"/>
    <a:srgbClr val="D4F3F6"/>
    <a:srgbClr val="EB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83" d="100"/>
          <a:sy n="83" d="100"/>
        </p:scale>
        <p:origin x="1651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jmp1130&amp;classa=A8-C1-41-MM-MM-04-02-04-0-0-0-0&amp;classno=MM_41_04/suh_0401_01_0004/suh_0401_01_0004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jmp1130&amp;classa=A8-C1-41-MM-MM-04-02-04-0-0-0-0&amp;classno=MM_41_04/suh_0401_01_0004/suh_0401_01_0004_401_1.html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ata2.tsherpa.co.kr/tsherpa/MultiMedia/Flash/2020/curri/index.html?flashxmlnum=jmp1130&amp;classa=A8-C1-41-MM-MM-04-02-04-0-0-0-0&amp;classno=MM_41_04/suh_0401_01_0004/suh_0401_01_0004_401_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41-MM-MM-04-02-04-0-0-0-0&amp;classno=MM_41_04/suh_0401_01_0004/suh_0401_01_0004_401_1.html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41-MM-MM-04-02-04-0-0-0-0&amp;classno=MM_41_04/suh_0401_01_0004/suh_0401_01_0004_401_1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952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9172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033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 부분 제거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/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화면에 들어가게 글자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63559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6F47-783E-4E63-8557-834424BF067F}"/>
              </a:ext>
            </a:extLst>
          </p:cNvPr>
          <p:cNvSpPr txBox="1"/>
          <p:nvPr/>
        </p:nvSpPr>
        <p:spPr>
          <a:xfrm>
            <a:off x="387507" y="3085219"/>
            <a:ext cx="87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10000</a:t>
            </a:r>
            <a:r>
              <a:rPr lang="ko-KR" altLang="en-US" sz="1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D885C8-AB5A-47F4-A11A-48AA283C51E8}"/>
              </a:ext>
            </a:extLst>
          </p:cNvPr>
          <p:cNvSpPr txBox="1"/>
          <p:nvPr/>
        </p:nvSpPr>
        <p:spPr>
          <a:xfrm>
            <a:off x="1467143" y="2478964"/>
            <a:ext cx="104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A4855"/>
                </a:solidFill>
                <a:latin typeface="+mj-lt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098B12-2708-4BA2-A1F0-C2E12C29FEA1}"/>
              </a:ext>
            </a:extLst>
          </p:cNvPr>
          <p:cNvSpPr txBox="1"/>
          <p:nvPr/>
        </p:nvSpPr>
        <p:spPr>
          <a:xfrm>
            <a:off x="2807531" y="2509155"/>
            <a:ext cx="9723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EA4855"/>
                </a:solidFill>
                <a:latin typeface="+mj-lt"/>
                <a:ea typeface="맑은 고딕" panose="020B0503020000020004" pitchFamily="50" charset="-127"/>
              </a:rPr>
              <a:t>10</a:t>
            </a:r>
            <a:r>
              <a:rPr lang="en-US" altLang="ko-KR" sz="1400" dirty="0">
                <a:latin typeface="+mj-lt"/>
                <a:ea typeface="맑은 고딕" panose="020B0503020000020004" pitchFamily="50" charset="-127"/>
              </a:rPr>
              <a:t>0000</a:t>
            </a:r>
            <a:endParaRPr lang="ko-KR" altLang="en-US" sz="14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74C416-FDEA-415D-9C68-D2CB70E80C32}"/>
              </a:ext>
            </a:extLst>
          </p:cNvPr>
          <p:cNvSpPr txBox="1"/>
          <p:nvPr/>
        </p:nvSpPr>
        <p:spPr>
          <a:xfrm>
            <a:off x="4303867" y="2509155"/>
            <a:ext cx="9723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EA4855"/>
                </a:solidFill>
                <a:latin typeface="+mj-lt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5A7BE2-A501-4D23-B3B0-E8888CC67B75}"/>
              </a:ext>
            </a:extLst>
          </p:cNvPr>
          <p:cNvSpPr txBox="1"/>
          <p:nvPr/>
        </p:nvSpPr>
        <p:spPr>
          <a:xfrm>
            <a:off x="1397687" y="3102243"/>
            <a:ext cx="111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6196C5"/>
                </a:solidFill>
                <a:latin typeface="+mj-lt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80750F-B02B-420A-9A28-891A8D3DA474}"/>
              </a:ext>
            </a:extLst>
          </p:cNvPr>
          <p:cNvSpPr txBox="1"/>
          <p:nvPr/>
        </p:nvSpPr>
        <p:spPr>
          <a:xfrm>
            <a:off x="2807531" y="3102243"/>
            <a:ext cx="9723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6196C5"/>
                </a:solidFill>
                <a:latin typeface="+mj-lt"/>
                <a:ea typeface="맑은 고딕" panose="020B0503020000020004" pitchFamily="50" charset="-127"/>
              </a:rPr>
              <a:t>100</a:t>
            </a:r>
            <a:r>
              <a:rPr lang="en-US" altLang="ko-KR" sz="1400" dirty="0">
                <a:latin typeface="+mj-lt"/>
                <a:ea typeface="맑은 고딕" panose="020B0503020000020004" pitchFamily="50" charset="-127"/>
              </a:rPr>
              <a:t>0000</a:t>
            </a:r>
            <a:endParaRPr lang="ko-KR" altLang="en-US" sz="14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B474A0-E963-4D98-AD13-93D702A01425}"/>
              </a:ext>
            </a:extLst>
          </p:cNvPr>
          <p:cNvSpPr txBox="1"/>
          <p:nvPr/>
        </p:nvSpPr>
        <p:spPr>
          <a:xfrm>
            <a:off x="4281162" y="3102243"/>
            <a:ext cx="9723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6196C5"/>
                </a:solidFill>
                <a:latin typeface="+mj-lt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52766-8FF5-453E-A621-206236FFFD1F}"/>
              </a:ext>
            </a:extLst>
          </p:cNvPr>
          <p:cNvSpPr txBox="1"/>
          <p:nvPr/>
        </p:nvSpPr>
        <p:spPr>
          <a:xfrm>
            <a:off x="1367644" y="3725522"/>
            <a:ext cx="1218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0B87E"/>
                </a:solidFill>
                <a:latin typeface="+mj-lt"/>
                <a:ea typeface="맑은 고딕" panose="020B0503020000020004" pitchFamily="50" charset="-127"/>
              </a:rPr>
              <a:t>1000</a:t>
            </a:r>
            <a:r>
              <a:rPr lang="ko-KR" altLang="en-US" sz="1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61592B-91BA-4E68-8F88-91236FCDC990}"/>
              </a:ext>
            </a:extLst>
          </p:cNvPr>
          <p:cNvSpPr txBox="1"/>
          <p:nvPr/>
        </p:nvSpPr>
        <p:spPr>
          <a:xfrm>
            <a:off x="2784282" y="3707975"/>
            <a:ext cx="9723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50B87E"/>
                </a:solidFill>
                <a:latin typeface="+mj-lt"/>
                <a:ea typeface="맑은 고딕" panose="020B0503020000020004" pitchFamily="50" charset="-127"/>
              </a:rPr>
              <a:t>1000</a:t>
            </a:r>
            <a:r>
              <a:rPr lang="en-US" altLang="ko-KR" sz="1400" dirty="0">
                <a:latin typeface="+mj-lt"/>
                <a:ea typeface="맑은 고딕" panose="020B0503020000020004" pitchFamily="50" charset="-127"/>
              </a:rPr>
              <a:t>0000</a:t>
            </a:r>
            <a:endParaRPr lang="ko-KR" altLang="en-US" sz="14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961439-FE52-4B3B-ACC6-AD54044FFDD1}"/>
              </a:ext>
            </a:extLst>
          </p:cNvPr>
          <p:cNvSpPr txBox="1"/>
          <p:nvPr/>
        </p:nvSpPr>
        <p:spPr>
          <a:xfrm>
            <a:off x="4303867" y="3707975"/>
            <a:ext cx="97238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50B87E"/>
                </a:solidFill>
                <a:latin typeface="+mj-lt"/>
                <a:ea typeface="맑은 고딕" panose="020B0503020000020004" pitchFamily="50" charset="-127"/>
              </a:rPr>
              <a:t>1000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8FBFF4-BCEF-4FD0-ABC8-BBA6A1F19583}"/>
              </a:ext>
            </a:extLst>
          </p:cNvPr>
          <p:cNvSpPr txBox="1"/>
          <p:nvPr/>
        </p:nvSpPr>
        <p:spPr>
          <a:xfrm>
            <a:off x="5717443" y="2490814"/>
            <a:ext cx="618753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EA4855"/>
                </a:solidFill>
                <a:latin typeface="+mj-lt"/>
                <a:ea typeface="맑은 고딕" panose="020B0503020000020004" pitchFamily="50" charset="-127"/>
              </a:rPr>
              <a:t>십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F42A23-99DC-4F9E-BACA-1064B5BE4894}"/>
              </a:ext>
            </a:extLst>
          </p:cNvPr>
          <p:cNvSpPr txBox="1"/>
          <p:nvPr/>
        </p:nvSpPr>
        <p:spPr>
          <a:xfrm>
            <a:off x="5717443" y="3085219"/>
            <a:ext cx="618753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백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F5943-2A62-40DE-918A-DD7AEC89B498}"/>
              </a:ext>
            </a:extLst>
          </p:cNvPr>
          <p:cNvSpPr txBox="1"/>
          <p:nvPr/>
        </p:nvSpPr>
        <p:spPr>
          <a:xfrm>
            <a:off x="5717443" y="3725521"/>
            <a:ext cx="618753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0B87E"/>
                </a:solidFill>
                <a:latin typeface="+mj-lt"/>
                <a:ea typeface="맑은 고딕" panose="020B0503020000020004" pitchFamily="50" charset="-127"/>
              </a:rPr>
              <a:t>천</a:t>
            </a:r>
            <a:r>
              <a:rPr lang="ko-KR" altLang="en-US" sz="1400" dirty="0">
                <a:latin typeface="+mj-lt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장이면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타원 24"/>
          <p:cNvSpPr/>
          <p:nvPr/>
        </p:nvSpPr>
        <p:spPr>
          <a:xfrm>
            <a:off x="4414599" y="1361662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98384" y="3749186"/>
            <a:ext cx="435081" cy="2604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또는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96505" y="3140968"/>
            <a:ext cx="435081" cy="2604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또는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07965" y="2528900"/>
            <a:ext cx="435081" cy="2604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또는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54036" y="2117836"/>
            <a:ext cx="2399507" cy="303052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53"/>
          <p:cNvSpPr txBox="1"/>
          <p:nvPr/>
        </p:nvSpPr>
        <p:spPr>
          <a:xfrm>
            <a:off x="3859192" y="2143821"/>
            <a:ext cx="82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</a:t>
            </a:r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14269" y="2128580"/>
            <a:ext cx="769445" cy="256304"/>
          </a:xfrm>
          <a:prstGeom prst="roundRect">
            <a:avLst/>
          </a:prstGeom>
          <a:solidFill>
            <a:srgbClr val="A86F5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53"/>
          <p:cNvSpPr txBox="1"/>
          <p:nvPr/>
        </p:nvSpPr>
        <p:spPr>
          <a:xfrm>
            <a:off x="5652120" y="2132857"/>
            <a:ext cx="709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읽기</a:t>
            </a:r>
            <a:endParaRPr lang="ko-KR" altLang="en-US" sz="19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910565" y="4437862"/>
            <a:ext cx="1062285" cy="2875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295" y="4185084"/>
            <a:ext cx="360000" cy="355000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 bwMode="auto">
          <a:xfrm>
            <a:off x="4472905" y="4437862"/>
            <a:ext cx="675159" cy="2875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185084"/>
            <a:ext cx="360000" cy="355000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 bwMode="auto">
          <a:xfrm>
            <a:off x="1745246" y="4768038"/>
            <a:ext cx="1643049" cy="2875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88" y="4793555"/>
            <a:ext cx="360000" cy="355000"/>
          </a:xfrm>
          <a:prstGeom prst="rect">
            <a:avLst/>
          </a:prstGeom>
        </p:spPr>
      </p:pic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51311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07" y="312982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50" y="374782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 bwMode="auto">
          <a:xfrm>
            <a:off x="1295400" y="2659122"/>
            <a:ext cx="0" cy="122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1295400" y="2644702"/>
            <a:ext cx="10228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1295400" y="3881522"/>
            <a:ext cx="7224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/>
        </p:nvCxnSpPr>
        <p:spPr bwMode="auto">
          <a:xfrm>
            <a:off x="1295400" y="3256131"/>
            <a:ext cx="10228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E1F4F3C1-1AF5-4E93-B329-C709EF7FA4DF}"/>
              </a:ext>
            </a:extLst>
          </p:cNvPr>
          <p:cNvSpPr/>
          <p:nvPr/>
        </p:nvSpPr>
        <p:spPr>
          <a:xfrm>
            <a:off x="2286572" y="2236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C422B4-0302-4D68-A506-8BC179652AF9}"/>
              </a:ext>
            </a:extLst>
          </p:cNvPr>
          <p:cNvSpPr/>
          <p:nvPr/>
        </p:nvSpPr>
        <p:spPr>
          <a:xfrm>
            <a:off x="440395" y="4304715"/>
            <a:ext cx="5895801" cy="8413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10000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8942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개인 </a:t>
            </a: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수를  </a:t>
            </a:r>
            <a:r>
              <a:rPr lang="en-US" altLang="ko-KR" sz="1600" b="1" dirty="0" smtClean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89420000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8942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만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이라 쓰고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팔천구백사십이만</a:t>
            </a:r>
            <a:r>
              <a:rPr lang="ko-KR" altLang="en-US" sz="1600" dirty="0" err="1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이라고</a:t>
            </a: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읽습니다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728F9A9C-D383-4F39-B47E-9F325CA5DCFA}"/>
              </a:ext>
            </a:extLst>
          </p:cNvPr>
          <p:cNvSpPr txBox="1"/>
          <p:nvPr/>
        </p:nvSpPr>
        <p:spPr>
          <a:xfrm>
            <a:off x="1475656" y="3711678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89420000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8, 9, 4, 2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나타내는지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36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61006E-10A4-4C6B-9811-DBC000E9A6CC}"/>
              </a:ext>
            </a:extLst>
          </p:cNvPr>
          <p:cNvSpPr/>
          <p:nvPr/>
        </p:nvSpPr>
        <p:spPr bwMode="auto">
          <a:xfrm>
            <a:off x="2303748" y="3717733"/>
            <a:ext cx="99566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7A60096-13D7-491A-ACD4-891C6B045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68" y="3556821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E13E44-DE4E-4C73-AD2D-1D176BB8DF4A}"/>
              </a:ext>
            </a:extLst>
          </p:cNvPr>
          <p:cNvSpPr/>
          <p:nvPr/>
        </p:nvSpPr>
        <p:spPr bwMode="auto">
          <a:xfrm>
            <a:off x="4628396" y="3699164"/>
            <a:ext cx="99566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0808980-3208-45CE-8A34-5D6C578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516" y="3538252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72821C-E22E-43A4-B807-E79C82C8B819}"/>
              </a:ext>
            </a:extLst>
          </p:cNvPr>
          <p:cNvSpPr/>
          <p:nvPr/>
        </p:nvSpPr>
        <p:spPr bwMode="auto">
          <a:xfrm>
            <a:off x="2303748" y="4373720"/>
            <a:ext cx="99566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DF5136-7861-4510-8C0E-88CDCA89B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68" y="4212808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4455A8-5AD6-418B-8EE8-0747DE1596C6}"/>
              </a:ext>
            </a:extLst>
          </p:cNvPr>
          <p:cNvSpPr/>
          <p:nvPr/>
        </p:nvSpPr>
        <p:spPr bwMode="auto">
          <a:xfrm>
            <a:off x="4628396" y="4398607"/>
            <a:ext cx="99566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01DC092-6B9E-4F2A-887A-FAAB17F5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516" y="4237695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9803FB-637E-4DAB-B334-C2EB6AF6E204}"/>
              </a:ext>
            </a:extLst>
          </p:cNvPr>
          <p:cNvSpPr/>
          <p:nvPr/>
        </p:nvSpPr>
        <p:spPr>
          <a:xfrm>
            <a:off x="2980851" y="2138414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35B993-2676-4E41-83D4-69A5E7808CE6}"/>
              </a:ext>
            </a:extLst>
          </p:cNvPr>
          <p:cNvSpPr/>
          <p:nvPr/>
        </p:nvSpPr>
        <p:spPr>
          <a:xfrm>
            <a:off x="6041191" y="2132856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10989"/>
              </p:ext>
            </p:extLst>
          </p:nvPr>
        </p:nvGraphicFramePr>
        <p:xfrm>
          <a:off x="611560" y="2528542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728F9A9C-D383-4F39-B47E-9F325CA5DCFA}"/>
              </a:ext>
            </a:extLst>
          </p:cNvPr>
          <p:cNvSpPr txBox="1"/>
          <p:nvPr/>
        </p:nvSpPr>
        <p:spPr>
          <a:xfrm>
            <a:off x="1475656" y="4371491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8F9A9C-D383-4F39-B47E-9F325CA5DCFA}"/>
              </a:ext>
            </a:extLst>
          </p:cNvPr>
          <p:cNvSpPr txBox="1"/>
          <p:nvPr/>
        </p:nvSpPr>
        <p:spPr>
          <a:xfrm>
            <a:off x="3743908" y="3710686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8F9A9C-D383-4F39-B47E-9F325CA5DCFA}"/>
              </a:ext>
            </a:extLst>
          </p:cNvPr>
          <p:cNvSpPr txBox="1"/>
          <p:nvPr/>
        </p:nvSpPr>
        <p:spPr>
          <a:xfrm>
            <a:off x="3743908" y="4370499"/>
            <a:ext cx="69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89186" y="1025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43152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39955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882815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85836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타원 37"/>
          <p:cNvSpPr/>
          <p:nvPr/>
        </p:nvSpPr>
        <p:spPr>
          <a:xfrm>
            <a:off x="723737" y="3284984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95110" y="3284984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7047" y="3254846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46413" y="3254846"/>
            <a:ext cx="47837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3737" y="2534100"/>
            <a:ext cx="478377" cy="7564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268538" y="2543850"/>
            <a:ext cx="478377" cy="7564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88011" y="2534100"/>
            <a:ext cx="478377" cy="7564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031826" y="2528542"/>
            <a:ext cx="478377" cy="7564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00253" y="3997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71606" y="4012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209090" y="4665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571606" y="4685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(‘8’,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(‘9’,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#4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(‘4’,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(‘2’,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(#2~#5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1_3_05.html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88" y="380522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73116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92" y="3798276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08" y="446616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F67DF-CA5B-49A3-9B89-CD6D93292266}"/>
              </a:ext>
            </a:extLst>
          </p:cNvPr>
          <p:cNvSpPr txBox="1"/>
          <p:nvPr/>
        </p:nvSpPr>
        <p:spPr>
          <a:xfrm>
            <a:off x="195858" y="3907863"/>
            <a:ext cx="66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89420000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    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+ 9000000 +                + 20000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A39232-4EBF-4CE8-AC2A-658737A5E0F5}"/>
              </a:ext>
            </a:extLst>
          </p:cNvPr>
          <p:cNvSpPr/>
          <p:nvPr/>
        </p:nvSpPr>
        <p:spPr bwMode="auto">
          <a:xfrm>
            <a:off x="1615644" y="3866126"/>
            <a:ext cx="1359174" cy="460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9842A35-62FE-4140-9B35-EC54C66A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18" y="3683257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44BD2A-2C98-4CAB-9C91-5ACCC3652E00}"/>
              </a:ext>
            </a:extLst>
          </p:cNvPr>
          <p:cNvSpPr/>
          <p:nvPr/>
        </p:nvSpPr>
        <p:spPr bwMode="auto">
          <a:xfrm>
            <a:off x="4505086" y="3843071"/>
            <a:ext cx="1076218" cy="460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4380487-1C1E-4CBB-ADD0-B1C928D6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57" y="3645024"/>
            <a:ext cx="360000" cy="373359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89420000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얼마만큼의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숫자가 나타내는 값의 합으로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1939670C-2312-4DAC-8D4E-42C51E0A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36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9803FB-637E-4DAB-B334-C2EB6AF6E204}"/>
              </a:ext>
            </a:extLst>
          </p:cNvPr>
          <p:cNvSpPr/>
          <p:nvPr/>
        </p:nvSpPr>
        <p:spPr>
          <a:xfrm>
            <a:off x="3091571" y="2138414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935B993-2676-4E41-83D4-69A5E7808CE6}"/>
              </a:ext>
            </a:extLst>
          </p:cNvPr>
          <p:cNvSpPr/>
          <p:nvPr/>
        </p:nvSpPr>
        <p:spPr>
          <a:xfrm>
            <a:off x="6151911" y="2132856"/>
            <a:ext cx="580329" cy="3956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84164"/>
              </p:ext>
            </p:extLst>
          </p:nvPr>
        </p:nvGraphicFramePr>
        <p:xfrm>
          <a:off x="722280" y="2528542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6441309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409332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892596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868144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1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8438" y="1018610"/>
            <a:ext cx="658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주변에서 십만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천만의 단위가 사용되는 경우를 찾아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4C4BB288-88AE-4B2C-9CBD-289D9CDB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6" y="105341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A9780E-313A-49A3-8B72-17F99BFD9553}"/>
              </a:ext>
            </a:extLst>
          </p:cNvPr>
          <p:cNvSpPr/>
          <p:nvPr/>
        </p:nvSpPr>
        <p:spPr bwMode="auto">
          <a:xfrm>
            <a:off x="1984058" y="2252893"/>
            <a:ext cx="4250727" cy="4381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새로 나온 자전거가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원입니다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9B5CF2BA-9B8B-415F-B85F-5A57BFA4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8" y="1971098"/>
            <a:ext cx="1052987" cy="10529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31C3FE1B-E4AD-41AD-9C86-637A5AB8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67" y="2954615"/>
            <a:ext cx="1052987" cy="10529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E6A16FBE-79FC-400B-A2B4-5A4EF6A0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8" y="4104205"/>
            <a:ext cx="1052987" cy="10529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D1F287-99A7-46ED-8F84-75797D25801F}"/>
              </a:ext>
            </a:extLst>
          </p:cNvPr>
          <p:cNvSpPr/>
          <p:nvPr/>
        </p:nvSpPr>
        <p:spPr bwMode="auto">
          <a:xfrm>
            <a:off x="1258948" y="3091339"/>
            <a:ext cx="3960440" cy="7824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올해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OO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영화 관객수가 오백만 명을 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넘었습니다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AF9E4E-F5BC-44F7-9693-09B3C1565D80}"/>
              </a:ext>
            </a:extLst>
          </p:cNvPr>
          <p:cNvSpPr/>
          <p:nvPr/>
        </p:nvSpPr>
        <p:spPr bwMode="auto">
          <a:xfrm>
            <a:off x="1982615" y="4451437"/>
            <a:ext cx="4561531" cy="43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OO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대회의 우승 상금은 천만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5536" y="19258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997355" y="2131362"/>
            <a:ext cx="4248472" cy="73530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01ED012-AD1A-4AE6-A5B5-CED7F5A98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196" y="2024243"/>
            <a:ext cx="360000" cy="355000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16200000" flipH="1">
            <a:off x="1749504" y="2315573"/>
            <a:ext cx="180020" cy="312795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41901" y="3069326"/>
            <a:ext cx="4248472" cy="91251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5400000">
            <a:off x="5477720" y="3371551"/>
            <a:ext cx="180020" cy="31279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031AF10-872C-40CC-B26D-084111562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517" y="2938873"/>
            <a:ext cx="360000" cy="355000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984058" y="4268749"/>
            <a:ext cx="4560088" cy="73530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6200000" flipH="1">
            <a:off x="1736207" y="4452960"/>
            <a:ext cx="180020" cy="31279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EE90127-2A7D-435A-A40F-64C0C929C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021" y="41221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944724"/>
            <a:ext cx="644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개인 수는 얼마인지  써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id="{1B03BC19-7D96-4FD0-A119-C8B368FE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2" y="1013691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A92954-D269-454A-A581-94ADC36F5208}"/>
              </a:ext>
            </a:extLst>
          </p:cNvPr>
          <p:cNvSpPr/>
          <p:nvPr/>
        </p:nvSpPr>
        <p:spPr bwMode="auto">
          <a:xfrm>
            <a:off x="2055198" y="1980627"/>
            <a:ext cx="3128870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35420000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3542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75B2B38-B15A-4BCB-A51A-4994D637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055" y="1776819"/>
            <a:ext cx="360000" cy="355000"/>
          </a:xfrm>
          <a:prstGeom prst="rect">
            <a:avLst/>
          </a:prstGeom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21AE5C-DC1B-4940-A04D-D896AABE27ED}"/>
              </a:ext>
            </a:extLst>
          </p:cNvPr>
          <p:cNvSpPr/>
          <p:nvPr/>
        </p:nvSpPr>
        <p:spPr>
          <a:xfrm>
            <a:off x="30719" y="914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7" y="1019896"/>
            <a:ext cx="527855" cy="40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2835" y="944724"/>
            <a:ext cx="644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교과서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쪽의 「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대한민국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혈액형별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인구」를 보고 빈칸을 채워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667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1_3_09_01.png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id="{DC21AE5C-DC1B-4940-A04D-D896AABE27ED}"/>
              </a:ext>
            </a:extLst>
          </p:cNvPr>
          <p:cNvSpPr/>
          <p:nvPr/>
        </p:nvSpPr>
        <p:spPr>
          <a:xfrm>
            <a:off x="30719" y="914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80272"/>
              </p:ext>
            </p:extLst>
          </p:nvPr>
        </p:nvGraphicFramePr>
        <p:xfrm>
          <a:off x="863600" y="2403786"/>
          <a:ext cx="5396060" cy="15697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혈액형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6F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 쓰기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6F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 읽기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86F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천칠백육십만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55468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2471139" y="2813043"/>
            <a:ext cx="1727057" cy="537565"/>
            <a:chOff x="5125649" y="1660849"/>
            <a:chExt cx="1727057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125649" y="1833284"/>
              <a:ext cx="154705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17600000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4781741" y="2812103"/>
            <a:ext cx="1405911" cy="537565"/>
            <a:chOff x="5125650" y="1660849"/>
            <a:chExt cx="1405911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5125650" y="1833284"/>
              <a:ext cx="1235772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1760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만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156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50" y="2525042"/>
            <a:ext cx="357362" cy="28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75B2B38-B15A-4BCB-A51A-4994D6377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999" y="237128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575B2B38-B15A-4BCB-A51A-4994D6377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732" y="337218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44141"/>
              </p:ext>
            </p:extLst>
          </p:nvPr>
        </p:nvGraphicFramePr>
        <p:xfrm>
          <a:off x="1995195" y="2556002"/>
          <a:ext cx="4521021" cy="185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8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570787" y="3825044"/>
            <a:ext cx="1257668" cy="5923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0800" y="3180354"/>
            <a:ext cx="1257668" cy="5923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5081" y="2536035"/>
            <a:ext cx="1257668" cy="5923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312" y="894492"/>
            <a:ext cx="6918956" cy="747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A92954-D269-454A-A581-94ADC36F5208}"/>
              </a:ext>
            </a:extLst>
          </p:cNvPr>
          <p:cNvSpPr/>
          <p:nvPr/>
        </p:nvSpPr>
        <p:spPr bwMode="auto">
          <a:xfrm>
            <a:off x="2263298" y="2655905"/>
            <a:ext cx="3784866" cy="4381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A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75B2B38-B15A-4BCB-A51A-4994D637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36" y="2528900"/>
            <a:ext cx="360000" cy="355000"/>
          </a:xfrm>
          <a:prstGeom prst="rect">
            <a:avLst/>
          </a:prstGeom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7E6F2-EDAC-4CE9-BE94-905A202C3C7E}"/>
              </a:ext>
            </a:extLst>
          </p:cNvPr>
          <p:cNvSpPr txBox="1"/>
          <p:nvPr/>
        </p:nvSpPr>
        <p:spPr>
          <a:xfrm>
            <a:off x="647577" y="2673787"/>
            <a:ext cx="1104114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혈액형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71474F-52AF-41DA-8D3D-DB9CDF91D681}"/>
              </a:ext>
            </a:extLst>
          </p:cNvPr>
          <p:cNvSpPr/>
          <p:nvPr/>
        </p:nvSpPr>
        <p:spPr bwMode="auto">
          <a:xfrm>
            <a:off x="3925723" y="3276211"/>
            <a:ext cx="846706" cy="4381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856CE2-DD00-451B-A6FD-4B8A899FB857}"/>
              </a:ext>
            </a:extLst>
          </p:cNvPr>
          <p:cNvSpPr/>
          <p:nvPr/>
        </p:nvSpPr>
        <p:spPr bwMode="auto">
          <a:xfrm>
            <a:off x="2205750" y="3924428"/>
            <a:ext cx="3784866" cy="4381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천칠백육십만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2261EE3-1043-45D2-8002-57B05B7A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88" y="3825044"/>
            <a:ext cx="360000" cy="355000"/>
          </a:xfrm>
          <a:prstGeom prst="rect">
            <a:avLst/>
          </a:prstGeom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7" y="1019896"/>
            <a:ext cx="527855" cy="40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01" y="2705529"/>
            <a:ext cx="357362" cy="28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2A7E6F2-EDAC-4CE9-BE94-905A202C3C7E}"/>
              </a:ext>
            </a:extLst>
          </p:cNvPr>
          <p:cNvSpPr txBox="1"/>
          <p:nvPr/>
        </p:nvSpPr>
        <p:spPr>
          <a:xfrm>
            <a:off x="647564" y="3331098"/>
            <a:ext cx="1104114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 쓰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E6F2-EDAC-4CE9-BE94-905A202C3C7E}"/>
              </a:ext>
            </a:extLst>
          </p:cNvPr>
          <p:cNvSpPr txBox="1"/>
          <p:nvPr/>
        </p:nvSpPr>
        <p:spPr>
          <a:xfrm>
            <a:off x="677576" y="4002544"/>
            <a:ext cx="1104114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C:\Users\DB400SCA\Desktop\한대희 4-1 지도서\app\resource\contents\lesson01\ops\1\images\1_3\1_3_09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024844"/>
            <a:ext cx="710555" cy="5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447764" y="3114903"/>
            <a:ext cx="1727057" cy="537565"/>
            <a:chOff x="5125649" y="1660849"/>
            <a:chExt cx="1727057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125649" y="1833284"/>
              <a:ext cx="15470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17600000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4667242" y="3114903"/>
            <a:ext cx="1405911" cy="537565"/>
            <a:chOff x="5125650" y="1660849"/>
            <a:chExt cx="1405911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5125650" y="1833284"/>
              <a:ext cx="123577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1760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만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156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366882"/>
            <a:ext cx="6667165" cy="2910990"/>
            <a:chOff x="192745" y="710698"/>
            <a:chExt cx="6667165" cy="291099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879851"/>
              <a:ext cx="6667165" cy="25513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71069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098" name="Picture 2" descr="C:\Users\DB400SCA\Desktop\한대희 4-1 지도서\app\resource\contents\lesson01\ops\1\images\1_3\1_3_09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99" y="2669447"/>
            <a:ext cx="3699077" cy="23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550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1_3_09_02.png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42835" y="944724"/>
            <a:ext cx="644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교과서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쪽의 「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대한민국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혈액형별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인구」를 보고 빈칸을 채워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65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천만 알아보기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9C514-6A0B-4413-B8E3-B4F01A1A46FF}"/>
              </a:ext>
            </a:extLst>
          </p:cNvPr>
          <p:cNvSpPr txBox="1"/>
          <p:nvPr/>
        </p:nvSpPr>
        <p:spPr>
          <a:xfrm>
            <a:off x="465602" y="1998344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68FCA5-0761-4C1A-8B8D-E152C3EE45E1}"/>
              </a:ext>
            </a:extLst>
          </p:cNvPr>
          <p:cNvSpPr/>
          <p:nvPr/>
        </p:nvSpPr>
        <p:spPr>
          <a:xfrm>
            <a:off x="2047149" y="2473545"/>
            <a:ext cx="3211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6AB23D-3635-42A2-AE96-7658AA0B2DA3}"/>
              </a:ext>
            </a:extLst>
          </p:cNvPr>
          <p:cNvSpPr/>
          <p:nvPr/>
        </p:nvSpPr>
        <p:spPr>
          <a:xfrm>
            <a:off x="5453926" y="2456892"/>
            <a:ext cx="962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BDF71-A04B-483B-A20D-4E86996A9E12}"/>
              </a:ext>
            </a:extLst>
          </p:cNvPr>
          <p:cNvSpPr txBox="1"/>
          <p:nvPr/>
        </p:nvSpPr>
        <p:spPr>
          <a:xfrm>
            <a:off x="467090" y="3158264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AAFF78-3ED4-452D-9B88-F29F05851212}"/>
              </a:ext>
            </a:extLst>
          </p:cNvPr>
          <p:cNvSpPr/>
          <p:nvPr/>
        </p:nvSpPr>
        <p:spPr>
          <a:xfrm>
            <a:off x="2047149" y="3653811"/>
            <a:ext cx="3548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036EE5-8206-4F3F-ADB9-86500F000E92}"/>
              </a:ext>
            </a:extLst>
          </p:cNvPr>
          <p:cNvSpPr/>
          <p:nvPr/>
        </p:nvSpPr>
        <p:spPr>
          <a:xfrm>
            <a:off x="5453926" y="3614975"/>
            <a:ext cx="962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F68739-6B28-41CA-BBF6-E0224214B2F9}"/>
              </a:ext>
            </a:extLst>
          </p:cNvPr>
          <p:cNvSpPr txBox="1"/>
          <p:nvPr/>
        </p:nvSpPr>
        <p:spPr>
          <a:xfrm>
            <a:off x="465602" y="4395255"/>
            <a:ext cx="56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AA1CA0-A0EF-4EFD-9670-766CBCAD3BA1}"/>
              </a:ext>
            </a:extLst>
          </p:cNvPr>
          <p:cNvSpPr/>
          <p:nvPr/>
        </p:nvSpPr>
        <p:spPr>
          <a:xfrm>
            <a:off x="2048559" y="4920112"/>
            <a:ext cx="4035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600F13-C45F-42D1-B1F6-8E27E9BCA2BB}"/>
              </a:ext>
            </a:extLst>
          </p:cNvPr>
          <p:cNvSpPr/>
          <p:nvPr/>
        </p:nvSpPr>
        <p:spPr>
          <a:xfrm>
            <a:off x="5521302" y="4921648"/>
            <a:ext cx="962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572390" y="2516027"/>
            <a:ext cx="474759" cy="284368"/>
            <a:chOff x="2536046" y="296571"/>
            <a:chExt cx="822205" cy="492479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573800" y="3696293"/>
            <a:ext cx="474759" cy="284368"/>
            <a:chOff x="2536046" y="296571"/>
            <a:chExt cx="822205" cy="49247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580991" y="4962594"/>
            <a:ext cx="474759" cy="284368"/>
            <a:chOff x="2536046" y="296571"/>
            <a:chExt cx="822205" cy="492479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938185" y="2503618"/>
            <a:ext cx="478034" cy="275879"/>
            <a:chOff x="2559672" y="854955"/>
            <a:chExt cx="827878" cy="477778"/>
          </a:xfrm>
        </p:grpSpPr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958893" y="3661701"/>
            <a:ext cx="478034" cy="275879"/>
            <a:chOff x="2559672" y="854955"/>
            <a:chExt cx="827878" cy="477778"/>
          </a:xfrm>
        </p:grpSpPr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31253" y="4966551"/>
            <a:ext cx="478034" cy="275879"/>
            <a:chOff x="2559672" y="854955"/>
            <a:chExt cx="827878" cy="477778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5" y="252662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5" y="3706890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5" y="4973191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" y="21306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2" y="32956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2" y="45293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31442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억과 조를 알아볼까요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96193"/>
              </p:ext>
            </p:extLst>
          </p:nvPr>
        </p:nvGraphicFramePr>
        <p:xfrm>
          <a:off x="179388" y="654012"/>
          <a:ext cx="8774172" cy="59738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우리나라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인구수가 얼마만큼인지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89420000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얼마만큼의 수인지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주변에서 십만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사용하는 경우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04854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3DCCB1-C31E-4F86-BAD8-A6B77819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81937"/>
              </p:ext>
            </p:extLst>
          </p:nvPr>
        </p:nvGraphicFramePr>
        <p:xfrm>
          <a:off x="621276" y="2390046"/>
          <a:ext cx="5755386" cy="1291592"/>
        </p:xfrm>
        <a:graphic>
          <a:graphicData uri="http://schemas.openxmlformats.org/drawingml/2006/table">
            <a:tbl>
              <a:tblPr/>
              <a:tblGrid>
                <a:gridCol w="2877693">
                  <a:extLst>
                    <a:ext uri="{9D8B030D-6E8A-4147-A177-3AD203B41FA5}">
                      <a16:colId xmlns:a16="http://schemas.microsoft.com/office/drawing/2014/main" val="2987617224"/>
                    </a:ext>
                  </a:extLst>
                </a:gridCol>
                <a:gridCol w="2877693">
                  <a:extLst>
                    <a:ext uri="{9D8B030D-6E8A-4147-A177-3AD203B41FA5}">
                      <a16:colId xmlns:a16="http://schemas.microsoft.com/office/drawing/2014/main" val="294629451"/>
                    </a:ext>
                  </a:extLst>
                </a:gridCol>
              </a:tblGrid>
              <a:tr h="6457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24780000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6F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348647"/>
                  </a:ext>
                </a:extLst>
              </a:tr>
              <a:tr h="6457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사천육백이만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6F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678757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써넣어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608570" y="2529267"/>
            <a:ext cx="266429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이천사백칠십팔만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509" y="2337990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180FED-A15D-49F4-A559-EBD05DEB0931}"/>
              </a:ext>
            </a:extLst>
          </p:cNvPr>
          <p:cNvSpPr/>
          <p:nvPr/>
        </p:nvSpPr>
        <p:spPr bwMode="auto">
          <a:xfrm>
            <a:off x="960528" y="3164505"/>
            <a:ext cx="215316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46020000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58EAB47-D153-406F-B689-3EBF786EB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505" y="307315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1473CD-B7DB-49FA-B6DD-8DC061B50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56453"/>
              </p:ext>
            </p:extLst>
          </p:nvPr>
        </p:nvGraphicFramePr>
        <p:xfrm>
          <a:off x="425581" y="2122791"/>
          <a:ext cx="6088541" cy="2316480"/>
        </p:xfrm>
        <a:graphic>
          <a:graphicData uri="http://schemas.openxmlformats.org/drawingml/2006/table">
            <a:tbl>
              <a:tblPr/>
              <a:tblGrid>
                <a:gridCol w="899238">
                  <a:extLst>
                    <a:ext uri="{9D8B030D-6E8A-4147-A177-3AD203B41FA5}">
                      <a16:colId xmlns:a16="http://schemas.microsoft.com/office/drawing/2014/main" val="322923449"/>
                    </a:ext>
                  </a:extLst>
                </a:gridCol>
                <a:gridCol w="741329">
                  <a:extLst>
                    <a:ext uri="{9D8B030D-6E8A-4147-A177-3AD203B41FA5}">
                      <a16:colId xmlns:a16="http://schemas.microsoft.com/office/drawing/2014/main" val="509949851"/>
                    </a:ext>
                  </a:extLst>
                </a:gridCol>
                <a:gridCol w="741329">
                  <a:extLst>
                    <a:ext uri="{9D8B030D-6E8A-4147-A177-3AD203B41FA5}">
                      <a16:colId xmlns:a16="http://schemas.microsoft.com/office/drawing/2014/main" val="4170221336"/>
                    </a:ext>
                  </a:extLst>
                </a:gridCol>
                <a:gridCol w="741329">
                  <a:extLst>
                    <a:ext uri="{9D8B030D-6E8A-4147-A177-3AD203B41FA5}">
                      <a16:colId xmlns:a16="http://schemas.microsoft.com/office/drawing/2014/main" val="190844946"/>
                    </a:ext>
                  </a:extLst>
                </a:gridCol>
                <a:gridCol w="741329">
                  <a:extLst>
                    <a:ext uri="{9D8B030D-6E8A-4147-A177-3AD203B41FA5}">
                      <a16:colId xmlns:a16="http://schemas.microsoft.com/office/drawing/2014/main" val="2459547790"/>
                    </a:ext>
                  </a:extLst>
                </a:gridCol>
                <a:gridCol w="741329">
                  <a:extLst>
                    <a:ext uri="{9D8B030D-6E8A-4147-A177-3AD203B41FA5}">
                      <a16:colId xmlns:a16="http://schemas.microsoft.com/office/drawing/2014/main" val="2875858006"/>
                    </a:ext>
                  </a:extLst>
                </a:gridCol>
                <a:gridCol w="741329">
                  <a:extLst>
                    <a:ext uri="{9D8B030D-6E8A-4147-A177-3AD203B41FA5}">
                      <a16:colId xmlns:a16="http://schemas.microsoft.com/office/drawing/2014/main" val="1897964945"/>
                    </a:ext>
                  </a:extLst>
                </a:gridCol>
                <a:gridCol w="741329">
                  <a:extLst>
                    <a:ext uri="{9D8B030D-6E8A-4147-A177-3AD203B41FA5}">
                      <a16:colId xmlns:a16="http://schemas.microsoft.com/office/drawing/2014/main" val="2402634695"/>
                    </a:ext>
                  </a:extLst>
                </a:gridCol>
              </a:tblGrid>
              <a:tr h="396044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73840000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90252"/>
                  </a:ext>
                </a:extLst>
              </a:tr>
              <a:tr h="712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천만의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백만의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십만의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D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 자리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67225"/>
                  </a:ext>
                </a:extLst>
              </a:tr>
              <a:tr h="363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6341"/>
                  </a:ext>
                </a:extLst>
              </a:tr>
              <a:tr h="363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449588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보고 표의 빈칸과 □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331640" y="4001373"/>
            <a:ext cx="719391" cy="392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655" y="3842515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6CBFDA8-FDFB-4D79-8DA4-D49BBB8B8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004" y="3842515"/>
            <a:ext cx="360000" cy="355000"/>
          </a:xfrm>
          <a:prstGeom prst="rect">
            <a:avLst/>
          </a:prstGeom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D3B961AB-8A4D-4F47-97F0-C67D0FD71D18}"/>
              </a:ext>
            </a:extLst>
          </p:cNvPr>
          <p:cNvSpPr txBox="1"/>
          <p:nvPr/>
        </p:nvSpPr>
        <p:spPr>
          <a:xfrm>
            <a:off x="477336" y="4554808"/>
            <a:ext cx="61637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73840000 = 70000000 +                    +                     + 40000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70FB8-2481-40B6-81FC-A13C50554D84}"/>
              </a:ext>
            </a:extLst>
          </p:cNvPr>
          <p:cNvSpPr/>
          <p:nvPr/>
        </p:nvSpPr>
        <p:spPr>
          <a:xfrm>
            <a:off x="2980158" y="4593098"/>
            <a:ext cx="1158426" cy="312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</a:rPr>
              <a:t>3000000</a:t>
            </a:r>
            <a:endParaRPr lang="ko-KR" altLang="en-US" sz="1800" b="1" dirty="0">
              <a:solidFill>
                <a:srgbClr val="0070C0"/>
              </a:solidFill>
              <a:latin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039C91C-A8D5-400E-84F3-F59019B6EB48}"/>
              </a:ext>
            </a:extLst>
          </p:cNvPr>
          <p:cNvSpPr/>
          <p:nvPr/>
        </p:nvSpPr>
        <p:spPr>
          <a:xfrm>
            <a:off x="4473428" y="4593098"/>
            <a:ext cx="1158426" cy="312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</a:rPr>
              <a:t>800000</a:t>
            </a:r>
            <a:endParaRPr lang="ko-KR" altLang="en-US" sz="1800" b="1" dirty="0">
              <a:solidFill>
                <a:srgbClr val="0070C0"/>
              </a:solidFill>
              <a:latin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AC633C1-30FE-457E-B75C-2E1E585A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84" y="4420158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3EFA621-E38E-473E-8353-31DDAF7B0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854" y="4418104"/>
            <a:ext cx="360000" cy="35500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 bwMode="auto">
          <a:xfrm>
            <a:off x="2102686" y="4020015"/>
            <a:ext cx="719391" cy="392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770" y="16699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21276" y="1671852"/>
            <a:ext cx="63970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밑줄 친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값은 얼마인지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밑줄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‘6’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0CDAB-B4DB-497D-9B18-3E8A62B002D5}"/>
              </a:ext>
            </a:extLst>
          </p:cNvPr>
          <p:cNvSpPr txBox="1"/>
          <p:nvPr/>
        </p:nvSpPr>
        <p:spPr>
          <a:xfrm>
            <a:off x="2209399" y="2447365"/>
            <a:ext cx="26230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56F0F6-776D-4EA3-B635-42822F1E4D31}"/>
              </a:ext>
            </a:extLst>
          </p:cNvPr>
          <p:cNvSpPr/>
          <p:nvPr/>
        </p:nvSpPr>
        <p:spPr bwMode="auto">
          <a:xfrm>
            <a:off x="1727684" y="3236639"/>
            <a:ext cx="1296057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6000000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504619" y="2390509"/>
            <a:ext cx="1952014" cy="49843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260389" y="2266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56F0F6-776D-4EA3-B635-42822F1E4D31}"/>
              </a:ext>
            </a:extLst>
          </p:cNvPr>
          <p:cNvSpPr/>
          <p:nvPr/>
        </p:nvSpPr>
        <p:spPr bwMode="auto">
          <a:xfrm>
            <a:off x="3894859" y="3236639"/>
            <a:ext cx="1498131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53"/>
          <p:cNvSpPr txBox="1"/>
          <p:nvPr/>
        </p:nvSpPr>
        <p:spPr>
          <a:xfrm>
            <a:off x="2981361" y="3282805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또는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65690A5-E54E-4315-8CE2-1F1CB9A19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074" y="3105305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65690A5-E54E-4315-8CE2-1F1CB9A19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990" y="31053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cdata2.tsherpa.co.kr/tsherpa/MultiMedia/Flash/2020/curri/index.html?flashxmlnum=jmp1130&amp;classa=A8-C1-41-MM-MM-04-02-04-0-0-0-0&amp;classno=MM_41_04/suh_0401_01_0004/suh_0401_01_0004_401_1.html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 점선 사각형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초록색으로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 다음 만원으로 빨간색 사각형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 초록색 숫자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사각형 이동하며 숫자 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교과서와 같이 쓰는 페이지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lvl="0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 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문제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\app\resource\contents\lesson01\ops\lesson01\mm_41_1_02_06_01.html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돈이 모두 얼마인지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13CC5C-0773-49E0-A686-46357C2949BD}"/>
              </a:ext>
            </a:extLst>
          </p:cNvPr>
          <p:cNvSpPr/>
          <p:nvPr/>
        </p:nvSpPr>
        <p:spPr bwMode="auto">
          <a:xfrm>
            <a:off x="2696908" y="4365982"/>
            <a:ext cx="1065942" cy="3591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1D2EDEC-2550-4623-9F06-23667A152956}"/>
              </a:ext>
            </a:extLst>
          </p:cNvPr>
          <p:cNvSpPr/>
          <p:nvPr/>
        </p:nvSpPr>
        <p:spPr>
          <a:xfrm>
            <a:off x="4352982" y="11591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3"/>
          <p:cNvSpPr txBox="1"/>
          <p:nvPr/>
        </p:nvSpPr>
        <p:spPr>
          <a:xfrm>
            <a:off x="3489280" y="4399369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D70092F-03D6-4D7C-AC65-E365E524D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19" y="2015012"/>
            <a:ext cx="6279223" cy="222112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997FA2-B31D-4547-A39A-BD49A6899E93}"/>
              </a:ext>
            </a:extLst>
          </p:cNvPr>
          <p:cNvSpPr/>
          <p:nvPr/>
        </p:nvSpPr>
        <p:spPr>
          <a:xfrm>
            <a:off x="1021153" y="2204864"/>
            <a:ext cx="1167244" cy="5294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1456506" y="2332962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2755330" y="2323525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4054154" y="2314088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5352978" y="2304651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1463407" y="2979520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2762231" y="2970083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4061055" y="2960646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5359879" y="2951209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2797254" y="3609020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1CC2B61-5872-4AB7-B690-C4890CFA3926}"/>
              </a:ext>
            </a:extLst>
          </p:cNvPr>
          <p:cNvSpPr/>
          <p:nvPr/>
        </p:nvSpPr>
        <p:spPr>
          <a:xfrm>
            <a:off x="4096078" y="3599583"/>
            <a:ext cx="296538" cy="292104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15331" y="2126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써넣어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FB1725-EC76-4D76-A5A9-F17E743C1ABD}"/>
              </a:ext>
            </a:extLst>
          </p:cNvPr>
          <p:cNvSpPr/>
          <p:nvPr/>
        </p:nvSpPr>
        <p:spPr bwMode="auto">
          <a:xfrm>
            <a:off x="2678673" y="2420888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이십팔만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3CD6D9-B69B-4220-99D8-DE0A65895E64}"/>
              </a:ext>
            </a:extLst>
          </p:cNvPr>
          <p:cNvSpPr txBox="1"/>
          <p:nvPr/>
        </p:nvSpPr>
        <p:spPr>
          <a:xfrm>
            <a:off x="1037260" y="2442777"/>
            <a:ext cx="1497913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4E7D8-DEDB-42C7-94A7-C2AC91207812}"/>
              </a:ext>
            </a:extLst>
          </p:cNvPr>
          <p:cNvSpPr txBox="1"/>
          <p:nvPr/>
        </p:nvSpPr>
        <p:spPr>
          <a:xfrm>
            <a:off x="1037259" y="3093989"/>
            <a:ext cx="1497913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58370000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B621C3-2A2F-485F-8059-55F2397CE08B}"/>
              </a:ext>
            </a:extLst>
          </p:cNvPr>
          <p:cNvSpPr txBox="1"/>
          <p:nvPr/>
        </p:nvSpPr>
        <p:spPr>
          <a:xfrm>
            <a:off x="1033887" y="3745201"/>
            <a:ext cx="1497913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3510000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B49713-4ABC-4EF7-BE74-ECDB597DC870}"/>
              </a:ext>
            </a:extLst>
          </p:cNvPr>
          <p:cNvSpPr txBox="1"/>
          <p:nvPr/>
        </p:nvSpPr>
        <p:spPr>
          <a:xfrm>
            <a:off x="1043608" y="4393381"/>
            <a:ext cx="1497913" cy="3847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14000000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57A7AB-5350-46DC-B4C9-9EE31D20ADA1}"/>
              </a:ext>
            </a:extLst>
          </p:cNvPr>
          <p:cNvSpPr/>
          <p:nvPr/>
        </p:nvSpPr>
        <p:spPr bwMode="auto">
          <a:xfrm>
            <a:off x="2678673" y="3071704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오천팔백삼십칠만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A687F8-5738-4321-9F55-BEC688E4EE7B}"/>
              </a:ext>
            </a:extLst>
          </p:cNvPr>
          <p:cNvSpPr/>
          <p:nvPr/>
        </p:nvSpPr>
        <p:spPr bwMode="auto">
          <a:xfrm>
            <a:off x="2678673" y="3722520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삼백오십일만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5EFC1A27-3B8D-45F6-8335-691C3D3BC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00" y="2932396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43ED97-AAC8-4B73-9564-BB92614D66D4}"/>
              </a:ext>
            </a:extLst>
          </p:cNvPr>
          <p:cNvSpPr/>
          <p:nvPr/>
        </p:nvSpPr>
        <p:spPr bwMode="auto">
          <a:xfrm>
            <a:off x="2678673" y="4373968"/>
            <a:ext cx="3160279" cy="431385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천사백만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E60CAB78-6DAB-4EB0-A2B9-67FCCBEE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963" y="3640451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E60CAB78-6DAB-4EB0-A2B9-67FCCBEE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21" y="4339649"/>
            <a:ext cx="360000" cy="3550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cdata2.tsherpa.co.kr/tsherpa/MultiMedia/Flash/2020/curri/index.html?flashxmlnum=jmp1130&amp;classa=A8-C1-41-MM-MM-04-02-04-0-0-0-0&amp;classno=MM_41_04/suh_0401_01_0004/suh_0401_01_0004_401_1.html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01287" y="1604119"/>
            <a:ext cx="62540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밑줄 친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값으로 알맞은 것끼리 이어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668DA15-55DE-4DD6-85CD-155DC3A531CB}"/>
              </a:ext>
            </a:extLst>
          </p:cNvPr>
          <p:cNvGrpSpPr/>
          <p:nvPr/>
        </p:nvGrpSpPr>
        <p:grpSpPr>
          <a:xfrm>
            <a:off x="3781705" y="2018087"/>
            <a:ext cx="2915812" cy="294789"/>
            <a:chOff x="4421577" y="2197503"/>
            <a:chExt cx="2346667" cy="227347"/>
          </a:xfrm>
        </p:grpSpPr>
        <p:sp>
          <p:nvSpPr>
            <p:cNvPr id="39" name="모서리가 둥근 직사각형 87">
              <a:extLst>
                <a:ext uri="{FF2B5EF4-FFF2-40B4-BE49-F238E27FC236}">
                  <a16:creationId xmlns:a16="http://schemas.microsoft.com/office/drawing/2014/main" id="{A3AA02A4-1ADA-4222-8012-8417EEFC0A5A}"/>
                </a:ext>
              </a:extLst>
            </p:cNvPr>
            <p:cNvSpPr/>
            <p:nvPr/>
          </p:nvSpPr>
          <p:spPr>
            <a:xfrm>
              <a:off x="4421577" y="2197503"/>
              <a:ext cx="2346667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</a:rPr>
                <a:t>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D564AA-6CFD-4E4B-836C-6E05359E52D1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7B401D6-2C31-49A3-828C-50E004F4EED1}"/>
              </a:ext>
            </a:extLst>
          </p:cNvPr>
          <p:cNvSpPr txBox="1"/>
          <p:nvPr/>
        </p:nvSpPr>
        <p:spPr>
          <a:xfrm>
            <a:off x="610766" y="2612231"/>
            <a:ext cx="1620974" cy="384721"/>
          </a:xfrm>
          <a:prstGeom prst="rect">
            <a:avLst/>
          </a:prstGeom>
          <a:solidFill>
            <a:srgbClr val="D4F3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9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320451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94870A-DA3F-4D4E-905E-B0F30CB34BF0}"/>
              </a:ext>
            </a:extLst>
          </p:cNvPr>
          <p:cNvSpPr txBox="1"/>
          <p:nvPr/>
        </p:nvSpPr>
        <p:spPr>
          <a:xfrm>
            <a:off x="610766" y="3573016"/>
            <a:ext cx="1620974" cy="384721"/>
          </a:xfrm>
          <a:prstGeom prst="rect">
            <a:avLst/>
          </a:prstGeom>
          <a:solidFill>
            <a:srgbClr val="D4F3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4091</a:t>
            </a:r>
            <a:r>
              <a:rPr lang="en-US" altLang="ko-KR" sz="19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52900E-58F8-4648-BFA6-EB567EFCC9C2}"/>
              </a:ext>
            </a:extLst>
          </p:cNvPr>
          <p:cNvSpPr txBox="1"/>
          <p:nvPr/>
        </p:nvSpPr>
        <p:spPr>
          <a:xfrm>
            <a:off x="610766" y="4524407"/>
            <a:ext cx="1620974" cy="384721"/>
          </a:xfrm>
          <a:prstGeom prst="rect">
            <a:avLst/>
          </a:prstGeom>
          <a:solidFill>
            <a:srgbClr val="D4F3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254811</a:t>
            </a:r>
            <a:r>
              <a:rPr lang="en-US" altLang="ko-KR" sz="19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D9AD1-DE75-4068-A1D2-E230F07F2CBA}"/>
              </a:ext>
            </a:extLst>
          </p:cNvPr>
          <p:cNvSpPr txBox="1"/>
          <p:nvPr/>
        </p:nvSpPr>
        <p:spPr>
          <a:xfrm>
            <a:off x="4787230" y="2617661"/>
            <a:ext cx="1620974" cy="384721"/>
          </a:xfrm>
          <a:prstGeom prst="rect">
            <a:avLst/>
          </a:prstGeom>
          <a:solidFill>
            <a:srgbClr val="FCCD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E2427E-DB25-4890-BA48-F6784C4FD024}"/>
              </a:ext>
            </a:extLst>
          </p:cNvPr>
          <p:cNvSpPr txBox="1"/>
          <p:nvPr/>
        </p:nvSpPr>
        <p:spPr>
          <a:xfrm>
            <a:off x="4787230" y="3569052"/>
            <a:ext cx="1620974" cy="384721"/>
          </a:xfrm>
          <a:prstGeom prst="rect">
            <a:avLst/>
          </a:prstGeom>
          <a:solidFill>
            <a:srgbClr val="FCCD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3000000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DE4193-3217-4ED2-911F-D18A1BD6334C}"/>
              </a:ext>
            </a:extLst>
          </p:cNvPr>
          <p:cNvSpPr txBox="1"/>
          <p:nvPr/>
        </p:nvSpPr>
        <p:spPr>
          <a:xfrm>
            <a:off x="4787230" y="4545124"/>
            <a:ext cx="1620974" cy="384721"/>
          </a:xfrm>
          <a:prstGeom prst="rect">
            <a:avLst/>
          </a:prstGeom>
          <a:solidFill>
            <a:srgbClr val="FCCD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3866FFF-4CAA-45D1-BDA8-993A12CF23CA}"/>
              </a:ext>
            </a:extLst>
          </p:cNvPr>
          <p:cNvCxnSpPr>
            <a:cxnSpLocks/>
          </p:cNvCxnSpPr>
          <p:nvPr/>
        </p:nvCxnSpPr>
        <p:spPr>
          <a:xfrm>
            <a:off x="2303748" y="2744924"/>
            <a:ext cx="2411689" cy="10162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F869BE6-9AE7-4C86-9888-6AD966A621BE}"/>
              </a:ext>
            </a:extLst>
          </p:cNvPr>
          <p:cNvCxnSpPr>
            <a:cxnSpLocks/>
          </p:cNvCxnSpPr>
          <p:nvPr/>
        </p:nvCxnSpPr>
        <p:spPr>
          <a:xfrm>
            <a:off x="2356280" y="3772639"/>
            <a:ext cx="2302935" cy="9617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D0C1658-1974-4EC9-96F2-6A478C0E60B4}"/>
              </a:ext>
            </a:extLst>
          </p:cNvPr>
          <p:cNvCxnSpPr>
            <a:cxnSpLocks/>
          </p:cNvCxnSpPr>
          <p:nvPr/>
        </p:nvCxnSpPr>
        <p:spPr>
          <a:xfrm flipV="1">
            <a:off x="2371578" y="2809818"/>
            <a:ext cx="2287637" cy="19027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cdata2.tsherpa.co.kr/tsherpa/MultiMedia/Flash/2020/curri/index.html?flashxmlnum=jmp1130&amp;classa=A8-C1-41-MM-MM-04-02-04-0-0-0-0&amp;classno=MM_41_04/suh_0401_01_0004/suh_0401_01_0004_401_1.html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274528" y="3722088"/>
            <a:ext cx="107960" cy="10110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279494" y="4662049"/>
            <a:ext cx="107960" cy="10110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623829" y="2769440"/>
            <a:ext cx="107960" cy="10110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659215" y="3710658"/>
            <a:ext cx="107960" cy="10110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641658" y="4712599"/>
            <a:ext cx="107960" cy="10110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267744" y="2708920"/>
            <a:ext cx="107960" cy="10110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3015805" y="3237377"/>
            <a:ext cx="1368268" cy="3882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93750000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00" y="3137813"/>
            <a:ext cx="360000" cy="355000"/>
          </a:xfrm>
          <a:prstGeom prst="rect">
            <a:avLst/>
          </a:prstGeom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EC090B-645B-4533-9D05-9E4C1D69020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DCBDF-97A2-4C08-87C0-6BC0C7E77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320" y="2294162"/>
            <a:ext cx="4969856" cy="713938"/>
          </a:xfrm>
          <a:prstGeom prst="rect">
            <a:avLst/>
          </a:prstGeom>
        </p:spPr>
      </p:pic>
      <p:sp>
        <p:nvSpPr>
          <p:cNvPr id="81" name="TextBox 82"/>
          <p:cNvSpPr txBox="1"/>
          <p:nvPr/>
        </p:nvSpPr>
        <p:spPr>
          <a:xfrm>
            <a:off x="1298095" y="2437262"/>
            <a:ext cx="4774936" cy="3847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cdata2.tsherpa.co.kr/tsherpa/MultiMedia/Flash/2020/curri/index.html?flashxmlnum=jmp1130&amp;classa=A8-C1-41-MM-MM-04-02-04-0-0-0-0&amp;classno=MM_41_04/suh_0401_01_0004/suh_0401_01_0004_401_1.html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카드를 모두 한 번씩만 사용하여 가장 큰 수를 만들고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0F027C-4E3A-4FB5-974A-0A32AE48147C}"/>
              </a:ext>
            </a:extLst>
          </p:cNvPr>
          <p:cNvSpPr/>
          <p:nvPr/>
        </p:nvSpPr>
        <p:spPr bwMode="auto">
          <a:xfrm>
            <a:off x="2059895" y="4027038"/>
            <a:ext cx="15808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98754210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0F3BB8A-143F-4D0E-A51C-147685B3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092" y="3825044"/>
            <a:ext cx="360000" cy="355000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FC08BB2D-C3F1-43D1-84C3-50FD56AF743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F014D-25C1-444F-849B-6DBA3F693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62" y="2753161"/>
            <a:ext cx="6284452" cy="8558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A9C624-7895-44AD-A85D-D7F07058F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6" y="3993690"/>
            <a:ext cx="649120" cy="421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E9DEB4-79F6-4ED0-8C16-CFC48E466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786" y="4630078"/>
            <a:ext cx="600436" cy="36513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9F5947-C4DA-4DF0-B202-8D9F3F947C53}"/>
              </a:ext>
            </a:extLst>
          </p:cNvPr>
          <p:cNvSpPr/>
          <p:nvPr/>
        </p:nvSpPr>
        <p:spPr bwMode="auto">
          <a:xfrm>
            <a:off x="2059894" y="4597940"/>
            <a:ext cx="34892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구천팔백칠십오만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사천이백십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17EE3F-AA5A-4667-A72A-46D2B2F2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578" y="4395946"/>
            <a:ext cx="360000" cy="35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cdata2.tsherpa.co.kr/tsherpa/MultiMedia/Flash/2020/curri/index.html?flashxmlnum=jmp1130&amp;classa=A8-C1-41-MM-MM-04-02-04-0-0-0-0&amp;classno=MM_41_04/suh_0401_01_0004/suh_0401_01_0004_401_1.html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532376" y="3034896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3"/>
          <p:cNvSpPr txBox="1"/>
          <p:nvPr/>
        </p:nvSpPr>
        <p:spPr>
          <a:xfrm>
            <a:off x="1330561" y="3034896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3"/>
          <p:cNvSpPr txBox="1"/>
          <p:nvPr/>
        </p:nvSpPr>
        <p:spPr>
          <a:xfrm>
            <a:off x="2127156" y="3034896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/>
          <p:cNvSpPr txBox="1"/>
          <p:nvPr/>
        </p:nvSpPr>
        <p:spPr>
          <a:xfrm>
            <a:off x="2933182" y="3034896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728286" y="3039588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4535996" y="3039588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/>
          <p:cNvSpPr txBox="1"/>
          <p:nvPr/>
        </p:nvSpPr>
        <p:spPr>
          <a:xfrm>
            <a:off x="5321987" y="3039588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6110117" y="3039588"/>
            <a:ext cx="46462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0E70A1-056B-4FF3-B0AC-EAE6AA33A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03" y="980728"/>
            <a:ext cx="7005871" cy="43527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07604" y="2438890"/>
            <a:ext cx="52565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혈액형별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</a:t>
            </a: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52890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6248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1_3_1_ani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13274" y="158834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5" y="17142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14371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079612" y="4466839"/>
            <a:ext cx="4839474" cy="4385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우리나라 혈액형별 인구를 살펴보고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6771" y="12433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12319" y="11834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31" y="4307103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6058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4081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7345" y="124616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2893" y="1195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27" y="2090002"/>
            <a:ext cx="4423147" cy="227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1043608" y="2619445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혈액형별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인구수를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읽을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2519772" y="2528900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과연 얼마만큼의 수일까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1031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5633018" y="3957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1131658" y="2043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5139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86E6AF-48B4-4D6C-920F-90B99ED30B0E}"/>
              </a:ext>
            </a:extLst>
          </p:cNvPr>
          <p:cNvSpPr/>
          <p:nvPr/>
        </p:nvSpPr>
        <p:spPr>
          <a:xfrm>
            <a:off x="6465884" y="883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2" y="1578661"/>
            <a:ext cx="6894321" cy="355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359532" y="2668281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혈액형별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인구수를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읽을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1979712" y="2560269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과연 얼마만큼의 수일까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34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)4-1-1(4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6186E6AF-48B4-4D6C-920F-90B99ED30B0E}"/>
              </a:ext>
            </a:extLst>
          </p:cNvPr>
          <p:cNvSpPr/>
          <p:nvPr/>
        </p:nvSpPr>
        <p:spPr>
          <a:xfrm>
            <a:off x="211263" y="2522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55441" y="12083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30989" y="11484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04728" y="12099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2751" y="1152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56015" y="121113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1563" y="1160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27" y="2090002"/>
            <a:ext cx="4423147" cy="227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1043608" y="2619445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혈액형별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인구수를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읽을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2519772" y="2528900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과연 얼마만큼의 수일까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1031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1131658" y="2043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13274" y="1588346"/>
            <a:ext cx="36265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여러분들의 혈액형은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5" y="17142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2508614" y="4473116"/>
            <a:ext cx="1739350" cy="3921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A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형입니다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794" y="4365104"/>
            <a:ext cx="360000" cy="355000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34" y="456531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5098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천만을 알아볼까요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27" y="2090002"/>
            <a:ext cx="4423147" cy="227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1043608" y="2619445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혈액형별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인구수를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읽을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말풍선: 사각형 8">
            <a:extLst>
              <a:ext uri="{FF2B5EF4-FFF2-40B4-BE49-F238E27FC236}">
                <a16:creationId xmlns:a16="http://schemas.microsoft.com/office/drawing/2014/main" id="{17323C8F-6EA0-4D35-9302-33C3189AD005}"/>
              </a:ext>
            </a:extLst>
          </p:cNvPr>
          <p:cNvSpPr/>
          <p:nvPr/>
        </p:nvSpPr>
        <p:spPr>
          <a:xfrm flipH="1">
            <a:off x="2519772" y="2528900"/>
            <a:ext cx="1620022" cy="580699"/>
          </a:xfrm>
          <a:prstGeom prst="wedgeRoundRectCallout">
            <a:avLst>
              <a:gd name="adj1" fmla="val -18856"/>
              <a:gd name="adj2" fmla="val 48502"/>
              <a:gd name="adj3" fmla="val 16667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과연 얼마만큼의 수일까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10316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1131658" y="2043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13273" y="1588346"/>
            <a:ext cx="5652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5" y="17142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7634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811226" y="4466839"/>
            <a:ext cx="5412705" cy="4949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혈액형별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인구수는 얼마만큼의 수인지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200" y="4328676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6456762" y="123742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32310" y="11775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06049" y="12390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74072" y="118189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57336" y="12402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332884" y="1189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1~3)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09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997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천만을 이해하고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5898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천만 단위까지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위치에 따라 표현하는 방법을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B400SCA\Desktop\한대희 4-1 지도서\app\resource\contents\lesson01\ops\1\images\1_3\1_3_3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8915"/>
            <a:ext cx="5518937" cy="22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649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1_3_3_01.png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>
                <a:latin typeface="맑은 고딕" pitchFamily="50" charset="-127"/>
                <a:ea typeface="맑은 고딕" pitchFamily="50" charset="-127"/>
              </a:rPr>
              <a:t>천만을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장이면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 descr="C:\Users\DB400SCA\Desktop\한대희 4-1 지도서\app\resource\contents\lesson01\ops\1\images\1_3\1_3_3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92" y="3896857"/>
            <a:ext cx="1340597" cy="4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DB400SCA\Desktop\한대희 4-1 지도서\app\resource\contents\lesson01\ops\1\images\1_3\1_3_3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12" y="3896857"/>
            <a:ext cx="1340597" cy="4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DB400SCA\Desktop\한대희 4-1 지도서\app\resource\contents\lesson01\ops\1\images\1_3\1_3_3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40" y="3896857"/>
            <a:ext cx="1340597" cy="4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1037774" y="3494047"/>
            <a:ext cx="5794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5AB8B3-5F13-4A72-B27A-1C1F617B37F5}"/>
              </a:ext>
            </a:extLst>
          </p:cNvPr>
          <p:cNvSpPr/>
          <p:nvPr/>
        </p:nvSpPr>
        <p:spPr bwMode="auto">
          <a:xfrm>
            <a:off x="1758468" y="3986780"/>
            <a:ext cx="685376" cy="384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064FFB-4600-402A-9991-CE28A60D90E4}"/>
              </a:ext>
            </a:extLst>
          </p:cNvPr>
          <p:cNvSpPr/>
          <p:nvPr/>
        </p:nvSpPr>
        <p:spPr>
          <a:xfrm>
            <a:off x="1438092" y="4026791"/>
            <a:ext cx="438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5AB8B3-5F13-4A72-B27A-1C1F617B37F5}"/>
              </a:ext>
            </a:extLst>
          </p:cNvPr>
          <p:cNvSpPr/>
          <p:nvPr/>
        </p:nvSpPr>
        <p:spPr bwMode="auto">
          <a:xfrm>
            <a:off x="3169622" y="4005235"/>
            <a:ext cx="685376" cy="384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5AB8B3-5F13-4A72-B27A-1C1F617B37F5}"/>
              </a:ext>
            </a:extLst>
          </p:cNvPr>
          <p:cNvSpPr/>
          <p:nvPr/>
        </p:nvSpPr>
        <p:spPr bwMode="auto">
          <a:xfrm>
            <a:off x="4514606" y="3980351"/>
            <a:ext cx="685376" cy="384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443844" y="3465227"/>
            <a:ext cx="48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80" y="327540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803884" y="3456994"/>
            <a:ext cx="5794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41685" y="3458993"/>
            <a:ext cx="6195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537" y="3269175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4240689" y="3450760"/>
            <a:ext cx="5794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199982" y="3473706"/>
            <a:ext cx="7401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132" y="3283888"/>
            <a:ext cx="360000" cy="355000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5819656" y="3465473"/>
            <a:ext cx="5794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3064FFB-4600-402A-9991-CE28A60D90E4}"/>
              </a:ext>
            </a:extLst>
          </p:cNvPr>
          <p:cNvSpPr/>
          <p:nvPr/>
        </p:nvSpPr>
        <p:spPr>
          <a:xfrm>
            <a:off x="2745827" y="3283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3064FFB-4600-402A-9991-CE28A60D90E4}"/>
              </a:ext>
            </a:extLst>
          </p:cNvPr>
          <p:cNvSpPr/>
          <p:nvPr/>
        </p:nvSpPr>
        <p:spPr>
          <a:xfrm>
            <a:off x="4218068" y="3293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064FFB-4600-402A-9991-CE28A60D90E4}"/>
              </a:ext>
            </a:extLst>
          </p:cNvPr>
          <p:cNvSpPr/>
          <p:nvPr/>
        </p:nvSpPr>
        <p:spPr>
          <a:xfrm>
            <a:off x="5812827" y="32691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064FFB-4600-402A-9991-CE28A60D90E4}"/>
              </a:ext>
            </a:extLst>
          </p:cNvPr>
          <p:cNvSpPr/>
          <p:nvPr/>
        </p:nvSpPr>
        <p:spPr>
          <a:xfrm>
            <a:off x="2844542" y="4033220"/>
            <a:ext cx="438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3064FFB-4600-402A-9991-CE28A60D90E4}"/>
              </a:ext>
            </a:extLst>
          </p:cNvPr>
          <p:cNvSpPr/>
          <p:nvPr/>
        </p:nvSpPr>
        <p:spPr>
          <a:xfrm>
            <a:off x="4208040" y="4033220"/>
            <a:ext cx="438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‘#1-1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‘#2-1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‘#3-1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#1-1, #2-1, 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1_3_03.html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45145</TotalTime>
  <Words>2321</Words>
  <Application>Microsoft Office PowerPoint</Application>
  <PresentationFormat>화면 슬라이드 쇼(4:3)</PresentationFormat>
  <Paragraphs>858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HY궁서B</vt:lpstr>
      <vt:lpstr>굴림</vt:lpstr>
      <vt:lpstr>돋움</vt:lpstr>
      <vt:lpstr>맑은 고딕</vt:lpstr>
      <vt:lpstr>함초롬바탕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7475</cp:revision>
  <cp:lastPrinted>2021-12-20T01:30:02Z</cp:lastPrinted>
  <dcterms:created xsi:type="dcterms:W3CDTF">2008-07-15T12:19:11Z</dcterms:created>
  <dcterms:modified xsi:type="dcterms:W3CDTF">2022-01-09T07:47:53Z</dcterms:modified>
</cp:coreProperties>
</file>