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4" r:id="rId2"/>
  </p:sldMasterIdLst>
  <p:notesMasterIdLst>
    <p:notesMasterId r:id="rId12"/>
  </p:notesMasterIdLst>
  <p:handoutMasterIdLst>
    <p:handoutMasterId r:id="rId13"/>
  </p:handoutMasterIdLst>
  <p:sldIdLst>
    <p:sldId id="792" r:id="rId3"/>
    <p:sldId id="793" r:id="rId4"/>
    <p:sldId id="864" r:id="rId5"/>
    <p:sldId id="876" r:id="rId6"/>
    <p:sldId id="885" r:id="rId7"/>
    <p:sldId id="883" r:id="rId8"/>
    <p:sldId id="897" r:id="rId9"/>
    <p:sldId id="898" r:id="rId10"/>
    <p:sldId id="888" r:id="rId11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BF5"/>
    <a:srgbClr val="6EBC4C"/>
    <a:srgbClr val="117DE9"/>
    <a:srgbClr val="9D8A80"/>
    <a:srgbClr val="77933C"/>
    <a:srgbClr val="EAB4EB"/>
    <a:srgbClr val="FF3399"/>
    <a:srgbClr val="FF0066"/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05" autoAdjust="0"/>
    <p:restoredTop sz="94744" autoAdjust="0"/>
  </p:normalViewPr>
  <p:slideViewPr>
    <p:cSldViewPr>
      <p:cViewPr varScale="1">
        <p:scale>
          <a:sx n="87" d="100"/>
          <a:sy n="87" d="100"/>
        </p:scale>
        <p:origin x="1382" y="77"/>
      </p:cViewPr>
      <p:guideLst>
        <p:guide orient="horz" pos="4110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3FA4E71-53E1-41D2-BCE2-84272D9F3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4041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A3A2D8C-65A7-40D0-AF59-D7973DAA7E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9126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4540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550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9496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3099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_jr.html?flashxmlnum=yuni4856&amp;classa=A8-C1-41-MM-MM-04-06-03-0-0-0-0&amp;classno=MM_41_04/suhi_0401_05/suhi_0401_05_0002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7.jpeg"/><Relationship Id="rId7" Type="http://schemas.openxmlformats.org/officeDocument/2006/relationships/image" Target="../media/image22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28707"/>
              </p:ext>
            </p:extLst>
          </p:nvPr>
        </p:nvGraphicFramePr>
        <p:xfrm>
          <a:off x="34925" y="2446338"/>
          <a:ext cx="8929688" cy="3169218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2022.01.08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차 검수</a:t>
                      </a:r>
                      <a:endParaRPr kumimoji="0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박종민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2021.01.09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49569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941950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suhi_0501_01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05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덧셈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뺄셈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나눗셈이 섞여 있는 식을 계산해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suhi_0501_01_0005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349837"/>
              </p:ext>
            </p:extLst>
          </p:nvPr>
        </p:nvGraphicFramePr>
        <p:xfrm>
          <a:off x="179388" y="176213"/>
          <a:ext cx="8677276" cy="4716770"/>
        </p:xfrm>
        <a:graphic>
          <a:graphicData uri="http://schemas.openxmlformats.org/drawingml/2006/table">
            <a:tbl>
              <a:tblPr/>
              <a:tblGrid>
                <a:gridCol w="817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7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03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suhi_0501_01_0005.html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12~13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13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91B167B-BFAF-4DCC-8AA8-D186CC521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62385"/>
          </a:xfrm>
          <a:prstGeom prst="rect">
            <a:avLst/>
          </a:prstGeom>
        </p:spPr>
      </p:pic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덧셈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뺄셈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나눗셈이 섞여 있는 식을 계산해 볼까요</a:t>
            </a: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suhi_0501_01_0005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215404"/>
              </p:ext>
            </p:extLst>
          </p:nvPr>
        </p:nvGraphicFramePr>
        <p:xfrm>
          <a:off x="7012749" y="690525"/>
          <a:ext cx="2086863" cy="3695299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링크 참고하여 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페이지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디자인 수정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숫자 약물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지시문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디자인 수정</a:t>
                      </a:r>
                      <a:endParaRPr lang="en-US" altLang="ko-KR" sz="1000" kern="12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endParaRPr lang="en-US" altLang="ko-KR" sz="1000" kern="12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볼드 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식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</a:t>
                      </a:r>
                      <a:endParaRPr lang="en-US" altLang="ko-KR" sz="1000" kern="12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라인박스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 클릭 시 나타남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처음에는 나타나지 않음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정답 확인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12776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43988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6" y="4788045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8356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63600" y="5913276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https://cdata2.tsherpa.co.kr/tsherpa/MultiMedia/Flash/2020/curri/index_jr.html?flashxmlnum=yuni4856&amp;classa=A8-C1-41-MM-MM-04-06-03-0-0-0-0&amp;classno=MM_41_04/suhi_0401_05/suhi_0401_05_0002.html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B407ED0-33D7-4A48-BE03-F147411E7F42}"/>
              </a:ext>
            </a:extLst>
          </p:cNvPr>
          <p:cNvSpPr/>
          <p:nvPr/>
        </p:nvSpPr>
        <p:spPr>
          <a:xfrm>
            <a:off x="5412108" y="1736812"/>
            <a:ext cx="1600641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791310B-E3D3-498F-B1A7-3C732628604B}"/>
              </a:ext>
            </a:extLst>
          </p:cNvPr>
          <p:cNvSpPr/>
          <p:nvPr/>
        </p:nvSpPr>
        <p:spPr>
          <a:xfrm>
            <a:off x="5300906" y="176391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7FAEDF9-E9F1-4155-B328-FCC814868F28}"/>
              </a:ext>
            </a:extLst>
          </p:cNvPr>
          <p:cNvSpPr/>
          <p:nvPr/>
        </p:nvSpPr>
        <p:spPr>
          <a:xfrm>
            <a:off x="844242" y="29155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AC1AFEC-8E2A-4669-B81B-882C8EF92ED0}"/>
              </a:ext>
            </a:extLst>
          </p:cNvPr>
          <p:cNvSpPr/>
          <p:nvPr/>
        </p:nvSpPr>
        <p:spPr>
          <a:xfrm>
            <a:off x="3801360" y="290702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2015716" y="3538809"/>
            <a:ext cx="572826" cy="237995"/>
            <a:chOff x="719572" y="3609020"/>
            <a:chExt cx="684076" cy="180020"/>
          </a:xfrm>
        </p:grpSpPr>
        <p:cxnSp>
          <p:nvCxnSpPr>
            <p:cNvPr id="32" name="직선 연결선 31"/>
            <p:cNvCxnSpPr/>
            <p:nvPr/>
          </p:nvCxnSpPr>
          <p:spPr bwMode="auto">
            <a:xfrm>
              <a:off x="719572" y="3609020"/>
              <a:ext cx="0" cy="18002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직선 연결선 32"/>
            <p:cNvCxnSpPr/>
            <p:nvPr/>
          </p:nvCxnSpPr>
          <p:spPr bwMode="auto">
            <a:xfrm>
              <a:off x="1403648" y="3609020"/>
              <a:ext cx="0" cy="18002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직선 연결선 33"/>
            <p:cNvCxnSpPr/>
            <p:nvPr/>
          </p:nvCxnSpPr>
          <p:spPr bwMode="auto">
            <a:xfrm>
              <a:off x="719572" y="3789040"/>
              <a:ext cx="684076" cy="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5" name="그룹 34"/>
          <p:cNvGrpSpPr/>
          <p:nvPr/>
        </p:nvGrpSpPr>
        <p:grpSpPr>
          <a:xfrm>
            <a:off x="1477277" y="3573016"/>
            <a:ext cx="826472" cy="563003"/>
            <a:chOff x="1601186" y="2694122"/>
            <a:chExt cx="259221" cy="626866"/>
          </a:xfrm>
        </p:grpSpPr>
        <p:cxnSp>
          <p:nvCxnSpPr>
            <p:cNvPr id="36" name="직선 연결선 35"/>
            <p:cNvCxnSpPr/>
            <p:nvPr/>
          </p:nvCxnSpPr>
          <p:spPr bwMode="auto">
            <a:xfrm>
              <a:off x="1601186" y="2694122"/>
              <a:ext cx="0" cy="626866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직선 연결선 36"/>
            <p:cNvCxnSpPr/>
            <p:nvPr/>
          </p:nvCxnSpPr>
          <p:spPr bwMode="auto">
            <a:xfrm>
              <a:off x="1860407" y="3208061"/>
              <a:ext cx="0" cy="98129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직선 연결선 37"/>
            <p:cNvCxnSpPr/>
            <p:nvPr/>
          </p:nvCxnSpPr>
          <p:spPr bwMode="auto">
            <a:xfrm flipV="1">
              <a:off x="1601186" y="3316142"/>
              <a:ext cx="258714" cy="4846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9" name="TextBox 43"/>
          <p:cNvSpPr txBox="1"/>
          <p:nvPr/>
        </p:nvSpPr>
        <p:spPr>
          <a:xfrm>
            <a:off x="2081725" y="3692351"/>
            <a:ext cx="44080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solidFill>
                  <a:srgbClr val="0070C0"/>
                </a:solidFill>
                <a:latin typeface="맑은 고딕"/>
                <a:ea typeface="맑은 고딕"/>
              </a:rPr>
              <a:t>①</a:t>
            </a:r>
            <a:endParaRPr lang="en-US" altLang="ko-KR" sz="1900" spc="-15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5417163" y="3580122"/>
            <a:ext cx="522989" cy="180052"/>
            <a:chOff x="719572" y="3609020"/>
            <a:chExt cx="684076" cy="180020"/>
          </a:xfrm>
        </p:grpSpPr>
        <p:cxnSp>
          <p:nvCxnSpPr>
            <p:cNvPr id="44" name="직선 연결선 43"/>
            <p:cNvCxnSpPr/>
            <p:nvPr/>
          </p:nvCxnSpPr>
          <p:spPr bwMode="auto">
            <a:xfrm>
              <a:off x="719572" y="3609020"/>
              <a:ext cx="0" cy="18002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직선 연결선 44"/>
            <p:cNvCxnSpPr/>
            <p:nvPr/>
          </p:nvCxnSpPr>
          <p:spPr bwMode="auto">
            <a:xfrm>
              <a:off x="1403648" y="3609020"/>
              <a:ext cx="0" cy="18002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직선 연결선 45"/>
            <p:cNvCxnSpPr/>
            <p:nvPr/>
          </p:nvCxnSpPr>
          <p:spPr bwMode="auto">
            <a:xfrm>
              <a:off x="719572" y="3789040"/>
              <a:ext cx="684076" cy="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7" name="TextBox 43"/>
          <p:cNvSpPr txBox="1"/>
          <p:nvPr/>
        </p:nvSpPr>
        <p:spPr>
          <a:xfrm>
            <a:off x="5463341" y="3697659"/>
            <a:ext cx="44080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solidFill>
                  <a:srgbClr val="0070C0"/>
                </a:solidFill>
                <a:latin typeface="맑은 고딕"/>
                <a:ea typeface="맑은 고딕"/>
              </a:rPr>
              <a:t>①</a:t>
            </a:r>
            <a:endParaRPr lang="en-US" altLang="ko-KR" sz="1900" spc="-15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 flipH="1">
            <a:off x="4669487" y="3573016"/>
            <a:ext cx="1014255" cy="622020"/>
            <a:chOff x="1601186" y="2608958"/>
            <a:chExt cx="270514" cy="712030"/>
          </a:xfrm>
        </p:grpSpPr>
        <p:cxnSp>
          <p:nvCxnSpPr>
            <p:cNvPr id="52" name="직선 연결선 51"/>
            <p:cNvCxnSpPr/>
            <p:nvPr/>
          </p:nvCxnSpPr>
          <p:spPr bwMode="auto">
            <a:xfrm>
              <a:off x="1601186" y="3140968"/>
              <a:ext cx="0" cy="18002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직선 연결선 52"/>
            <p:cNvCxnSpPr/>
            <p:nvPr/>
          </p:nvCxnSpPr>
          <p:spPr bwMode="auto">
            <a:xfrm>
              <a:off x="1871700" y="2608958"/>
              <a:ext cx="0" cy="71203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직선 연결선 53"/>
            <p:cNvCxnSpPr/>
            <p:nvPr/>
          </p:nvCxnSpPr>
          <p:spPr bwMode="auto">
            <a:xfrm>
              <a:off x="1601186" y="3320988"/>
              <a:ext cx="270514" cy="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0" name="그룹 59"/>
          <p:cNvGrpSpPr/>
          <p:nvPr/>
        </p:nvGrpSpPr>
        <p:grpSpPr>
          <a:xfrm>
            <a:off x="1871700" y="3538808"/>
            <a:ext cx="1011309" cy="1059894"/>
            <a:chOff x="1601186" y="2073766"/>
            <a:chExt cx="259221" cy="1250456"/>
          </a:xfrm>
        </p:grpSpPr>
        <p:cxnSp>
          <p:nvCxnSpPr>
            <p:cNvPr id="61" name="직선 연결선 60"/>
            <p:cNvCxnSpPr/>
            <p:nvPr/>
          </p:nvCxnSpPr>
          <p:spPr bwMode="auto">
            <a:xfrm>
              <a:off x="1601186" y="3088980"/>
              <a:ext cx="0" cy="235242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직선 연결선 61"/>
            <p:cNvCxnSpPr/>
            <p:nvPr/>
          </p:nvCxnSpPr>
          <p:spPr bwMode="auto">
            <a:xfrm>
              <a:off x="1859900" y="2073766"/>
              <a:ext cx="507" cy="1232425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직선 연결선 62"/>
            <p:cNvCxnSpPr/>
            <p:nvPr/>
          </p:nvCxnSpPr>
          <p:spPr bwMode="auto">
            <a:xfrm flipV="1">
              <a:off x="1601186" y="3301365"/>
              <a:ext cx="258714" cy="4847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4" name="TextBox 43"/>
          <p:cNvSpPr txBox="1"/>
          <p:nvPr/>
        </p:nvSpPr>
        <p:spPr>
          <a:xfrm>
            <a:off x="1655676" y="4052391"/>
            <a:ext cx="44080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solidFill>
                  <a:srgbClr val="0070C0"/>
                </a:solidFill>
                <a:latin typeface="맑은 고딕"/>
                <a:ea typeface="맑은 고딕"/>
              </a:rPr>
              <a:t>②</a:t>
            </a:r>
            <a:endParaRPr lang="en-US" altLang="ko-KR" sz="1900" spc="-15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43"/>
          <p:cNvSpPr txBox="1"/>
          <p:nvPr/>
        </p:nvSpPr>
        <p:spPr>
          <a:xfrm>
            <a:off x="2159732" y="4509120"/>
            <a:ext cx="44080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③</a:t>
            </a:r>
            <a:endParaRPr lang="en-US" altLang="ko-KR" sz="1900" spc="-15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1349642" y="3537012"/>
            <a:ext cx="1710190" cy="1356829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87FAEDF9-E9F1-4155-B328-FCC814868F28}"/>
              </a:ext>
            </a:extLst>
          </p:cNvPr>
          <p:cNvSpPr/>
          <p:nvPr/>
        </p:nvSpPr>
        <p:spPr>
          <a:xfrm>
            <a:off x="1127354" y="381551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 flipH="1">
            <a:off x="4286644" y="3573017"/>
            <a:ext cx="929047" cy="1068205"/>
            <a:chOff x="1601186" y="2254948"/>
            <a:chExt cx="270514" cy="1066040"/>
          </a:xfrm>
        </p:grpSpPr>
        <p:cxnSp>
          <p:nvCxnSpPr>
            <p:cNvPr id="69" name="직선 연결선 68"/>
            <p:cNvCxnSpPr/>
            <p:nvPr/>
          </p:nvCxnSpPr>
          <p:spPr bwMode="auto">
            <a:xfrm>
              <a:off x="1601186" y="3140968"/>
              <a:ext cx="0" cy="18002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직선 연결선 69"/>
            <p:cNvCxnSpPr/>
            <p:nvPr/>
          </p:nvCxnSpPr>
          <p:spPr bwMode="auto">
            <a:xfrm flipH="1">
              <a:off x="1871700" y="2254948"/>
              <a:ext cx="0" cy="106604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직선 연결선 70"/>
            <p:cNvCxnSpPr/>
            <p:nvPr/>
          </p:nvCxnSpPr>
          <p:spPr bwMode="auto">
            <a:xfrm>
              <a:off x="1601186" y="3320988"/>
              <a:ext cx="270514" cy="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5" name="TextBox 43"/>
          <p:cNvSpPr txBox="1"/>
          <p:nvPr/>
        </p:nvSpPr>
        <p:spPr>
          <a:xfrm>
            <a:off x="4599245" y="4581128"/>
            <a:ext cx="44080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③</a:t>
            </a:r>
            <a:endParaRPr lang="en-US" altLang="ko-KR" sz="1900" spc="-15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43"/>
          <p:cNvSpPr txBox="1"/>
          <p:nvPr/>
        </p:nvSpPr>
        <p:spPr>
          <a:xfrm>
            <a:off x="4995289" y="4118582"/>
            <a:ext cx="44080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solidFill>
                  <a:srgbClr val="0070C0"/>
                </a:solidFill>
                <a:latin typeface="맑은 고딕"/>
                <a:ea typeface="맑은 고딕"/>
              </a:rPr>
              <a:t>②</a:t>
            </a:r>
            <a:endParaRPr lang="en-US" altLang="ko-KR" sz="1900" spc="-15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4247964" y="3537011"/>
            <a:ext cx="1710190" cy="1356829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87FAEDF9-E9F1-4155-B328-FCC814868F28}"/>
              </a:ext>
            </a:extLst>
          </p:cNvPr>
          <p:cNvSpPr/>
          <p:nvPr/>
        </p:nvSpPr>
        <p:spPr>
          <a:xfrm>
            <a:off x="3995936" y="381551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76CC9D4-8582-4F1E-A9A3-A0F3C7588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397" y="4000093"/>
            <a:ext cx="3850324" cy="14831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3AD8FD7-A4F6-4C22-8056-B03E35331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95" y="933477"/>
            <a:ext cx="6336066" cy="3093163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96733"/>
              </p:ext>
            </p:extLst>
          </p:nvPr>
        </p:nvGraphicFramePr>
        <p:xfrm>
          <a:off x="7012749" y="690525"/>
          <a:ext cx="2086863" cy="3847699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숫자 약물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보기 약물 및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비고 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문제 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 참고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스크롤 삭제</a:t>
                      </a:r>
                      <a:endParaRPr lang="en-US" altLang="ko-KR" sz="1000" kern="12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하단 </a:t>
                      </a:r>
                      <a:r>
                        <a:rPr lang="ko-KR" altLang="en-US" sz="1000" kern="1200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이너탭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추가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첫 번째 페이지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보기</a:t>
                      </a:r>
                      <a:endParaRPr lang="en-US" altLang="ko-KR" sz="1000" kern="12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두 번째 페이지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첫 번째 문제</a:t>
                      </a:r>
                      <a:endParaRPr lang="en-US" altLang="ko-KR" sz="1000" kern="12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세 번째 페이지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두 번째 문제</a:t>
                      </a:r>
                      <a:endParaRPr lang="ko-KR" altLang="en-US" sz="1000" kern="12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확인 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토글됨</a:t>
                      </a:r>
                      <a:endParaRPr lang="en-US" altLang="ko-KR" sz="1000" kern="12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377078" y="1412750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265876" y="143985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6" y="5387363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543498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DA8962-5327-4300-B0C2-DF7676E27EE3}"/>
              </a:ext>
            </a:extLst>
          </p:cNvPr>
          <p:cNvSpPr/>
          <p:nvPr/>
        </p:nvSpPr>
        <p:spPr>
          <a:xfrm>
            <a:off x="863928" y="5859653"/>
            <a:ext cx="56016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https://cdata2.tsherpa.co.kr/tsherpa/MultiMedia/Flash/2020/curri/index_jr.html?flashxmlnum=tb&amp;classa=A8-C1-31-MM-MM-04-03-02-0-0-0-0&amp;classno=MM_31_04/suhi_0301_02/suhi_0301_02_0002.html</a:t>
            </a: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FCF187DE-061A-4A44-BB39-C6C37C7A7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72" y="1448780"/>
            <a:ext cx="510394" cy="325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타원 32">
            <a:extLst>
              <a:ext uri="{FF2B5EF4-FFF2-40B4-BE49-F238E27FC236}">
                <a16:creationId xmlns:a16="http://schemas.microsoft.com/office/drawing/2014/main" id="{B84C330A-7D6B-4254-8924-9E6667A220BB}"/>
              </a:ext>
            </a:extLst>
          </p:cNvPr>
          <p:cNvSpPr/>
          <p:nvPr/>
        </p:nvSpPr>
        <p:spPr>
          <a:xfrm>
            <a:off x="849910" y="130589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5427AF8-06CF-4936-8137-A0892DDD1DB8}"/>
              </a:ext>
            </a:extLst>
          </p:cNvPr>
          <p:cNvGrpSpPr/>
          <p:nvPr/>
        </p:nvGrpSpPr>
        <p:grpSpPr>
          <a:xfrm flipV="1">
            <a:off x="2930851" y="5518276"/>
            <a:ext cx="1713157" cy="201843"/>
            <a:chOff x="319554" y="1245924"/>
            <a:chExt cx="3597583" cy="423864"/>
          </a:xfrm>
        </p:grpSpPr>
        <p:pic>
          <p:nvPicPr>
            <p:cNvPr id="40" name="Picture 11">
              <a:extLst>
                <a:ext uri="{FF2B5EF4-FFF2-40B4-BE49-F238E27FC236}">
                  <a16:creationId xmlns:a16="http://schemas.microsoft.com/office/drawing/2014/main" id="{85C113A8-68D2-45A5-A19A-B889EDCA05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2">
              <a:extLst>
                <a:ext uri="{FF2B5EF4-FFF2-40B4-BE49-F238E27FC236}">
                  <a16:creationId xmlns:a16="http://schemas.microsoft.com/office/drawing/2014/main" id="{92C0AC96-B76A-490E-8D75-326B029137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3">
              <a:extLst>
                <a:ext uri="{FF2B5EF4-FFF2-40B4-BE49-F238E27FC236}">
                  <a16:creationId xmlns:a16="http://schemas.microsoft.com/office/drawing/2014/main" id="{D8C37396-E7FE-45BC-96EE-07908A5161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4">
              <a:extLst>
                <a:ext uri="{FF2B5EF4-FFF2-40B4-BE49-F238E27FC236}">
                  <a16:creationId xmlns:a16="http://schemas.microsoft.com/office/drawing/2014/main" id="{EE26765D-37F3-4CA9-948B-8E193A62C2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8037" y="1260212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2" name="Picture 2">
            <a:extLst>
              <a:ext uri="{FF2B5EF4-FFF2-40B4-BE49-F238E27FC236}">
                <a16:creationId xmlns:a16="http://schemas.microsoft.com/office/drawing/2014/main" id="{10364FC4-9052-4318-B64C-F3D14B598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671" y="1850464"/>
            <a:ext cx="510394" cy="325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62A922C6-82D6-43BF-A4B1-F6D63B50AA87}"/>
              </a:ext>
            </a:extLst>
          </p:cNvPr>
          <p:cNvSpPr/>
          <p:nvPr/>
        </p:nvSpPr>
        <p:spPr>
          <a:xfrm>
            <a:off x="6298773" y="1770942"/>
            <a:ext cx="399607" cy="27651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F9A17B98-B2FA-4363-B701-7060C7A00122}"/>
              </a:ext>
            </a:extLst>
          </p:cNvPr>
          <p:cNvSpPr/>
          <p:nvPr/>
        </p:nvSpPr>
        <p:spPr>
          <a:xfrm>
            <a:off x="6323954" y="16313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6">
            <a:extLst>
              <a:ext uri="{FF2B5EF4-FFF2-40B4-BE49-F238E27FC236}">
                <a16:creationId xmlns:a16="http://schemas.microsoft.com/office/drawing/2014/main" id="{A7134A95-14A3-4E76-9E6B-845DFB0E1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051" y="5401674"/>
            <a:ext cx="1018531" cy="334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AE33D736-6A59-4915-A760-048B3FDAB57F}"/>
              </a:ext>
            </a:extLst>
          </p:cNvPr>
          <p:cNvSpPr/>
          <p:nvPr/>
        </p:nvSpPr>
        <p:spPr>
          <a:xfrm>
            <a:off x="2863019" y="5469157"/>
            <a:ext cx="1817097" cy="3000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72CF778C-908C-4F5E-8E29-37D01B0BF6CE}"/>
              </a:ext>
            </a:extLst>
          </p:cNvPr>
          <p:cNvSpPr/>
          <p:nvPr/>
        </p:nvSpPr>
        <p:spPr>
          <a:xfrm>
            <a:off x="2666505" y="555486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>
            <a:extLst>
              <a:ext uri="{FF2B5EF4-FFF2-40B4-BE49-F238E27FC236}">
                <a16:creationId xmlns:a16="http://schemas.microsoft.com/office/drawing/2014/main" id="{B494E545-8E3B-449E-B647-9E1BA8522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296039AE-2A61-43C9-B0B4-476BBBFD3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36" name="TextBox 9">
            <a:extLst>
              <a:ext uri="{FF2B5EF4-FFF2-40B4-BE49-F238E27FC236}">
                <a16:creationId xmlns:a16="http://schemas.microsoft.com/office/drawing/2014/main" id="{C6358F7E-4A0A-4EFA-A45A-5B356F1C3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덧셈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뺄셈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나눗셈이 섞여 있는 식을 계산해 볼까요</a:t>
            </a:r>
          </a:p>
        </p:txBody>
      </p:sp>
      <p:sp>
        <p:nvSpPr>
          <p:cNvPr id="37" name="TextBox 7">
            <a:extLst>
              <a:ext uri="{FF2B5EF4-FFF2-40B4-BE49-F238E27FC236}">
                <a16:creationId xmlns:a16="http://schemas.microsoft.com/office/drawing/2014/main" id="{E8CF967A-A15F-4FE8-BFCF-78CD4B45D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21">
            <a:extLst>
              <a:ext uri="{FF2B5EF4-FFF2-40B4-BE49-F238E27FC236}">
                <a16:creationId xmlns:a16="http://schemas.microsoft.com/office/drawing/2014/main" id="{082FDEA0-B663-4DF0-9B3E-A207AD13C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suhi_0501_01_0005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Rectangle 2">
            <a:extLst>
              <a:ext uri="{FF2B5EF4-FFF2-40B4-BE49-F238E27FC236}">
                <a16:creationId xmlns:a16="http://schemas.microsoft.com/office/drawing/2014/main" id="{5C9E4A09-1D45-4F60-A23A-40BE8D404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5" name="Rectangle 4">
            <a:extLst>
              <a:ext uri="{FF2B5EF4-FFF2-40B4-BE49-F238E27FC236}">
                <a16:creationId xmlns:a16="http://schemas.microsoft.com/office/drawing/2014/main" id="{F05A76F8-5BB2-4145-86F8-A45CCFB36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6" name="Rectangle 6">
            <a:extLst>
              <a:ext uri="{FF2B5EF4-FFF2-40B4-BE49-F238E27FC236}">
                <a16:creationId xmlns:a16="http://schemas.microsoft.com/office/drawing/2014/main" id="{42D2FD23-25E9-48FA-A5C7-D5DFB21E1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D87CEFC4-1AEE-4766-97C6-1FF6D8B4B160}"/>
              </a:ext>
            </a:extLst>
          </p:cNvPr>
          <p:cNvSpPr/>
          <p:nvPr/>
        </p:nvSpPr>
        <p:spPr>
          <a:xfrm>
            <a:off x="1508989" y="187091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13">
            <a:extLst>
              <a:ext uri="{FF2B5EF4-FFF2-40B4-BE49-F238E27FC236}">
                <a16:creationId xmlns:a16="http://schemas.microsoft.com/office/drawing/2014/main" id="{D8C37396-E7FE-45BC-96EE-07908A516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995936" y="5544444"/>
            <a:ext cx="381005" cy="145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9477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B73DBF7-3829-44C5-BFA3-705F48B85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13214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092277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부등호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, O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빈칸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67266" y="1448780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56064" y="14758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762537" y="4729861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24018" y="47774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id="{A258C093-74BD-44C6-94C6-FBE77F8C7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id="{6A56F702-6136-4668-8D61-F7DC02814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20" name="TextBox 9">
            <a:extLst>
              <a:ext uri="{FF2B5EF4-FFF2-40B4-BE49-F238E27FC236}">
                <a16:creationId xmlns:a16="http://schemas.microsoft.com/office/drawing/2014/main" id="{945C8985-1833-4FBE-895A-6EBEC9E04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덧셈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뺄셈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나눗셈이 섞여 있는 식을 계산해 볼까요</a:t>
            </a: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FC0080FA-4C4E-475F-A747-0D332D659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F34120E-C455-4DB4-BB2C-E007F55D1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suhi_0501_01_0005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10DA8462-F692-4C7B-A631-E734230EB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1B7EEB36-D3EF-4FC3-A1B5-26ABC1FF9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E72607B3-D51A-47C2-971C-12B9C7440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998" y="1490407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타원 26"/>
          <p:cNvSpPr/>
          <p:nvPr/>
        </p:nvSpPr>
        <p:spPr>
          <a:xfrm>
            <a:off x="3527884" y="2544920"/>
            <a:ext cx="494531" cy="494531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altLang="ko-KR" sz="28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endParaRPr lang="ko-KR" altLang="en-US" sz="40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B918C772-0B67-4197-B81C-D9DFFE3FA240}"/>
              </a:ext>
            </a:extLst>
          </p:cNvPr>
          <p:cNvSpPr/>
          <p:nvPr/>
        </p:nvSpPr>
        <p:spPr>
          <a:xfrm>
            <a:off x="3503788" y="245536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A6724E3F-549F-4CBF-8089-664798BA64B7}"/>
              </a:ext>
            </a:extLst>
          </p:cNvPr>
          <p:cNvSpPr/>
          <p:nvPr/>
        </p:nvSpPr>
        <p:spPr>
          <a:xfrm>
            <a:off x="3139999" y="141745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5834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4F7FE5AF-0C61-4041-AA3B-83A0FDC2DFD2}"/>
              </a:ext>
            </a:extLst>
          </p:cNvPr>
          <p:cNvGrpSpPr/>
          <p:nvPr/>
        </p:nvGrpSpPr>
        <p:grpSpPr>
          <a:xfrm>
            <a:off x="128049" y="871453"/>
            <a:ext cx="6748207" cy="4998087"/>
            <a:chOff x="50429" y="788987"/>
            <a:chExt cx="6906719" cy="511549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134A6550-2182-4D42-8248-EB4C01376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429" y="788987"/>
              <a:ext cx="6906719" cy="4048285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9CF0C37-A209-42FC-9E35-79D9454EE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51" y="3538539"/>
              <a:ext cx="6878919" cy="2365938"/>
            </a:xfrm>
            <a:prstGeom prst="rect">
              <a:avLst/>
            </a:prstGeom>
          </p:spPr>
        </p:pic>
      </p:grp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543397"/>
              </p:ext>
            </p:extLst>
          </p:nvPr>
        </p:nvGraphicFramePr>
        <p:xfrm>
          <a:off x="7012749" y="690525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라인박스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화살표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스크롤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삭제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</a:b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-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한 페이지에 내용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안 들어가면 이너 탭으로 페이지 나누기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67266" y="1448780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56064" y="14758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758307" y="5507025"/>
            <a:ext cx="117317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17834" y="5554649"/>
            <a:ext cx="221948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A7280B6-8667-4D37-8FD6-F60259CBDC58}"/>
              </a:ext>
            </a:extLst>
          </p:cNvPr>
          <p:cNvSpPr/>
          <p:nvPr/>
        </p:nvSpPr>
        <p:spPr>
          <a:xfrm>
            <a:off x="1727200" y="3465662"/>
            <a:ext cx="221948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B5FA851-D6DA-43B0-A129-AF3F1CD5700A}"/>
              </a:ext>
            </a:extLst>
          </p:cNvPr>
          <p:cNvSpPr/>
          <p:nvPr/>
        </p:nvSpPr>
        <p:spPr>
          <a:xfrm>
            <a:off x="1712461" y="2240477"/>
            <a:ext cx="221948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C3A5B9F8-A72E-41E2-AAB9-6CEAB8F237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id="{A15AF662-8F07-489B-AA38-1FB9EB4F4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4EEDE7DC-9853-4A20-80BF-7EFD14A78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덧셈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뺄셈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나눗셈이 섞여 있는 식을 계산해 볼까요</a:t>
            </a: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E8D1A494-1B86-41D1-9D31-829EA475E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1">
            <a:extLst>
              <a:ext uri="{FF2B5EF4-FFF2-40B4-BE49-F238E27FC236}">
                <a16:creationId xmlns:a16="http://schemas.microsoft.com/office/drawing/2014/main" id="{864B7A11-9084-4885-9160-4F92D0AAD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suhi_0501_01_0005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AB21CBF9-5C0D-460D-80EA-355FCCBC4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" name="Rectangle 4">
            <a:extLst>
              <a:ext uri="{FF2B5EF4-FFF2-40B4-BE49-F238E27FC236}">
                <a16:creationId xmlns:a16="http://schemas.microsoft.com/office/drawing/2014/main" id="{8B779AFE-55DD-46AA-A7E7-E496CC8C7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2BE116FD-569A-45E9-A1F4-0857C56E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7525942-E9AC-4393-A07A-E49FB0F89C5C}"/>
              </a:ext>
            </a:extLst>
          </p:cNvPr>
          <p:cNvSpPr/>
          <p:nvPr/>
        </p:nvSpPr>
        <p:spPr>
          <a:xfrm>
            <a:off x="6531873" y="2240477"/>
            <a:ext cx="399607" cy="33847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DA5FF7A-8F12-4023-899B-992A2BB05C45}"/>
              </a:ext>
            </a:extLst>
          </p:cNvPr>
          <p:cNvSpPr/>
          <p:nvPr/>
        </p:nvSpPr>
        <p:spPr>
          <a:xfrm>
            <a:off x="6557054" y="210092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084" y="4452595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타원 36">
            <a:extLst>
              <a:ext uri="{FF2B5EF4-FFF2-40B4-BE49-F238E27FC236}">
                <a16:creationId xmlns:a16="http://schemas.microsoft.com/office/drawing/2014/main" id="{D97FAFD8-3657-4F59-884F-1402ECEBC7AA}"/>
              </a:ext>
            </a:extLst>
          </p:cNvPr>
          <p:cNvSpPr/>
          <p:nvPr/>
        </p:nvSpPr>
        <p:spPr>
          <a:xfrm>
            <a:off x="1184426" y="4365104"/>
            <a:ext cx="221948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0507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0EADA6C-7B84-42D5-963E-ACAA5D5F2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20769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738449"/>
              </p:ext>
            </p:extLst>
          </p:nvPr>
        </p:nvGraphicFramePr>
        <p:xfrm>
          <a:off x="7012749" y="690525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중요표시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식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답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풀이 확인 버튼 및 팝업 내용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다음 슬라이드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67266" y="1526683"/>
            <a:ext cx="399607" cy="318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56064" y="1476090"/>
            <a:ext cx="222404" cy="218873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41466" y="4869024"/>
            <a:ext cx="117317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700993" y="4916648"/>
            <a:ext cx="221948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A7280B6-8667-4D37-8FD6-F60259CBDC58}"/>
              </a:ext>
            </a:extLst>
          </p:cNvPr>
          <p:cNvSpPr/>
          <p:nvPr/>
        </p:nvSpPr>
        <p:spPr>
          <a:xfrm>
            <a:off x="572008" y="3534228"/>
            <a:ext cx="221948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B5FA851-D6DA-43B0-A129-AF3F1CD5700A}"/>
              </a:ext>
            </a:extLst>
          </p:cNvPr>
          <p:cNvSpPr/>
          <p:nvPr/>
        </p:nvSpPr>
        <p:spPr>
          <a:xfrm>
            <a:off x="5184068" y="3519921"/>
            <a:ext cx="221948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0EEE387-4CF2-4AF5-A60E-E47EFC354459}"/>
              </a:ext>
            </a:extLst>
          </p:cNvPr>
          <p:cNvSpPr/>
          <p:nvPr/>
        </p:nvSpPr>
        <p:spPr>
          <a:xfrm>
            <a:off x="167266" y="1859638"/>
            <a:ext cx="399607" cy="318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D41263F-C25B-464C-9917-F1D053F94924}"/>
              </a:ext>
            </a:extLst>
          </p:cNvPr>
          <p:cNvSpPr/>
          <p:nvPr/>
        </p:nvSpPr>
        <p:spPr>
          <a:xfrm>
            <a:off x="56064" y="1809045"/>
            <a:ext cx="222404" cy="218873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5C926183-6268-4368-A369-73321113B2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33" y="1993158"/>
            <a:ext cx="347472" cy="292608"/>
          </a:xfrm>
          <a:prstGeom prst="rect">
            <a:avLst/>
          </a:prstGeom>
        </p:spPr>
      </p:pic>
      <p:sp>
        <p:nvSpPr>
          <p:cNvPr id="21" name="TextBox 7">
            <a:extLst>
              <a:ext uri="{FF2B5EF4-FFF2-40B4-BE49-F238E27FC236}">
                <a16:creationId xmlns:a16="http://schemas.microsoft.com/office/drawing/2014/main" id="{2AE47B7F-50A1-4CD3-8E9E-E2560D477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BEF44B6A-5945-4969-A8A2-A4A0BB016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7143B141-06DF-4CD8-87CA-3D25BC1A2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덧셈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뺄셈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나눗셈이 섞여 있는 식을 계산해 볼까요</a:t>
            </a: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id="{FEB2CE83-8156-4754-AD80-45240AF47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1">
            <a:extLst>
              <a:ext uri="{FF2B5EF4-FFF2-40B4-BE49-F238E27FC236}">
                <a16:creationId xmlns:a16="http://schemas.microsoft.com/office/drawing/2014/main" id="{369B3AA5-0738-45EB-B13B-3F415B636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suhi_0501_01_0005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E332D27B-8B73-4541-A44C-A2D909E46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8" name="Rectangle 4">
            <a:extLst>
              <a:ext uri="{FF2B5EF4-FFF2-40B4-BE49-F238E27FC236}">
                <a16:creationId xmlns:a16="http://schemas.microsoft.com/office/drawing/2014/main" id="{9491333E-D5CC-4E1A-8AEB-AB3A8520E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7B64E26A-F200-4C53-9E16-DF54CDD92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2" name="Picture 12">
            <a:extLst>
              <a:ext uri="{FF2B5EF4-FFF2-40B4-BE49-F238E27FC236}">
                <a16:creationId xmlns:a16="http://schemas.microsoft.com/office/drawing/2014/main" id="{D7B29FC9-B64A-4175-9D24-DDC5F1D91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28" y="4893817"/>
            <a:ext cx="928929" cy="311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id="{EBAA6E10-9CDA-4490-AAF9-A5E75B5E60B3}"/>
              </a:ext>
            </a:extLst>
          </p:cNvPr>
          <p:cNvSpPr/>
          <p:nvPr/>
        </p:nvSpPr>
        <p:spPr>
          <a:xfrm>
            <a:off x="4788024" y="4818921"/>
            <a:ext cx="221948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1430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0EADA6C-7B84-42D5-963E-ACAA5D5F2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20769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069525"/>
              </p:ext>
            </p:extLst>
          </p:nvPr>
        </p:nvGraphicFramePr>
        <p:xfrm>
          <a:off x="7012749" y="690525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중요표시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식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답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67266" y="1526683"/>
            <a:ext cx="399607" cy="318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56064" y="1476090"/>
            <a:ext cx="222404" cy="218873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A7280B6-8667-4D37-8FD6-F60259CBDC58}"/>
              </a:ext>
            </a:extLst>
          </p:cNvPr>
          <p:cNvSpPr/>
          <p:nvPr/>
        </p:nvSpPr>
        <p:spPr>
          <a:xfrm>
            <a:off x="572008" y="3534228"/>
            <a:ext cx="221948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B5FA851-D6DA-43B0-A129-AF3F1CD5700A}"/>
              </a:ext>
            </a:extLst>
          </p:cNvPr>
          <p:cNvSpPr/>
          <p:nvPr/>
        </p:nvSpPr>
        <p:spPr>
          <a:xfrm>
            <a:off x="5184068" y="3519921"/>
            <a:ext cx="221948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0EEE387-4CF2-4AF5-A60E-E47EFC354459}"/>
              </a:ext>
            </a:extLst>
          </p:cNvPr>
          <p:cNvSpPr/>
          <p:nvPr/>
        </p:nvSpPr>
        <p:spPr>
          <a:xfrm>
            <a:off x="167266" y="1859638"/>
            <a:ext cx="399607" cy="318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D41263F-C25B-464C-9917-F1D053F94924}"/>
              </a:ext>
            </a:extLst>
          </p:cNvPr>
          <p:cNvSpPr/>
          <p:nvPr/>
        </p:nvSpPr>
        <p:spPr>
          <a:xfrm>
            <a:off x="56064" y="1809045"/>
            <a:ext cx="222404" cy="218873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5C926183-6268-4368-A369-73321113B2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33" y="1993158"/>
            <a:ext cx="347472" cy="292608"/>
          </a:xfrm>
          <a:prstGeom prst="rect">
            <a:avLst/>
          </a:prstGeom>
        </p:spPr>
      </p:pic>
      <p:sp>
        <p:nvSpPr>
          <p:cNvPr id="21" name="TextBox 7">
            <a:extLst>
              <a:ext uri="{FF2B5EF4-FFF2-40B4-BE49-F238E27FC236}">
                <a16:creationId xmlns:a16="http://schemas.microsoft.com/office/drawing/2014/main" id="{2AE47B7F-50A1-4CD3-8E9E-E2560D477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BEF44B6A-5945-4969-A8A2-A4A0BB016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7143B141-06DF-4CD8-87CA-3D25BC1A2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덧셈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뺄셈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나눗셈이 섞여 있는 식을 계산해 볼까요</a:t>
            </a: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id="{FEB2CE83-8156-4754-AD80-45240AF47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1">
            <a:extLst>
              <a:ext uri="{FF2B5EF4-FFF2-40B4-BE49-F238E27FC236}">
                <a16:creationId xmlns:a16="http://schemas.microsoft.com/office/drawing/2014/main" id="{369B3AA5-0738-45EB-B13B-3F415B636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suhi_0501_01_0005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E332D27B-8B73-4541-A44C-A2D909E46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8" name="Rectangle 4">
            <a:extLst>
              <a:ext uri="{FF2B5EF4-FFF2-40B4-BE49-F238E27FC236}">
                <a16:creationId xmlns:a16="http://schemas.microsoft.com/office/drawing/2014/main" id="{9491333E-D5CC-4E1A-8AEB-AB3A8520E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7B64E26A-F200-4C53-9E16-DF54CDD92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2" name="Picture 12">
            <a:extLst>
              <a:ext uri="{FF2B5EF4-FFF2-40B4-BE49-F238E27FC236}">
                <a16:creationId xmlns:a16="http://schemas.microsoft.com/office/drawing/2014/main" id="{D7B29FC9-B64A-4175-9D24-DDC5F1D91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559" y="4893817"/>
            <a:ext cx="928929" cy="311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2B2E7DD7-D1F5-4C56-8180-7ABC647BDD1C}"/>
              </a:ext>
            </a:extLst>
          </p:cNvPr>
          <p:cNvGrpSpPr/>
          <p:nvPr/>
        </p:nvGrpSpPr>
        <p:grpSpPr>
          <a:xfrm>
            <a:off x="193333" y="1844591"/>
            <a:ext cx="6667165" cy="3056486"/>
            <a:chOff x="167266" y="2507951"/>
            <a:chExt cx="6667165" cy="305648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A980432-74FE-481A-BF7D-63DC707165C4}"/>
                </a:ext>
              </a:extLst>
            </p:cNvPr>
            <p:cNvSpPr/>
            <p:nvPr/>
          </p:nvSpPr>
          <p:spPr>
            <a:xfrm>
              <a:off x="167266" y="2656518"/>
              <a:ext cx="6667165" cy="272539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둥근 직사각형 21">
              <a:extLst>
                <a:ext uri="{FF2B5EF4-FFF2-40B4-BE49-F238E27FC236}">
                  <a16:creationId xmlns:a16="http://schemas.microsoft.com/office/drawing/2014/main" id="{1786CFA8-86E5-4EC1-80B3-8F2F5AE06A68}"/>
                </a:ext>
              </a:extLst>
            </p:cNvPr>
            <p:cNvSpPr/>
            <p:nvPr/>
          </p:nvSpPr>
          <p:spPr>
            <a:xfrm>
              <a:off x="312999" y="2507951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3" name="직각 삼각형 32">
              <a:extLst>
                <a:ext uri="{FF2B5EF4-FFF2-40B4-BE49-F238E27FC236}">
                  <a16:creationId xmlns:a16="http://schemas.microsoft.com/office/drawing/2014/main" id="{04E7E282-3D30-47B7-BCE9-9A388BC339DB}"/>
                </a:ext>
              </a:extLst>
            </p:cNvPr>
            <p:cNvSpPr/>
            <p:nvPr/>
          </p:nvSpPr>
          <p:spPr>
            <a:xfrm flipH="1" flipV="1">
              <a:off x="5328931" y="5376330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4" name="TextBox 43">
              <a:extLst>
                <a:ext uri="{FF2B5EF4-FFF2-40B4-BE49-F238E27FC236}">
                  <a16:creationId xmlns:a16="http://schemas.microsoft.com/office/drawing/2014/main" id="{556CE79A-55D2-405A-8E55-BFEB4250145A}"/>
                </a:ext>
              </a:extLst>
            </p:cNvPr>
            <p:cNvSpPr txBox="1"/>
            <p:nvPr/>
          </p:nvSpPr>
          <p:spPr>
            <a:xfrm>
              <a:off x="193333" y="2885061"/>
              <a:ext cx="6572263" cy="24314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연필 한 타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(12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자루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의 값은 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6000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원이므로 연필 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자루의 값은 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6000÷12=500(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원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공책 한 권과 연필 한 자루를 샀으므로 준기가 산 물건의 값의 식은 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1000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6000÷12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거스름돈이 얼마인지 알려면 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5000</a:t>
              </a:r>
              <a:r>
                <a:rPr lang="ko-KR" altLang="en-US" sz="1900" spc="-150" dirty="0" err="1">
                  <a:latin typeface="맑은 고딕" pitchFamily="50" charset="-127"/>
                  <a:ea typeface="맑은 고딕" pitchFamily="50" charset="-127"/>
                </a:rPr>
                <a:t>원에서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 산 물건의 값을 </a:t>
              </a:r>
              <a:r>
                <a:rPr lang="ko-KR" altLang="en-US" sz="1900" spc="-150" dirty="0" smtClean="0">
                  <a:latin typeface="맑은 고딕" pitchFamily="50" charset="-127"/>
                  <a:ea typeface="맑은 고딕" pitchFamily="50" charset="-127"/>
                </a:rPr>
                <a:t>빼야 하므로 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이를 식으로 나타내면 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5000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－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(1000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6000÷12)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5000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－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(1000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6000÷12)</a:t>
              </a:r>
            </a:p>
            <a:p>
              <a:pPr algn="just"/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5000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－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(1000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500) </a:t>
              </a:r>
            </a:p>
            <a:p>
              <a:pPr algn="just"/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5000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－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1500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3500 (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원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6153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4" y="971146"/>
            <a:ext cx="590465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덧셈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뺄셈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나눗셈이 섞여 있는 식을 계산해 볼까요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12~13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5091204" y="1239097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80911" y="1183417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25262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242333" y="1181678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6542021" y="1238369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37507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5988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529119" y="1181678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588242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7" name="그림 46">
            <a:extLst>
              <a:ext uri="{FF2B5EF4-FFF2-40B4-BE49-F238E27FC236}">
                <a16:creationId xmlns:a16="http://schemas.microsoft.com/office/drawing/2014/main" id="{C6CF6B62-AF2A-4381-B326-53F0B0745A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5" y="1594650"/>
            <a:ext cx="348893" cy="348893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1BDEE715-382E-48AB-82EC-2D168D5905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1919946"/>
            <a:ext cx="347472" cy="292608"/>
          </a:xfrm>
          <a:prstGeom prst="rect">
            <a:avLst/>
          </a:prstGeom>
        </p:spPr>
      </p:pic>
      <p:pic>
        <p:nvPicPr>
          <p:cNvPr id="71" name="Picture 6">
            <a:extLst>
              <a:ext uri="{FF2B5EF4-FFF2-40B4-BE49-F238E27FC236}">
                <a16:creationId xmlns:a16="http://schemas.microsoft.com/office/drawing/2014/main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884" y="527283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7">
            <a:extLst>
              <a:ext uri="{FF2B5EF4-FFF2-40B4-BE49-F238E27FC236}">
                <a16:creationId xmlns:a16="http://schemas.microsoft.com/office/drawing/2014/main" id="{A64D77AF-8519-4B4C-95F8-B9BD7922F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7" name="TextBox 8">
            <a:extLst>
              <a:ext uri="{FF2B5EF4-FFF2-40B4-BE49-F238E27FC236}">
                <a16:creationId xmlns:a16="http://schemas.microsoft.com/office/drawing/2014/main" id="{7E7154F9-A235-4BEC-A7DA-921BB0C46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0E265A8E-BD28-4F1A-8990-F3611AD38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덧셈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뺄셈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나눗셈이 섞여 있는 식을 계산해 볼까요</a:t>
            </a:r>
          </a:p>
        </p:txBody>
      </p:sp>
      <p:sp>
        <p:nvSpPr>
          <p:cNvPr id="39" name="TextBox 7">
            <a:extLst>
              <a:ext uri="{FF2B5EF4-FFF2-40B4-BE49-F238E27FC236}">
                <a16:creationId xmlns:a16="http://schemas.microsoft.com/office/drawing/2014/main" id="{322031AE-175D-4861-9E54-A48244D1D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21">
            <a:extLst>
              <a:ext uri="{FF2B5EF4-FFF2-40B4-BE49-F238E27FC236}">
                <a16:creationId xmlns:a16="http://schemas.microsoft.com/office/drawing/2014/main" id="{75387CE1-4133-45BD-B633-F0AD2B110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suhi_0501_01_0005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Rectangle 2">
            <a:extLst>
              <a:ext uri="{FF2B5EF4-FFF2-40B4-BE49-F238E27FC236}">
                <a16:creationId xmlns:a16="http://schemas.microsoft.com/office/drawing/2014/main" id="{335FB721-BA94-4E1E-9775-003B92F46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Rectangle 4">
            <a:extLst>
              <a:ext uri="{FF2B5EF4-FFF2-40B4-BE49-F238E27FC236}">
                <a16:creationId xmlns:a16="http://schemas.microsoft.com/office/drawing/2014/main" id="{5B2BF40F-6544-4689-AAE9-CE86FE32C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3" name="Rectangle 6">
            <a:extLst>
              <a:ext uri="{FF2B5EF4-FFF2-40B4-BE49-F238E27FC236}">
                <a16:creationId xmlns:a16="http://schemas.microsoft.com/office/drawing/2014/main" id="{025DBB0D-6435-4F9B-A052-8FC200851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B87A97-5ED4-46F4-BAD1-2122EEC27F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2818" y="2636250"/>
            <a:ext cx="2151019" cy="1584960"/>
          </a:xfrm>
          <a:prstGeom prst="rect">
            <a:avLst/>
          </a:prstGeom>
        </p:spPr>
      </p:pic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27250CEA-71C0-40E3-BD9E-2FD5FCE35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79359"/>
              </p:ext>
            </p:extLst>
          </p:nvPr>
        </p:nvGraphicFramePr>
        <p:xfrm>
          <a:off x="807747" y="2653172"/>
          <a:ext cx="3433184" cy="15849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8496">
                  <a:extLst>
                    <a:ext uri="{9D8B030D-6E8A-4147-A177-3AD203B41FA5}">
                      <a16:colId xmlns:a16="http://schemas.microsoft.com/office/drawing/2014/main" val="1488999987"/>
                    </a:ext>
                  </a:extLst>
                </a:gridCol>
                <a:gridCol w="1302344">
                  <a:extLst>
                    <a:ext uri="{9D8B030D-6E8A-4147-A177-3AD203B41FA5}">
                      <a16:colId xmlns:a16="http://schemas.microsoft.com/office/drawing/2014/main" val="3066648403"/>
                    </a:ext>
                  </a:extLst>
                </a:gridCol>
                <a:gridCol w="1302344">
                  <a:extLst>
                    <a:ext uri="{9D8B030D-6E8A-4147-A177-3AD203B41FA5}">
                      <a16:colId xmlns:a16="http://schemas.microsoft.com/office/drawing/2014/main" val="4249949607"/>
                    </a:ext>
                  </a:extLst>
                </a:gridCol>
              </a:tblGrid>
              <a:tr h="548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사람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C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지구에서 잰 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몸무게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㎏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C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달에서 잰 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몸무게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㎏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C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905285"/>
                  </a:ext>
                </a:extLst>
              </a:tr>
              <a:tr h="182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선생님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511607"/>
                  </a:ext>
                </a:extLst>
              </a:tr>
              <a:tr h="1828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슬기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203823"/>
                  </a:ext>
                </a:extLst>
              </a:tr>
              <a:tr h="182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지혜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11880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894C11DA-D80F-471C-920D-441B5119C731}"/>
              </a:ext>
            </a:extLst>
          </p:cNvPr>
          <p:cNvSpPr/>
          <p:nvPr/>
        </p:nvSpPr>
        <p:spPr>
          <a:xfrm>
            <a:off x="567846" y="1577509"/>
            <a:ext cx="62154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지구에서 잰 무게는 달에서 잰 무게의 약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 사람이 모두 달에서 몸무게를 잰다면 슬기와 지혜의 몸무게를 합한 무게가 선생님의 몸무게보다 약 몇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kg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더 무거운지 하나의 식으로 나타내어 구해 보세요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Picture 3">
            <a:extLst>
              <a:ext uri="{FF2B5EF4-FFF2-40B4-BE49-F238E27FC236}">
                <a16:creationId xmlns:a16="http://schemas.microsoft.com/office/drawing/2014/main" id="{D458A935-3209-44DF-AFA0-8DEE694BD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95" y="4501410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4" name="그룹 83">
            <a:extLst>
              <a:ext uri="{FF2B5EF4-FFF2-40B4-BE49-F238E27FC236}">
                <a16:creationId xmlns:a16="http://schemas.microsoft.com/office/drawing/2014/main" id="{52E7BD95-ADA6-49EA-A642-B272A3CEB834}"/>
              </a:ext>
            </a:extLst>
          </p:cNvPr>
          <p:cNvGrpSpPr/>
          <p:nvPr/>
        </p:nvGrpSpPr>
        <p:grpSpPr>
          <a:xfrm>
            <a:off x="1805822" y="4515679"/>
            <a:ext cx="2409548" cy="371462"/>
            <a:chOff x="1563817" y="4095584"/>
            <a:chExt cx="3204356" cy="371462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78F5E4E7-C48C-4B97-9F67-5ED352032F08}"/>
                </a:ext>
              </a:extLst>
            </p:cNvPr>
            <p:cNvSpPr/>
            <p:nvPr/>
          </p:nvSpPr>
          <p:spPr bwMode="auto">
            <a:xfrm flipV="1">
              <a:off x="1579970" y="4110269"/>
              <a:ext cx="3172050" cy="356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2E61052-EB83-42A8-B189-5C99CB0EE693}"/>
                </a:ext>
              </a:extLst>
            </p:cNvPr>
            <p:cNvSpPr txBox="1"/>
            <p:nvPr/>
          </p:nvSpPr>
          <p:spPr>
            <a:xfrm>
              <a:off x="1563817" y="4095584"/>
              <a:ext cx="3204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(48</a:t>
              </a:r>
              <a:r>
                <a: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42)÷6</a:t>
              </a:r>
              <a:r>
                <a: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  <a:r>
                <a: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91" name="Picture 4">
            <a:extLst>
              <a:ext uri="{FF2B5EF4-FFF2-40B4-BE49-F238E27FC236}">
                <a16:creationId xmlns:a16="http://schemas.microsoft.com/office/drawing/2014/main" id="{30942B6C-F3BC-4FB2-9791-A63539975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220" y="4522891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TextBox 53">
            <a:extLst>
              <a:ext uri="{FF2B5EF4-FFF2-40B4-BE49-F238E27FC236}">
                <a16:creationId xmlns:a16="http://schemas.microsoft.com/office/drawing/2014/main" id="{7D8CFD11-1B54-423A-A6D7-72700C141D54}"/>
              </a:ext>
            </a:extLst>
          </p:cNvPr>
          <p:cNvSpPr txBox="1"/>
          <p:nvPr/>
        </p:nvSpPr>
        <p:spPr>
          <a:xfrm>
            <a:off x="5101015" y="4503595"/>
            <a:ext cx="1200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약     ㎏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5CC2EDA-99F4-4ED7-AA44-5A0198EA0B42}"/>
              </a:ext>
            </a:extLst>
          </p:cNvPr>
          <p:cNvGrpSpPr/>
          <p:nvPr/>
        </p:nvGrpSpPr>
        <p:grpSpPr>
          <a:xfrm>
            <a:off x="5449177" y="4515679"/>
            <a:ext cx="425806" cy="369332"/>
            <a:chOff x="5145758" y="4522891"/>
            <a:chExt cx="425806" cy="369332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3C58F050-1CB6-491A-867A-7B2A55DAD649}"/>
                </a:ext>
              </a:extLst>
            </p:cNvPr>
            <p:cNvSpPr/>
            <p:nvPr/>
          </p:nvSpPr>
          <p:spPr bwMode="auto">
            <a:xfrm>
              <a:off x="5181130" y="4525040"/>
              <a:ext cx="338954" cy="3621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9823752-940C-45B3-8CB1-2C2DA0D59BE2}"/>
                </a:ext>
              </a:extLst>
            </p:cNvPr>
            <p:cNvSpPr txBox="1"/>
            <p:nvPr/>
          </p:nvSpPr>
          <p:spPr>
            <a:xfrm>
              <a:off x="5145758" y="4522891"/>
              <a:ext cx="425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95" name="그림 94">
            <a:extLst>
              <a:ext uri="{FF2B5EF4-FFF2-40B4-BE49-F238E27FC236}">
                <a16:creationId xmlns:a16="http://schemas.microsoft.com/office/drawing/2014/main" id="{0C2DC69D-686D-4060-B75F-8C9601F998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87313" y="4345522"/>
            <a:ext cx="360000" cy="3550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3A1BF945-7F22-413D-BEC6-A72A4EF104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71931" y="4297564"/>
            <a:ext cx="360000" cy="355000"/>
          </a:xfrm>
          <a:prstGeom prst="rect">
            <a:avLst/>
          </a:prstGeom>
        </p:spPr>
      </p:pic>
      <p:pic>
        <p:nvPicPr>
          <p:cNvPr id="97" name="Picture 40">
            <a:extLst>
              <a:ext uri="{FF2B5EF4-FFF2-40B4-BE49-F238E27FC236}">
                <a16:creationId xmlns:a16="http://schemas.microsoft.com/office/drawing/2014/main" id="{F555DFBE-D315-4646-9A0E-FE41CC70F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593" y="2401191"/>
            <a:ext cx="1010301" cy="341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41">
            <a:extLst>
              <a:ext uri="{FF2B5EF4-FFF2-40B4-BE49-F238E27FC236}">
                <a16:creationId xmlns:a16="http://schemas.microsoft.com/office/drawing/2014/main" id="{6A460177-3972-4939-94DD-D03AD37EE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858" y="2398257"/>
            <a:ext cx="787694" cy="332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D84B25B6-63DF-4EA1-A7DF-2E2524045FCD}"/>
              </a:ext>
            </a:extLst>
          </p:cNvPr>
          <p:cNvCxnSpPr>
            <a:cxnSpLocks/>
          </p:cNvCxnSpPr>
          <p:nvPr/>
        </p:nvCxnSpPr>
        <p:spPr bwMode="auto">
          <a:xfrm>
            <a:off x="662507" y="1844824"/>
            <a:ext cx="5921330" cy="0"/>
          </a:xfrm>
          <a:prstGeom prst="line">
            <a:avLst/>
          </a:prstGeom>
          <a:noFill/>
          <a:ln w="28575" cap="flat" cmpd="sng" algn="ctr">
            <a:solidFill>
              <a:srgbClr val="FF5E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7A017849-D3CA-48F5-9899-8996019EFB71}"/>
              </a:ext>
            </a:extLst>
          </p:cNvPr>
          <p:cNvCxnSpPr>
            <a:cxnSpLocks/>
          </p:cNvCxnSpPr>
          <p:nvPr/>
        </p:nvCxnSpPr>
        <p:spPr bwMode="auto">
          <a:xfrm>
            <a:off x="3136013" y="2096852"/>
            <a:ext cx="3357870" cy="0"/>
          </a:xfrm>
          <a:prstGeom prst="line">
            <a:avLst/>
          </a:prstGeom>
          <a:noFill/>
          <a:ln w="28575" cap="flat" cmpd="sng" algn="ctr">
            <a:solidFill>
              <a:srgbClr val="0094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17CB7712-40E8-471B-AEF1-C95F887C9F75}"/>
              </a:ext>
            </a:extLst>
          </p:cNvPr>
          <p:cNvCxnSpPr>
            <a:cxnSpLocks/>
          </p:cNvCxnSpPr>
          <p:nvPr/>
        </p:nvCxnSpPr>
        <p:spPr bwMode="auto">
          <a:xfrm>
            <a:off x="662507" y="2096852"/>
            <a:ext cx="2433329" cy="0"/>
          </a:xfrm>
          <a:prstGeom prst="line">
            <a:avLst/>
          </a:prstGeom>
          <a:noFill/>
          <a:ln w="28575" cap="flat" cmpd="sng" algn="ctr">
            <a:solidFill>
              <a:srgbClr val="FF5E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3DF6D45B-257E-4F5F-AC0D-25885F79095F}"/>
              </a:ext>
            </a:extLst>
          </p:cNvPr>
          <p:cNvCxnSpPr>
            <a:cxnSpLocks/>
          </p:cNvCxnSpPr>
          <p:nvPr/>
        </p:nvCxnSpPr>
        <p:spPr bwMode="auto">
          <a:xfrm>
            <a:off x="662507" y="2348880"/>
            <a:ext cx="5921330" cy="0"/>
          </a:xfrm>
          <a:prstGeom prst="line">
            <a:avLst/>
          </a:prstGeom>
          <a:noFill/>
          <a:ln w="28575" cap="flat" cmpd="sng" algn="ctr">
            <a:solidFill>
              <a:srgbClr val="0094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EC82D2A2-A198-4639-AF88-8098B8185328}"/>
              </a:ext>
            </a:extLst>
          </p:cNvPr>
          <p:cNvSpPr/>
          <p:nvPr/>
        </p:nvSpPr>
        <p:spPr>
          <a:xfrm>
            <a:off x="5869910" y="5163294"/>
            <a:ext cx="221948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5820314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27516</TotalTime>
  <Words>667</Words>
  <Application>Microsoft Office PowerPoint</Application>
  <PresentationFormat>화면 슬라이드 쇼(4:3)</PresentationFormat>
  <Paragraphs>232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굴림</vt:lpstr>
      <vt:lpstr>나눔고딕</vt:lpstr>
      <vt:lpstr>돋움</vt:lpstr>
      <vt:lpstr>맑은 고딕</vt:lpstr>
      <vt:lpstr>Arial</vt:lpstr>
      <vt:lpstr>Wingdings</vt:lpstr>
      <vt:lpstr>3_기본 디자인</vt:lpstr>
      <vt:lpstr>4_기본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LG</cp:lastModifiedBy>
  <cp:revision>4783</cp:revision>
  <dcterms:created xsi:type="dcterms:W3CDTF">2008-07-15T12:19:11Z</dcterms:created>
  <dcterms:modified xsi:type="dcterms:W3CDTF">2022-01-09T05:49:33Z</dcterms:modified>
</cp:coreProperties>
</file>