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4"/>
  </p:notesMasterIdLst>
  <p:handoutMasterIdLst>
    <p:handoutMasterId r:id="rId25"/>
  </p:handoutMasterIdLst>
  <p:sldIdLst>
    <p:sldId id="782" r:id="rId2"/>
    <p:sldId id="783" r:id="rId3"/>
    <p:sldId id="1327" r:id="rId4"/>
    <p:sldId id="1097" r:id="rId5"/>
    <p:sldId id="1289" r:id="rId6"/>
    <p:sldId id="1347" r:id="rId7"/>
    <p:sldId id="1359" r:id="rId8"/>
    <p:sldId id="1349" r:id="rId9"/>
    <p:sldId id="1367" r:id="rId10"/>
    <p:sldId id="1352" r:id="rId11"/>
    <p:sldId id="1361" r:id="rId12"/>
    <p:sldId id="1362" r:id="rId13"/>
    <p:sldId id="1369" r:id="rId14"/>
    <p:sldId id="1354" r:id="rId15"/>
    <p:sldId id="1368" r:id="rId16"/>
    <p:sldId id="1363" r:id="rId17"/>
    <p:sldId id="1364" r:id="rId18"/>
    <p:sldId id="1366" r:id="rId19"/>
    <p:sldId id="1357" r:id="rId20"/>
    <p:sldId id="1358" r:id="rId21"/>
    <p:sldId id="1315" r:id="rId22"/>
    <p:sldId id="1316" r:id="rId23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0000"/>
    <a:srgbClr val="336600"/>
    <a:srgbClr val="339933"/>
    <a:srgbClr val="C99447"/>
    <a:srgbClr val="2AD09D"/>
    <a:srgbClr val="FF9999"/>
    <a:srgbClr val="93B1DD"/>
    <a:srgbClr val="FFFF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6909" autoAdjust="0"/>
  </p:normalViewPr>
  <p:slideViewPr>
    <p:cSldViewPr>
      <p:cViewPr>
        <p:scale>
          <a:sx n="103" d="100"/>
          <a:sy n="103" d="100"/>
        </p:scale>
        <p:origin x="-96" y="-12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5.png"/><Relationship Id="rId3" Type="http://schemas.openxmlformats.org/officeDocument/2006/relationships/image" Target="../media/image17.png"/><Relationship Id="rId7" Type="http://schemas.openxmlformats.org/officeDocument/2006/relationships/image" Target="../media/image9.png"/><Relationship Id="rId12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8.png"/><Relationship Id="rId5" Type="http://schemas.openxmlformats.org/officeDocument/2006/relationships/image" Target="../media/image7.png"/><Relationship Id="rId10" Type="http://schemas.openxmlformats.org/officeDocument/2006/relationships/image" Target="../media/image22.png"/><Relationship Id="rId4" Type="http://schemas.openxmlformats.org/officeDocument/2006/relationships/image" Target="../media/image6.png"/><Relationship Id="rId9" Type="http://schemas.openxmlformats.org/officeDocument/2006/relationships/image" Target="../media/image21.png"/><Relationship Id="rId1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5.png"/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12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18.png"/><Relationship Id="rId5" Type="http://schemas.openxmlformats.org/officeDocument/2006/relationships/image" Target="../media/image9.png"/><Relationship Id="rId10" Type="http://schemas.openxmlformats.org/officeDocument/2006/relationships/image" Target="../media/image26.png"/><Relationship Id="rId4" Type="http://schemas.openxmlformats.org/officeDocument/2006/relationships/image" Target="../media/image8.png"/><Relationship Id="rId9" Type="http://schemas.openxmlformats.org/officeDocument/2006/relationships/image" Target="../media/image23.png"/><Relationship Id="rId1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12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5" Type="http://schemas.openxmlformats.org/officeDocument/2006/relationships/image" Target="../media/image30.png"/><Relationship Id="rId10" Type="http://schemas.openxmlformats.org/officeDocument/2006/relationships/image" Target="../media/image18.png"/><Relationship Id="rId4" Type="http://schemas.openxmlformats.org/officeDocument/2006/relationships/image" Target="../media/image8.png"/><Relationship Id="rId9" Type="http://schemas.openxmlformats.org/officeDocument/2006/relationships/image" Target="../media/image28.png"/><Relationship Id="rId1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12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8.png"/><Relationship Id="rId4" Type="http://schemas.openxmlformats.org/officeDocument/2006/relationships/image" Target="../media/image8.png"/><Relationship Id="rId9" Type="http://schemas.openxmlformats.org/officeDocument/2006/relationships/image" Target="../media/image28.png"/><Relationship Id="rId1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32.png"/><Relationship Id="rId3" Type="http://schemas.openxmlformats.org/officeDocument/2006/relationships/image" Target="../media/image19.png"/><Relationship Id="rId7" Type="http://schemas.openxmlformats.org/officeDocument/2006/relationships/image" Target="../media/image9.png"/><Relationship Id="rId12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23.png"/><Relationship Id="rId5" Type="http://schemas.openxmlformats.org/officeDocument/2006/relationships/image" Target="../media/image7.png"/><Relationship Id="rId10" Type="http://schemas.openxmlformats.org/officeDocument/2006/relationships/image" Target="../media/image28.png"/><Relationship Id="rId4" Type="http://schemas.openxmlformats.org/officeDocument/2006/relationships/image" Target="../media/image6.png"/><Relationship Id="rId9" Type="http://schemas.openxmlformats.org/officeDocument/2006/relationships/image" Target="../media/image31.png"/><Relationship Id="rId1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2.png"/><Relationship Id="rId3" Type="http://schemas.openxmlformats.org/officeDocument/2006/relationships/image" Target="../media/image19.png"/><Relationship Id="rId7" Type="http://schemas.openxmlformats.org/officeDocument/2006/relationships/image" Target="../media/image28.png"/><Relationship Id="rId12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7.png"/><Relationship Id="rId5" Type="http://schemas.openxmlformats.org/officeDocument/2006/relationships/image" Target="../media/image8.png"/><Relationship Id="rId10" Type="http://schemas.openxmlformats.org/officeDocument/2006/relationships/image" Target="../media/image23.png"/><Relationship Id="rId4" Type="http://schemas.openxmlformats.org/officeDocument/2006/relationships/image" Target="../media/image6.png"/><Relationship Id="rId9" Type="http://schemas.openxmlformats.org/officeDocument/2006/relationships/image" Target="../media/image34.png"/><Relationship Id="rId1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18.png"/><Relationship Id="rId12" Type="http://schemas.openxmlformats.org/officeDocument/2006/relationships/image" Target="../media/image3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35.png"/><Relationship Id="rId5" Type="http://schemas.openxmlformats.org/officeDocument/2006/relationships/image" Target="../media/image8.png"/><Relationship Id="rId10" Type="http://schemas.openxmlformats.org/officeDocument/2006/relationships/image" Target="../media/image33.png"/><Relationship Id="rId4" Type="http://schemas.openxmlformats.org/officeDocument/2006/relationships/image" Target="../media/image6.png"/><Relationship Id="rId9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7.png"/><Relationship Id="rId7" Type="http://schemas.openxmlformats.org/officeDocument/2006/relationships/image" Target="../media/image3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39.png"/><Relationship Id="rId5" Type="http://schemas.openxmlformats.org/officeDocument/2006/relationships/image" Target="../media/image8.png"/><Relationship Id="rId10" Type="http://schemas.openxmlformats.org/officeDocument/2006/relationships/image" Target="../media/image23.png"/><Relationship Id="rId4" Type="http://schemas.openxmlformats.org/officeDocument/2006/relationships/image" Target="../media/image6.png"/><Relationship Id="rId9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hyperlink" Target="https://cdata2.tsherpa.co.kr/tsherpa/MultiMedia/Flash/2020/curri/index.html?flashxmlnum=jmp1130&amp;classa=A8-C1-31-MM-MM-04-03-08-0-0-0-0&amp;classno=MM_31_04/suh_0301_02_0008/suh_0301_02_0008_401_1.html" TargetMode="External"/><Relationship Id="rId4" Type="http://schemas.openxmlformats.org/officeDocument/2006/relationships/hyperlink" Target="https://cdata2.tsherpa.co.kr/tsherpa/MultiMedia/Flash/2020/curri/index.html?flashxmlnum=yuni4856&amp;classa=A8-C1-31-MM-MM-04-02-08-0-0-0-0&amp;classno=MM_31_04/suh_0301_01_0008/suh_0301_01_0008_401_1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998562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49098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59971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수학의 힘을 키워요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suh_h_0301_01_0009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5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원래는 없었다가 정답 박스 클릭 시 표출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1" name="TextBox 43"/>
          <p:cNvSpPr txBox="1"/>
          <p:nvPr/>
        </p:nvSpPr>
        <p:spPr>
          <a:xfrm>
            <a:off x="389044" y="1700808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순서로 체험 계획을 세워보세요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400092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829214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1_powerup_withTeacher_box.png / 1_powerup_singer.sgv / 1_powerup_page2_plus.sgv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\app\resource\contents\lesson01\ops\1\images\1_powerup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429" y="5301786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045" y="5375252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576" y="536897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764" y="5301786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타원 72"/>
          <p:cNvSpPr/>
          <p:nvPr/>
        </p:nvSpPr>
        <p:spPr>
          <a:xfrm>
            <a:off x="2357440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 descr="C:\Users\DB400SCA\Desktop\한대희 3-1 지도서\app\resource\contents\lesson01\ops\1\images\1_powerup\1_powerup_withTeacher_box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398" y="2294586"/>
            <a:ext cx="3106121" cy="2322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43"/>
          <p:cNvSpPr txBox="1"/>
          <p:nvPr/>
        </p:nvSpPr>
        <p:spPr>
          <a:xfrm>
            <a:off x="2201395" y="2786760"/>
            <a:ext cx="276061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부스에서 체험하고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싶은 직업을 골라요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268" y="2815561"/>
            <a:ext cx="266186" cy="269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TextBox 43"/>
          <p:cNvSpPr txBox="1"/>
          <p:nvPr/>
        </p:nvSpPr>
        <p:spPr>
          <a:xfrm>
            <a:off x="2132456" y="2329135"/>
            <a:ext cx="256872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900" b="1" spc="-150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432" y="536897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TextBox 43"/>
          <p:cNvSpPr txBox="1"/>
          <p:nvPr/>
        </p:nvSpPr>
        <p:spPr>
          <a:xfrm>
            <a:off x="3506245" y="4046918"/>
            <a:ext cx="140725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가수 </a:t>
            </a:r>
            <a:r>
              <a:rPr lang="en-US" altLang="ko-KR" sz="1900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114</a:t>
            </a:r>
            <a:r>
              <a:rPr lang="ko-KR" altLang="en-US" sz="1900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점</a:t>
            </a:r>
            <a:endParaRPr lang="en-US" altLang="ko-KR" sz="1900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608" y="3910158"/>
            <a:ext cx="1108393" cy="64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그림 9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29727" y="3765767"/>
            <a:ext cx="360000" cy="355000"/>
          </a:xfrm>
          <a:prstGeom prst="rect">
            <a:avLst/>
          </a:prstGeom>
        </p:spPr>
      </p:pic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196" y="3943267"/>
            <a:ext cx="368503" cy="296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479909" y="3910158"/>
            <a:ext cx="543489" cy="32912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1331640" y="37451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직업 체험 계획을 세워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727" y="1032680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6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43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163377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1_powerup_page2_minus.sgv / 1_powerup_withTeacher_box2.png / 1_powerup_baker.png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\app\resource\contents\lesson01\ops\1\images\1_powerup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429" y="5301786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113" y="536897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764" y="5301786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432" y="536897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3" descr="C:\Users\DB400SCA\Desktop\한대희 3-1 지도서\app\resource\contents\lesson01\ops\1\images\1_powerup\1_powerup_withTeacher_box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145" y="2295132"/>
            <a:ext cx="3106187" cy="232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3"/>
          <p:cNvSpPr txBox="1"/>
          <p:nvPr/>
        </p:nvSpPr>
        <p:spPr>
          <a:xfrm>
            <a:off x="2132120" y="2334375"/>
            <a:ext cx="256872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spc="-15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900" b="1" spc="-150" dirty="0" smtClean="0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43"/>
          <p:cNvSpPr txBox="1"/>
          <p:nvPr/>
        </p:nvSpPr>
        <p:spPr>
          <a:xfrm>
            <a:off x="2201395" y="2787306"/>
            <a:ext cx="276061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부스에서 체험하고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싶은 직업을 골라요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795" y="2817478"/>
            <a:ext cx="281025" cy="279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301" y="5375252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009" y="3943813"/>
            <a:ext cx="368503" cy="296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481722" y="3910704"/>
            <a:ext cx="543489" cy="32912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43"/>
          <p:cNvSpPr txBox="1"/>
          <p:nvPr/>
        </p:nvSpPr>
        <p:spPr>
          <a:xfrm>
            <a:off x="3341104" y="4047464"/>
            <a:ext cx="157420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제빵사 </a:t>
            </a:r>
            <a:r>
              <a:rPr lang="en-US" altLang="ko-KR" sz="1900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225</a:t>
            </a:r>
            <a:r>
              <a:rPr lang="ko-KR" altLang="en-US" sz="1900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점</a:t>
            </a:r>
            <a:endParaRPr lang="en-US" altLang="ko-KR" sz="1900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654" y="3914792"/>
            <a:ext cx="1097543" cy="630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65731" y="3733204"/>
            <a:ext cx="360000" cy="355000"/>
          </a:xfrm>
          <a:prstGeom prst="rect">
            <a:avLst/>
          </a:prstGeom>
        </p:spPr>
      </p:pic>
      <p:sp>
        <p:nvSpPr>
          <p:cNvPr id="63" name="타원 62"/>
          <p:cNvSpPr/>
          <p:nvPr/>
        </p:nvSpPr>
        <p:spPr>
          <a:xfrm>
            <a:off x="5400092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1331640" y="37451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원래는 없었다가 정답 박스 클릭 시 표출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TextBox 43"/>
          <p:cNvSpPr txBox="1"/>
          <p:nvPr/>
        </p:nvSpPr>
        <p:spPr>
          <a:xfrm>
            <a:off x="389044" y="1700808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순서로 체험 계획을 세워보세요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직업 체험 계획을 세워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727" y="1032680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7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782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514613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1_powerup_boy.png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\app\resource\contents\lesson01\ops\1\images\1_powerup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429" y="5301786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113" y="536897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764" y="5301786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576" y="536897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4" descr="C:\Users\DB400SCA\Desktop\한대희 3-1 지도서\app\resource\contents\lesson01\ops\1\images\1_powerup\1_powerup_withTeacher_box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927" y="2295132"/>
            <a:ext cx="3086203" cy="232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3"/>
          <p:cNvSpPr txBox="1"/>
          <p:nvPr/>
        </p:nvSpPr>
        <p:spPr>
          <a:xfrm>
            <a:off x="2558105" y="2334375"/>
            <a:ext cx="256872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spc="-150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900" b="1" spc="-150" dirty="0" smtClean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43"/>
          <p:cNvSpPr txBox="1"/>
          <p:nvPr/>
        </p:nvSpPr>
        <p:spPr>
          <a:xfrm>
            <a:off x="2905486" y="2709466"/>
            <a:ext cx="194981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점수를 계산해요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6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364" y="5375252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858" y="3943813"/>
            <a:ext cx="368503" cy="296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901571" y="3910704"/>
            <a:ext cx="543489" cy="32912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43"/>
          <p:cNvSpPr txBox="1"/>
          <p:nvPr/>
        </p:nvSpPr>
        <p:spPr>
          <a:xfrm>
            <a:off x="2711107" y="3897598"/>
            <a:ext cx="238414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200+114=314(</a:t>
            </a:r>
            <a:r>
              <a:rPr lang="ko-KR" altLang="en-US" sz="1900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점</a:t>
            </a:r>
            <a:r>
              <a:rPr lang="en-US" altLang="ko-KR" sz="1900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ctr"/>
            <a:r>
              <a:rPr lang="en-US" altLang="ko-KR" sz="1900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    314</a:t>
            </a:r>
            <a:r>
              <a:rPr lang="ko-KR" altLang="en-US" sz="1900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225=89(</a:t>
            </a:r>
            <a:r>
              <a:rPr lang="ko-KR" altLang="en-US" sz="1900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점</a:t>
            </a:r>
            <a:r>
              <a:rPr lang="en-US" altLang="ko-KR" sz="1900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pic>
        <p:nvPicPr>
          <p:cNvPr id="63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818" y="4260031"/>
            <a:ext cx="219734" cy="213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그림 6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67431" y="3733204"/>
            <a:ext cx="360000" cy="355000"/>
          </a:xfrm>
          <a:prstGeom prst="rect">
            <a:avLst/>
          </a:prstGeom>
        </p:spPr>
      </p:pic>
      <p:sp>
        <p:nvSpPr>
          <p:cNvPr id="70" name="타원 69"/>
          <p:cNvSpPr/>
          <p:nvPr/>
        </p:nvSpPr>
        <p:spPr>
          <a:xfrm>
            <a:off x="5400092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1758029" y="37451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389044" y="1700808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순서로 체험 계획을 세워보세요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직업 체험 계획을 세워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727" y="1032680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캐릭터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 클릭 시 모션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원래는 없었다가 정답 박스 클릭 시 표출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7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65820" y="27297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1" t="10133" r="13310" b="34724"/>
          <a:stretch/>
        </p:blipFill>
        <p:spPr bwMode="auto">
          <a:xfrm>
            <a:off x="440395" y="3330290"/>
            <a:ext cx="1108531" cy="1045953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2029" y="3073656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839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200109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1_powerup_boy.png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\app\resource\contents\lesson01\ops\1\images\1_powerup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429" y="5301786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113" y="536897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764" y="5301786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576" y="536897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4" descr="C:\Users\DB400SCA\Desktop\한대희 3-1 지도서\app\resource\contents\lesson01\ops\1\images\1_powerup\1_powerup_withTeacher_box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927" y="2295132"/>
            <a:ext cx="3086203" cy="232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3"/>
          <p:cNvSpPr txBox="1"/>
          <p:nvPr/>
        </p:nvSpPr>
        <p:spPr>
          <a:xfrm>
            <a:off x="2558105" y="2334375"/>
            <a:ext cx="256872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spc="-150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900" b="1" spc="-150" dirty="0" smtClean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43"/>
          <p:cNvSpPr txBox="1"/>
          <p:nvPr/>
        </p:nvSpPr>
        <p:spPr>
          <a:xfrm>
            <a:off x="2905486" y="2709466"/>
            <a:ext cx="194981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점수를 계산해요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6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364" y="5375252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858" y="3943813"/>
            <a:ext cx="368503" cy="296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43"/>
          <p:cNvSpPr txBox="1"/>
          <p:nvPr/>
        </p:nvSpPr>
        <p:spPr>
          <a:xfrm>
            <a:off x="2711107" y="3897598"/>
            <a:ext cx="238414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200+114=314(</a:t>
            </a:r>
            <a:r>
              <a:rPr lang="ko-KR" altLang="en-US" sz="1900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점</a:t>
            </a:r>
            <a:r>
              <a:rPr lang="en-US" altLang="ko-KR" sz="1900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ctr"/>
            <a:r>
              <a:rPr lang="en-US" altLang="ko-KR" sz="1900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    314</a:t>
            </a:r>
            <a:r>
              <a:rPr lang="ko-KR" altLang="en-US" sz="1900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225=89(</a:t>
            </a:r>
            <a:r>
              <a:rPr lang="ko-KR" altLang="en-US" sz="1900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점</a:t>
            </a:r>
            <a:r>
              <a:rPr lang="en-US" altLang="ko-KR" sz="1900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pic>
        <p:nvPicPr>
          <p:cNvPr id="63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818" y="4260031"/>
            <a:ext cx="219734" cy="213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그림 6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67431" y="3733204"/>
            <a:ext cx="360000" cy="355000"/>
          </a:xfrm>
          <a:prstGeom prst="rect">
            <a:avLst/>
          </a:prstGeom>
        </p:spPr>
      </p:pic>
      <p:sp>
        <p:nvSpPr>
          <p:cNvPr id="43" name="TextBox 43"/>
          <p:cNvSpPr txBox="1"/>
          <p:nvPr/>
        </p:nvSpPr>
        <p:spPr>
          <a:xfrm>
            <a:off x="389044" y="1700808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순서로 체험 계획을 세워보세요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직업 체험 계획을 세워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727" y="1032680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7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1" t="10133" r="13310" b="34724"/>
          <a:stretch/>
        </p:blipFill>
        <p:spPr bwMode="auto">
          <a:xfrm>
            <a:off x="440395" y="3330290"/>
            <a:ext cx="1108531" cy="1045953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 위로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92745" y="2085529"/>
            <a:ext cx="2189616" cy="101754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남은 점수로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곰 인형을 살 수 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있겠네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sp>
        <p:nvSpPr>
          <p:cNvPr id="57" name="직각 삼각형 56"/>
          <p:cNvSpPr/>
          <p:nvPr/>
        </p:nvSpPr>
        <p:spPr>
          <a:xfrm flipH="1" flipV="1">
            <a:off x="906657" y="3112152"/>
            <a:ext cx="195359" cy="312420"/>
          </a:xfrm>
          <a:prstGeom prst="rtTriangle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103251" y="20092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>
            <a:spLocks noChangeArrowheads="1"/>
          </p:cNvSpPr>
          <p:nvPr/>
        </p:nvSpPr>
        <p:spPr bwMode="auto">
          <a:xfrm>
            <a:off x="7054884" y="5380672"/>
            <a:ext cx="1971702" cy="93102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켄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suh_h_0301_01_0009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_201_2_1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100" spc="-150" dirty="0">
                <a:latin typeface="맑은 고딕" pitchFamily="50" charset="-127"/>
                <a:ea typeface="맑은 고딕" pitchFamily="50" charset="-127"/>
              </a:rPr>
              <a:t>남은 </a:t>
            </a:r>
            <a:r>
              <a:rPr lang="ko-KR" altLang="en-US" sz="1100" spc="-150" dirty="0" smtClean="0">
                <a:latin typeface="맑은 고딕" pitchFamily="50" charset="-127"/>
                <a:ea typeface="맑은 고딕" pitchFamily="50" charset="-127"/>
              </a:rPr>
              <a:t>점수로</a:t>
            </a:r>
            <a:r>
              <a:rPr lang="en-US" altLang="ko-KR" sz="11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spc="-150" dirty="0" smtClean="0">
                <a:latin typeface="맑은 고딕" pitchFamily="50" charset="-127"/>
                <a:ea typeface="맑은 고딕" pitchFamily="50" charset="-127"/>
              </a:rPr>
              <a:t>곰 </a:t>
            </a:r>
            <a:r>
              <a:rPr lang="ko-KR" altLang="en-US" sz="1100" spc="-150" dirty="0">
                <a:latin typeface="맑은 고딕" pitchFamily="50" charset="-127"/>
                <a:ea typeface="맑은 고딕" pitchFamily="50" charset="-127"/>
              </a:rPr>
              <a:t>인형을 살 수 </a:t>
            </a:r>
            <a:r>
              <a:rPr lang="en-US" altLang="ko-KR" sz="11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spc="-150" dirty="0" smtClean="0">
                <a:latin typeface="맑은 고딕" pitchFamily="50" charset="-127"/>
                <a:ea typeface="맑은 고딕" pitchFamily="50" charset="-127"/>
              </a:rPr>
              <a:t>있겠네</a:t>
            </a:r>
            <a:r>
              <a:rPr lang="en-US" altLang="ko-KR" sz="1100" spc="-150" dirty="0"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5103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직업 체험 계획서를 만들어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978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 보기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직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드래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그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앤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드롭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 저작물 기본 기능 참고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C:\Users\DB400SCA\Desktop\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app\resource\contents\lesson01\ops\1\1_7_01.html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#3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#-1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로 드래그해서 놓을 수 있는 개수 최대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(#3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직업을 드래그하면 표출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박스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안에 직접 쓰기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물음표 박스는 클릭 시 계산 값이 표출됨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https://cdata2.tsherpa.co.kr/tsherpa/MultiMedia/Flash/2020/curri/index.html?flashxmlnum=jmp1130&amp;classa=A8-C1-31-MM-MM-04-02-03-0-0-0-0&amp;classno=MM_31_04/suh_0301_01_0003/suh_0301_01_0003_204_1.html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다시 하기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첫 화면으로 돌아감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이벤트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0516" y="1556792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800" y="1041645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6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99991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1_powerup_page3_drag1~4.sgv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\app\resource\contents\lesson01\ops\1\images\1_powerup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25" y="5301786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641" y="5375252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172" y="536897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902" y="5301786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타원 70"/>
          <p:cNvSpPr/>
          <p:nvPr/>
        </p:nvSpPr>
        <p:spPr>
          <a:xfrm>
            <a:off x="2052036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028" y="536897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074" y="536897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43"/>
          <p:cNvSpPr txBox="1"/>
          <p:nvPr/>
        </p:nvSpPr>
        <p:spPr>
          <a:xfrm>
            <a:off x="389044" y="1700808"/>
            <a:ext cx="614515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부스에서 체험하고 싶은 직업을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 고르고 점수의 합을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6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1745372"/>
            <a:ext cx="266186" cy="269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모서리가 둥근 직사각형 76"/>
          <p:cNvSpPr/>
          <p:nvPr/>
        </p:nvSpPr>
        <p:spPr>
          <a:xfrm>
            <a:off x="1101423" y="2780928"/>
            <a:ext cx="4663566" cy="635990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326" y="2831495"/>
            <a:ext cx="3955758" cy="562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3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130" y="3795175"/>
            <a:ext cx="277597" cy="269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모서리가 둥근 직사각형 81"/>
          <p:cNvSpPr/>
          <p:nvPr/>
        </p:nvSpPr>
        <p:spPr>
          <a:xfrm>
            <a:off x="1655221" y="3660232"/>
            <a:ext cx="990616" cy="539772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직업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1655221" y="4536863"/>
            <a:ext cx="613316" cy="26749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점수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2348574" y="4488044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252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직사각형 88"/>
          <p:cNvSpPr/>
          <p:nvPr/>
        </p:nvSpPr>
        <p:spPr bwMode="auto">
          <a:xfrm>
            <a:off x="3346969" y="4487748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114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53"/>
          <p:cNvSpPr txBox="1"/>
          <p:nvPr/>
        </p:nvSpPr>
        <p:spPr>
          <a:xfrm>
            <a:off x="4027302" y="4477952"/>
            <a:ext cx="35112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53"/>
          <p:cNvSpPr txBox="1"/>
          <p:nvPr/>
        </p:nvSpPr>
        <p:spPr>
          <a:xfrm>
            <a:off x="3004675" y="4477952"/>
            <a:ext cx="35112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4361799" y="4497543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1059883" y="26552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170" y="3769050"/>
            <a:ext cx="368503" cy="296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모서리가 둥근 직사각형 82"/>
          <p:cNvSpPr/>
          <p:nvPr/>
        </p:nvSpPr>
        <p:spPr>
          <a:xfrm>
            <a:off x="2910598" y="3660685"/>
            <a:ext cx="2854391" cy="539772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7" name="그림 9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63195" y="4325108"/>
            <a:ext cx="360000" cy="355000"/>
          </a:xfrm>
          <a:prstGeom prst="rect">
            <a:avLst/>
          </a:prstGeom>
        </p:spPr>
      </p:pic>
      <p:sp>
        <p:nvSpPr>
          <p:cNvPr id="102" name="타원 101"/>
          <p:cNvSpPr/>
          <p:nvPr/>
        </p:nvSpPr>
        <p:spPr>
          <a:xfrm>
            <a:off x="3661675" y="8955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953154" y="36954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6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71681" y="4325108"/>
            <a:ext cx="2951514" cy="65206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4462613" y="19851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xmlns="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786" y="5225779"/>
            <a:ext cx="1080000" cy="339623"/>
          </a:xfrm>
          <a:prstGeom prst="rect">
            <a:avLst/>
          </a:prstGeom>
        </p:spPr>
      </p:pic>
      <p:grpSp>
        <p:nvGrpSpPr>
          <p:cNvPr id="88" name="그룹 87"/>
          <p:cNvGrpSpPr/>
          <p:nvPr/>
        </p:nvGrpSpPr>
        <p:grpSpPr>
          <a:xfrm>
            <a:off x="4591534" y="2214458"/>
            <a:ext cx="1869261" cy="227347"/>
            <a:chOff x="4421577" y="2197503"/>
            <a:chExt cx="1869261" cy="227347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4421577" y="2197503"/>
              <a:ext cx="1869261" cy="227347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직업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을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옮기세요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4" name="타원 93"/>
            <p:cNvSpPr/>
            <p:nvPr/>
          </p:nvSpPr>
          <p:spPr>
            <a:xfrm>
              <a:off x="4473514" y="2240868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98" name="타원 97"/>
          <p:cNvSpPr/>
          <p:nvPr/>
        </p:nvSpPr>
        <p:spPr>
          <a:xfrm>
            <a:off x="2052036" y="42302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2910598" y="3503071"/>
            <a:ext cx="614192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#3-1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262815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#7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TextBox 53"/>
          <p:cNvSpPr txBox="1"/>
          <p:nvPr/>
        </p:nvSpPr>
        <p:spPr>
          <a:xfrm>
            <a:off x="5068021" y="4545124"/>
            <a:ext cx="464645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점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4" name="Picture 2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87" y="1716046"/>
            <a:ext cx="323316" cy="32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115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0" y="688064"/>
            <a:ext cx="6960678" cy="5153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8760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축소 기능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52" y="761653"/>
            <a:ext cx="12763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타원 13"/>
          <p:cNvSpPr/>
          <p:nvPr/>
        </p:nvSpPr>
        <p:spPr>
          <a:xfrm>
            <a:off x="114414" y="6790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777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직업 체험 계획서를 만들어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800" y="1041645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25" y="5301786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396" y="536897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902" y="5301786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028" y="536897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074" y="536897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43"/>
          <p:cNvSpPr txBox="1"/>
          <p:nvPr/>
        </p:nvSpPr>
        <p:spPr>
          <a:xfrm>
            <a:off x="389044" y="1700808"/>
            <a:ext cx="614515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부스에서 체험하고 싶은 직업을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 고르고 점수의 합을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7" name="모서리가 둥근 직사각형 76"/>
          <p:cNvSpPr/>
          <p:nvPr/>
        </p:nvSpPr>
        <p:spPr>
          <a:xfrm>
            <a:off x="1101423" y="2780928"/>
            <a:ext cx="4663566" cy="635990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9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130" y="3795175"/>
            <a:ext cx="277597" cy="269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모서리가 둥근 직사각형 81"/>
          <p:cNvSpPr/>
          <p:nvPr/>
        </p:nvSpPr>
        <p:spPr>
          <a:xfrm>
            <a:off x="1655221" y="3660232"/>
            <a:ext cx="990616" cy="539772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직업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1655221" y="4536863"/>
            <a:ext cx="613316" cy="26749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점수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2348574" y="4488044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225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직사각형 88"/>
          <p:cNvSpPr/>
          <p:nvPr/>
        </p:nvSpPr>
        <p:spPr bwMode="auto">
          <a:xfrm>
            <a:off x="3346969" y="4487748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217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53"/>
          <p:cNvSpPr txBox="1"/>
          <p:nvPr/>
        </p:nvSpPr>
        <p:spPr>
          <a:xfrm>
            <a:off x="4027302" y="4477952"/>
            <a:ext cx="35112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53"/>
          <p:cNvSpPr txBox="1"/>
          <p:nvPr/>
        </p:nvSpPr>
        <p:spPr>
          <a:xfrm>
            <a:off x="3004675" y="4477952"/>
            <a:ext cx="35112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4361799" y="4497543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1740856"/>
            <a:ext cx="281025" cy="279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06547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1_powerup_page3_drag5~8.sgv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\app\resource\contents\lesson01\ops\1\images\1_powerup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961" y="2832060"/>
            <a:ext cx="3956400" cy="569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170" y="3769050"/>
            <a:ext cx="368503" cy="296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모서리가 둥근 직사각형 82"/>
          <p:cNvSpPr/>
          <p:nvPr/>
        </p:nvSpPr>
        <p:spPr>
          <a:xfrm>
            <a:off x="2910598" y="3660685"/>
            <a:ext cx="2854391" cy="539772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564" y="5375252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슬라이드와 모든 기능 같음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6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68537" y="4304715"/>
            <a:ext cx="3023543" cy="79419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" name="그림 7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63195" y="4325108"/>
            <a:ext cx="360000" cy="355000"/>
          </a:xfrm>
          <a:prstGeom prst="rect">
            <a:avLst/>
          </a:prstGeom>
        </p:spPr>
      </p:pic>
      <p:grpSp>
        <p:nvGrpSpPr>
          <p:cNvPr id="65" name="그룹 64"/>
          <p:cNvGrpSpPr/>
          <p:nvPr/>
        </p:nvGrpSpPr>
        <p:grpSpPr>
          <a:xfrm>
            <a:off x="4591534" y="2214458"/>
            <a:ext cx="1869261" cy="227347"/>
            <a:chOff x="4421577" y="2197503"/>
            <a:chExt cx="1869261" cy="227347"/>
          </a:xfrm>
        </p:grpSpPr>
        <p:sp>
          <p:nvSpPr>
            <p:cNvPr id="66" name="모서리가 둥근 직사각형 65"/>
            <p:cNvSpPr/>
            <p:nvPr/>
          </p:nvSpPr>
          <p:spPr>
            <a:xfrm>
              <a:off x="4421577" y="2197503"/>
              <a:ext cx="1869261" cy="227347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직업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을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옮기세요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4473514" y="2240868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78" name="TextBox 53"/>
          <p:cNvSpPr txBox="1"/>
          <p:nvPr/>
        </p:nvSpPr>
        <p:spPr>
          <a:xfrm>
            <a:off x="5068021" y="4545124"/>
            <a:ext cx="464645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점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xmlns="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786" y="5225779"/>
            <a:ext cx="1080000" cy="339623"/>
          </a:xfrm>
          <a:prstGeom prst="rect">
            <a:avLst/>
          </a:prstGeom>
        </p:spPr>
      </p:pic>
      <p:pic>
        <p:nvPicPr>
          <p:cNvPr id="94" name="Picture 2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4" y="1708195"/>
            <a:ext cx="332521" cy="344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835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직업 체험 계획서를 만들어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400092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25" y="5301786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396" y="536897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902" y="5301786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494" y="536897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074" y="536897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43"/>
          <p:cNvSpPr txBox="1"/>
          <p:nvPr/>
        </p:nvSpPr>
        <p:spPr>
          <a:xfrm>
            <a:off x="479072" y="1700808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점수를 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5" name="모서리가 둥근 직사각형 84"/>
          <p:cNvSpPr/>
          <p:nvPr/>
        </p:nvSpPr>
        <p:spPr>
          <a:xfrm>
            <a:off x="1655221" y="3091865"/>
            <a:ext cx="613316" cy="26749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점수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53"/>
          <p:cNvSpPr txBox="1"/>
          <p:nvPr/>
        </p:nvSpPr>
        <p:spPr>
          <a:xfrm>
            <a:off x="3663772" y="3032954"/>
            <a:ext cx="35112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53"/>
          <p:cNvSpPr txBox="1"/>
          <p:nvPr/>
        </p:nvSpPr>
        <p:spPr>
          <a:xfrm>
            <a:off x="2358971" y="3032954"/>
            <a:ext cx="99682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200+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4023812" y="3043580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그림 9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3872" y="2871145"/>
            <a:ext cx="360000" cy="355000"/>
          </a:xfrm>
          <a:prstGeom prst="rect">
            <a:avLst/>
          </a:prstGeom>
        </p:spPr>
      </p:pic>
      <p:sp>
        <p:nvSpPr>
          <p:cNvPr id="54" name="타원 53"/>
          <p:cNvSpPr/>
          <p:nvPr/>
        </p:nvSpPr>
        <p:spPr>
          <a:xfrm>
            <a:off x="719572" y="2460761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43"/>
          <p:cNvSpPr txBox="1"/>
          <p:nvPr/>
        </p:nvSpPr>
        <p:spPr>
          <a:xfrm>
            <a:off x="858918" y="2291917"/>
            <a:ext cx="56752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체험하기 전 받은 점수와 </a:t>
            </a:r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에서 계산한 점수의 합을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148" y="3077308"/>
            <a:ext cx="368503" cy="296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모서리가 둥근 직사각형 94"/>
          <p:cNvSpPr/>
          <p:nvPr/>
        </p:nvSpPr>
        <p:spPr>
          <a:xfrm>
            <a:off x="1667935" y="4336960"/>
            <a:ext cx="613316" cy="26749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점수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53"/>
          <p:cNvSpPr txBox="1"/>
          <p:nvPr/>
        </p:nvSpPr>
        <p:spPr>
          <a:xfrm>
            <a:off x="4045029" y="4278049"/>
            <a:ext cx="35112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TextBox 53"/>
          <p:cNvSpPr txBox="1"/>
          <p:nvPr/>
        </p:nvSpPr>
        <p:spPr>
          <a:xfrm>
            <a:off x="3023828" y="4278049"/>
            <a:ext cx="39792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－</a:t>
            </a:r>
          </a:p>
        </p:txBody>
      </p:sp>
      <p:sp>
        <p:nvSpPr>
          <p:cNvPr id="99" name="직사각형 98"/>
          <p:cNvSpPr/>
          <p:nvPr/>
        </p:nvSpPr>
        <p:spPr bwMode="auto">
          <a:xfrm>
            <a:off x="4391980" y="4297640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0" name="그림 9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2526" y="4125205"/>
            <a:ext cx="360000" cy="355000"/>
          </a:xfrm>
          <a:prstGeom prst="rect">
            <a:avLst/>
          </a:prstGeom>
        </p:spPr>
      </p:pic>
      <p:sp>
        <p:nvSpPr>
          <p:cNvPr id="101" name="타원 100"/>
          <p:cNvSpPr/>
          <p:nvPr/>
        </p:nvSpPr>
        <p:spPr>
          <a:xfrm>
            <a:off x="732286" y="3705856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43"/>
          <p:cNvSpPr txBox="1"/>
          <p:nvPr/>
        </p:nvSpPr>
        <p:spPr>
          <a:xfrm>
            <a:off x="871632" y="3537012"/>
            <a:ext cx="56752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위에서 계산한 점수와 </a:t>
            </a:r>
            <a:r>
              <a:rPr lang="en-US" altLang="ko-KR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에서 계산한 점수의 차를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862" y="4322403"/>
            <a:ext cx="368503" cy="296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" name="직사각형 108"/>
          <p:cNvSpPr/>
          <p:nvPr/>
        </p:nvSpPr>
        <p:spPr bwMode="auto">
          <a:xfrm>
            <a:off x="2439337" y="4297640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566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516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처음부터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박스 안에 직접 쓰기 기능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물음표 박스는 클릭 시 계산 값이 표출됨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https://cdata2.tsherpa.co.kr/tsherpa/MultiMedia/Flash/2020/curri/index.html?flashxmlnum=jmp1130&amp;classa=A8-C1-31-MM-MM-04-02-03-0-0-0-0&amp;classno=MM_31_04/suh_0301_01_0003/suh_0301_01_0003_204_1.html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9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284" y="5375252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56"/>
          <p:cNvSpPr/>
          <p:nvPr/>
        </p:nvSpPr>
        <p:spPr bwMode="auto">
          <a:xfrm>
            <a:off x="3057152" y="3055048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366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3387425" y="4301831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422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2392051" y="2888221"/>
            <a:ext cx="2531821" cy="64879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2243782" y="27582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298262" y="4155809"/>
            <a:ext cx="2934263" cy="64879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2185998" y="40258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7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2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314714"/>
            <a:ext cx="323316" cy="32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371" y="3552203"/>
            <a:ext cx="332521" cy="344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829127" y="29276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8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90460"/>
            <a:ext cx="375083" cy="375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221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직업 체험 계획서를 만들어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400092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25" y="5301786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396" y="536897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902" y="5301786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494" y="536897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46" y="536897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43"/>
          <p:cNvSpPr txBox="1"/>
          <p:nvPr/>
        </p:nvSpPr>
        <p:spPr>
          <a:xfrm>
            <a:off x="479072" y="1700808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내가 살 수 있는 기념품을 적어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593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부스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드래그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앤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드롭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 저작물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참고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C:\Users\DB400SCA\Desktop\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app\resource\contents\lesson01\ops\1\1_7_01.html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#1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기념품 드래그 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화면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1602718" y="2484633"/>
            <a:ext cx="3401330" cy="635990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036" y="2555518"/>
            <a:ext cx="2168091" cy="543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/>
          <p:cNvSpPr/>
          <p:nvPr/>
        </p:nvSpPr>
        <p:spPr>
          <a:xfrm>
            <a:off x="1578931" y="22864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1603309" y="3610234"/>
            <a:ext cx="3400718" cy="898886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1905867" y="3414696"/>
            <a:ext cx="2720431" cy="39107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내가 살 수 있는 </a:t>
            </a: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기념품</a:t>
            </a:r>
            <a:endParaRPr lang="en-US" altLang="ko-KR" sz="19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662" y="4545124"/>
            <a:ext cx="1833014" cy="621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091" y="5375252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7147627" y="4733556"/>
            <a:ext cx="1833014" cy="43340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217" y="3850854"/>
            <a:ext cx="368503" cy="296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455040" y="3749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4591534" y="2103948"/>
            <a:ext cx="1869261" cy="227347"/>
            <a:chOff x="4421577" y="2197503"/>
            <a:chExt cx="1869261" cy="227347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4421577" y="2197503"/>
              <a:ext cx="1869261" cy="227347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직업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을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옮기세요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4473514" y="2240868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52" name="타원 51"/>
          <p:cNvSpPr/>
          <p:nvPr/>
        </p:nvSpPr>
        <p:spPr>
          <a:xfrm>
            <a:off x="4425269" y="19566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86" y="1707335"/>
            <a:ext cx="333258" cy="327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748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지니 캐릭터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클릭 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직업 체험 계획서를 만들어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3" name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68139" y="4578092"/>
            <a:ext cx="807720" cy="9144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4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707" y="3881836"/>
            <a:ext cx="435882" cy="383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502" y="4306344"/>
            <a:ext cx="435882" cy="383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3"/>
          <p:cNvSpPr txBox="1"/>
          <p:nvPr/>
        </p:nvSpPr>
        <p:spPr>
          <a:xfrm>
            <a:off x="389044" y="1700808"/>
            <a:ext cx="614515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발표를 듣고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구의 체험 계획에서 칭찬할 점이나 나의 계획에서 아쉬운 점이 있으면 이야기해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2675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17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18689" y="4265672"/>
            <a:ext cx="982980" cy="122682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4" name="타원 43"/>
          <p:cNvSpPr/>
          <p:nvPr/>
        </p:nvSpPr>
        <p:spPr>
          <a:xfrm>
            <a:off x="1578931" y="39277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283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323885"/>
              </p:ext>
            </p:extLst>
          </p:nvPr>
        </p:nvGraphicFramePr>
        <p:xfrm>
          <a:off x="179388" y="654012"/>
          <a:ext cx="8774172" cy="3169792"/>
        </p:xfrm>
        <a:graphic>
          <a:graphicData uri="http://schemas.openxmlformats.org/drawingml/2006/table">
            <a:tbl>
              <a:tblPr/>
              <a:tblGrid>
                <a:gridCol w="540184"/>
                <a:gridCol w="566258"/>
                <a:gridCol w="2938990"/>
                <a:gridCol w="675797"/>
                <a:gridCol w="1277955"/>
                <a:gridCol w="1789137"/>
                <a:gridCol w="985851"/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직업 체험 계획 세우기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suh_h_0301_01_0009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suh_h_0301_01_0009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직업 체험 계획 세우기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(1/2)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24~25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suh_h_0301_01_0009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직업 체험 계획 세우기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(2/2)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24~25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suh_h_0301_01_0009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suh_h_0301_01_0009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칭찬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우리 반 친구 칭찬하기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suh_h_0301_01_0009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9" name="TextBox 43"/>
          <p:cNvSpPr txBox="1"/>
          <p:nvPr/>
        </p:nvSpPr>
        <p:spPr>
          <a:xfrm>
            <a:off x="389044" y="1700808"/>
            <a:ext cx="614515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발표를 듣고 친구의 체험 계획에서 칭찬할 점이나 나의 계획에서 아쉬운 점이 있으면 이야기해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38878" y="2757381"/>
            <a:ext cx="2985912" cy="122914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친구는 사고 싶은 기념품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점수에 거의 비슷하게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점수가 남도록 계획을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잘 세웠습니다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클릭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>
            <a:spLocks noChangeArrowheads="1"/>
          </p:cNvSpPr>
          <p:nvPr/>
        </p:nvSpPr>
        <p:spPr bwMode="auto">
          <a:xfrm>
            <a:off x="7010495" y="3504396"/>
            <a:ext cx="2089116" cy="135421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좌측 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미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미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suh_h_0301_01_0009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_201_2_2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100" spc="-150" dirty="0" smtClean="0">
                <a:latin typeface="맑은 고딕" pitchFamily="50" charset="-127"/>
                <a:ea typeface="맑은 고딕" pitchFamily="50" charset="-127"/>
              </a:rPr>
              <a:t>친구는 사고 싶은 기념품 점수에 거의 비슷하게 점수가 남도록 계획을 잘 세웠습니다</a:t>
            </a:r>
            <a:r>
              <a:rPr lang="en-US" altLang="ko-KR" sz="11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1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이등변 삼각형 2"/>
          <p:cNvSpPr/>
          <p:nvPr/>
        </p:nvSpPr>
        <p:spPr>
          <a:xfrm rot="10800000">
            <a:off x="1944916" y="4005064"/>
            <a:ext cx="296287" cy="252028"/>
          </a:xfrm>
          <a:prstGeom prst="triangle">
            <a:avLst>
              <a:gd name="adj" fmla="val 18154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363165" y="27573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>
            <a:spLocks noChangeArrowheads="1"/>
          </p:cNvSpPr>
          <p:nvPr/>
        </p:nvSpPr>
        <p:spPr bwMode="auto">
          <a:xfrm>
            <a:off x="7010495" y="4942991"/>
            <a:ext cx="2089116" cy="135421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우측 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리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suh_h_0301_01_0009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_201_2_3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100" spc="-150" dirty="0" smtClean="0">
                <a:latin typeface="맑은 고딕" pitchFamily="50" charset="-127"/>
                <a:ea typeface="맑은 고딕" pitchFamily="50" charset="-127"/>
              </a:rPr>
              <a:t>저는 기념품을 사고도 점수가 많이 남아 체험 계획을 다시 세우고 싶습니다</a:t>
            </a:r>
            <a:r>
              <a:rPr lang="en-US" altLang="ko-KR" sz="11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1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68139" y="4578092"/>
            <a:ext cx="807720" cy="9144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1" name="모서리가 둥근 직사각형 30"/>
          <p:cNvSpPr/>
          <p:nvPr/>
        </p:nvSpPr>
        <p:spPr>
          <a:xfrm>
            <a:off x="3812946" y="3032955"/>
            <a:ext cx="2523250" cy="12986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저는 기념품을 사고도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점수가 많이 남아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체험 계획을 다시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세우고 싶습니다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2" name="타원 31"/>
          <p:cNvSpPr/>
          <p:nvPr/>
        </p:nvSpPr>
        <p:spPr>
          <a:xfrm>
            <a:off x="6211296" y="28869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이등변 삼각형 39"/>
          <p:cNvSpPr/>
          <p:nvPr/>
        </p:nvSpPr>
        <p:spPr>
          <a:xfrm rot="10800000">
            <a:off x="4572000" y="4331606"/>
            <a:ext cx="432048" cy="252028"/>
          </a:xfrm>
          <a:prstGeom prst="triangle">
            <a:avLst>
              <a:gd name="adj" fmla="val 75101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직업 체험 계획서를 만들어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2675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1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18689" y="4265672"/>
            <a:ext cx="982980" cy="122682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27526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524727" y="3035170"/>
            <a:ext cx="42075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단원을 마무리해요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423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26~29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050" b="1" u="sng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394024"/>
            <a:ext cx="6015043" cy="2785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65312" y="894492"/>
            <a:ext cx="6918956" cy="950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89042" y="130476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오늘 학습한 내용을 떠올려 보고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우리 반 친구를 칭찬해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356080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155233" y="896404"/>
            <a:ext cx="225652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우리 반 친구 칭찬하기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964" y="7218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18371" y="1092168"/>
            <a:ext cx="21256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우리 반 친구 칭찬하기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내용 및 기능 그대로 사용함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텍스트 색 검정으로 변경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  <a:hlinkClick r:id="rId4"/>
            </a:endParaRPr>
          </a:p>
          <a:p>
            <a:pPr algn="just"/>
            <a:r>
              <a:rPr lang="en-US" altLang="ko-KR" sz="1000" dirty="0">
                <a:hlinkClick r:id="rId5"/>
              </a:rPr>
              <a:t>https://</a:t>
            </a:r>
            <a:r>
              <a:rPr lang="en-US" altLang="ko-KR" sz="1000" dirty="0" smtClean="0">
                <a:hlinkClick r:id="rId5"/>
              </a:rPr>
              <a:t>cdata2.tsherpa.co.kr/tsherpa/MultiMedia/Flash/2020/curri/index.html?flashxmlnum=jmp1130&amp;classa=A8-C1-31-MM-MM-04-03-08-0-0-0-0&amp;classno=MM_31_04/suh_0301_02_0008/suh_0301_02_0008_401_1.html</a:t>
            </a:r>
            <a:endParaRPr lang="en-US" altLang="ko-KR" sz="1000" dirty="0" smtClean="0"/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텍스트 수정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 typeface="Wingdings"/>
              <a:buChar char="à"/>
            </a:pP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캐릭터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를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하세요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&gt;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캐릭터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그림 교체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천재교과서 캐릭터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762" y="4147356"/>
            <a:ext cx="972108" cy="97210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645" y="4156509"/>
            <a:ext cx="972108" cy="97210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타원 35"/>
          <p:cNvSpPr/>
          <p:nvPr/>
        </p:nvSpPr>
        <p:spPr>
          <a:xfrm>
            <a:off x="4405489" y="41473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326493" y="42372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5385484" y="1905509"/>
            <a:ext cx="1545903" cy="227347"/>
            <a:chOff x="4421577" y="2197503"/>
            <a:chExt cx="1545903" cy="227347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4421577" y="2197503"/>
              <a:ext cx="1545903" cy="227347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캐릭터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를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클릭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4473514" y="2240868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32" name="타원 31"/>
          <p:cNvSpPr/>
          <p:nvPr/>
        </p:nvSpPr>
        <p:spPr>
          <a:xfrm>
            <a:off x="5237215" y="17559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4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r="14225"/>
          <a:stretch/>
        </p:blipFill>
        <p:spPr bwMode="auto">
          <a:xfrm>
            <a:off x="66889" y="889342"/>
            <a:ext cx="6917379" cy="4712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9275" y="912320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79612" y="2438890"/>
            <a:ext cx="493254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직업 체험 계획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세우기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499213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272220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1_powerup_ani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C:\Users\DB400SCA\Desktop\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app\resource\contents\lesson01\ops\1\media\mp4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3105267"/>
            <a:ext cx="60797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세 자리 수의 덧셈과 뺄셈을 활용하여 실생활 문제를 해결하고 어떻게 해결하였는지 설명할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91276" y="1485945"/>
            <a:ext cx="16409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26388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직업 체험 계획을 세워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위에 텍스트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내 텍스트 들어감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661242"/>
              </p:ext>
            </p:extLst>
          </p:nvPr>
        </p:nvGraphicFramePr>
        <p:xfrm>
          <a:off x="742412" y="5949280"/>
          <a:ext cx="6500922" cy="587749"/>
        </p:xfrm>
        <a:graphic>
          <a:graphicData uri="http://schemas.openxmlformats.org/drawingml/2006/table">
            <a:tbl>
              <a:tblPr/>
              <a:tblGrid>
                <a:gridCol w="858104"/>
                <a:gridCol w="5642818"/>
              </a:tblGrid>
              <a:tr h="28294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원본 삽화 폴더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힘을 키워요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)3-1-1.psd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949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1_powerup_page2_minus.sgv /  1_powerup_page2_plus.sgv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\app\resource\contents\lesson01\ops\1\images\1_powerup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1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298" y="5319347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914" y="5392813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445" y="538653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802" y="5319347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64397" y="4031543"/>
            <a:ext cx="891483" cy="68407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418831" y="4193468"/>
            <a:ext cx="1173107" cy="27964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81" y="1844824"/>
            <a:ext cx="6666928" cy="3295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566382" y="2150786"/>
            <a:ext cx="1682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직업 체험관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이용 방법을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말해 볼까요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32521" y="2993527"/>
            <a:ext cx="1682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체험을 하기 전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200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점을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먼저 받아요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71694" y="2027168"/>
            <a:ext cx="22203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부스를 체험하면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표시된 점수를 더하고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ctr"/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부스를 체험하면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표시된 점수를 빼야 해요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112061" y="2508065"/>
            <a:ext cx="1893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체험이 끝나면 남은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점수로 기념품을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살 수 있어요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8" name="타원 37"/>
          <p:cNvSpPr/>
          <p:nvPr/>
        </p:nvSpPr>
        <p:spPr>
          <a:xfrm>
            <a:off x="2586580" y="51651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316570" y="1881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783" y="2044237"/>
            <a:ext cx="260100" cy="257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251" y="2556812"/>
            <a:ext cx="260100" cy="258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711" y="1661266"/>
            <a:ext cx="4875362" cy="3609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이미지 위에 텍스트 새로 쓰기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84797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1_powerup_pop1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\app\resource\contents\lesson01\ops\1\images\1_powerup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1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298" y="5319347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445" y="538653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802" y="5319347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57312" y="5373216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97837" y="5376123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732" y="4996824"/>
            <a:ext cx="318412" cy="318412"/>
          </a:xfrm>
          <a:prstGeom prst="rect">
            <a:avLst/>
          </a:prstGeom>
        </p:spPr>
      </p:pic>
      <p:sp>
        <p:nvSpPr>
          <p:cNvPr id="25" name="타원 24"/>
          <p:cNvSpPr/>
          <p:nvPr/>
        </p:nvSpPr>
        <p:spPr>
          <a:xfrm>
            <a:off x="1295400" y="16074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708938" y="47611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직업 체험 계획을 세워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3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478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0" y="688064"/>
            <a:ext cx="6960678" cy="5153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8760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축소 기능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52" y="761653"/>
            <a:ext cx="12763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타원 30"/>
          <p:cNvSpPr/>
          <p:nvPr/>
        </p:nvSpPr>
        <p:spPr>
          <a:xfrm>
            <a:off x="114414" y="6790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1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986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그림 보기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1" name="TextBox 43"/>
          <p:cNvSpPr txBox="1"/>
          <p:nvPr/>
        </p:nvSpPr>
        <p:spPr>
          <a:xfrm>
            <a:off x="389044" y="1700808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 bwMode="auto">
          <a:xfrm>
            <a:off x="440395" y="2164042"/>
            <a:ext cx="5787789" cy="4055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직업 체험 계획을 세우려고 합니다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7613" y="1996391"/>
            <a:ext cx="360000" cy="355000"/>
          </a:xfrm>
          <a:prstGeom prst="rect">
            <a:avLst/>
          </a:prstGeom>
        </p:spPr>
      </p:pic>
      <p:sp>
        <p:nvSpPr>
          <p:cNvPr id="47" name="타원 46"/>
          <p:cNvSpPr/>
          <p:nvPr/>
        </p:nvSpPr>
        <p:spPr>
          <a:xfrm>
            <a:off x="5400092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43"/>
          <p:cNvSpPr txBox="1"/>
          <p:nvPr/>
        </p:nvSpPr>
        <p:spPr>
          <a:xfrm>
            <a:off x="389044" y="3032956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부스와      부스를 나누는 기준은 무엇일까요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17280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56"/>
          <p:cNvSpPr/>
          <p:nvPr/>
        </p:nvSpPr>
        <p:spPr bwMode="auto">
          <a:xfrm>
            <a:off x="467544" y="3496190"/>
            <a:ext cx="5740069" cy="83291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부스는 체험 재료비가 필요하지 않은 직업이고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부스는 체험 재료비가 필요한 직업입니다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6391" y="3288317"/>
            <a:ext cx="360000" cy="355000"/>
          </a:xfrm>
          <a:prstGeom prst="rect">
            <a:avLst/>
          </a:prstGeom>
        </p:spPr>
      </p:pic>
      <p:sp>
        <p:nvSpPr>
          <p:cNvPr id="59" name="타원 58"/>
          <p:cNvSpPr/>
          <p:nvPr/>
        </p:nvSpPr>
        <p:spPr>
          <a:xfrm>
            <a:off x="6495903" y="13425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직업 체험 계획을 세워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727" y="1032680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타원 39"/>
          <p:cNvSpPr/>
          <p:nvPr/>
        </p:nvSpPr>
        <p:spPr>
          <a:xfrm>
            <a:off x="3350021" y="8257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096333"/>
            <a:ext cx="260100" cy="257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150" y="3098249"/>
            <a:ext cx="260100" cy="258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53" y="3537012"/>
            <a:ext cx="260100" cy="257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35" y="3998596"/>
            <a:ext cx="260100" cy="258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6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773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0" y="688064"/>
            <a:ext cx="6960678" cy="5153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8760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축소 기능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52" y="761653"/>
            <a:ext cx="12763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타원 13"/>
          <p:cNvSpPr/>
          <p:nvPr/>
        </p:nvSpPr>
        <p:spPr>
          <a:xfrm>
            <a:off x="114414" y="6790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2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suh_h_0301_01_0009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318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42899</TotalTime>
  <Words>1547</Words>
  <Application>Microsoft Office PowerPoint</Application>
  <PresentationFormat>화면 슬라이드 쇼(4:3)</PresentationFormat>
  <Paragraphs>619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DB400SCA</cp:lastModifiedBy>
  <cp:revision>7638</cp:revision>
  <cp:lastPrinted>2021-12-20T01:30:02Z</cp:lastPrinted>
  <dcterms:created xsi:type="dcterms:W3CDTF">2008-07-15T12:19:11Z</dcterms:created>
  <dcterms:modified xsi:type="dcterms:W3CDTF">2022-01-11T23:38:00Z</dcterms:modified>
</cp:coreProperties>
</file>