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267" r:id="rId3"/>
    <p:sldId id="315" r:id="rId4"/>
    <p:sldId id="339" r:id="rId5"/>
    <p:sldId id="378" r:id="rId6"/>
    <p:sldId id="379" r:id="rId7"/>
    <p:sldId id="273" r:id="rId8"/>
    <p:sldId id="376" r:id="rId9"/>
    <p:sldId id="293" r:id="rId10"/>
    <p:sldId id="380" r:id="rId11"/>
    <p:sldId id="377" r:id="rId12"/>
    <p:sldId id="296" r:id="rId13"/>
  </p:sldIdLst>
  <p:sldSz cx="9906000" cy="6858000" type="A4"/>
  <p:notesSz cx="9926638" cy="6797675"/>
  <p:embeddedFontLst>
    <p:embeddedFont>
      <p:font typeface="Cambria Math" panose="02040503050406030204" pitchFamily="18" charset="0"/>
      <p:regular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나눔고딕 ExtraBold" panose="020D0904000000000000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5F3"/>
    <a:srgbClr val="FFFFCC"/>
    <a:srgbClr val="F6D7BC"/>
    <a:srgbClr val="FF33CC"/>
    <a:srgbClr val="C59C70"/>
    <a:srgbClr val="C8A0C2"/>
    <a:srgbClr val="2DBFC4"/>
    <a:srgbClr val="F05A67"/>
    <a:srgbClr val="ACCFBA"/>
    <a:srgbClr val="1FB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5317" autoAdjust="0"/>
  </p:normalViewPr>
  <p:slideViewPr>
    <p:cSldViewPr>
      <p:cViewPr>
        <p:scale>
          <a:sx n="70" d="100"/>
          <a:sy n="70" d="100"/>
        </p:scale>
        <p:origin x="1872" y="97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1117"/>
        <p:guide orient="horz" pos="1344"/>
        <p:guide orient="horz" pos="890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234F3-1E9E-4F15-A0D1-BA97F0107665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3ECCE-5DE7-46E7-A615-8DFB177C6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89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9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098" y="12893"/>
            <a:ext cx="3495114" cy="630025"/>
            <a:chOff x="1381098" y="12893"/>
            <a:chExt cx="3495114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098" y="71438"/>
              <a:ext cx="2832413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소수의 크기를 비교해 볼까요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33204" y="12893"/>
              <a:ext cx="1143008" cy="630025"/>
              <a:chOff x="4493564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7.xml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" Target="slide7.xml"/><Relationship Id="rId7" Type="http://schemas.openxmlformats.org/officeDocument/2006/relationships/hyperlink" Target="4_2_3_4.mp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7.xm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9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3.emf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14.emf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7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 6"/>
          <p:cNvSpPr>
            <a:spLocks/>
          </p:cNvSpPr>
          <p:nvPr/>
        </p:nvSpPr>
        <p:spPr bwMode="auto">
          <a:xfrm>
            <a:off x="-142908" y="5643578"/>
            <a:ext cx="10239444" cy="1158112"/>
          </a:xfrm>
          <a:custGeom>
            <a:avLst/>
            <a:gdLst/>
            <a:ahLst/>
            <a:cxnLst>
              <a:cxn ang="0">
                <a:pos x="4896" y="0"/>
              </a:cxn>
              <a:cxn ang="0">
                <a:pos x="4909" y="2"/>
              </a:cxn>
              <a:cxn ang="0">
                <a:pos x="4914" y="2"/>
              </a:cxn>
              <a:cxn ang="0">
                <a:pos x="5753" y="2"/>
              </a:cxn>
              <a:cxn ang="0">
                <a:pos x="5753" y="28"/>
              </a:cxn>
              <a:cxn ang="0">
                <a:pos x="5741" y="617"/>
              </a:cxn>
              <a:cxn ang="0">
                <a:pos x="0" y="617"/>
              </a:cxn>
              <a:cxn ang="0">
                <a:pos x="0" y="265"/>
              </a:cxn>
              <a:cxn ang="0">
                <a:pos x="4210" y="265"/>
              </a:cxn>
              <a:cxn ang="0">
                <a:pos x="4263" y="265"/>
              </a:cxn>
              <a:cxn ang="0">
                <a:pos x="4315" y="265"/>
              </a:cxn>
              <a:cxn ang="0">
                <a:pos x="4366" y="265"/>
              </a:cxn>
              <a:cxn ang="0">
                <a:pos x="4416" y="265"/>
              </a:cxn>
              <a:cxn ang="0">
                <a:pos x="4462" y="261"/>
              </a:cxn>
              <a:cxn ang="0">
                <a:pos x="4502" y="256"/>
              </a:cxn>
              <a:cxn ang="0">
                <a:pos x="4539" y="247"/>
              </a:cxn>
              <a:cxn ang="0">
                <a:pos x="4568" y="235"/>
              </a:cxn>
              <a:cxn ang="0">
                <a:pos x="4589" y="217"/>
              </a:cxn>
              <a:cxn ang="0">
                <a:pos x="4603" y="201"/>
              </a:cxn>
              <a:cxn ang="0">
                <a:pos x="4615" y="183"/>
              </a:cxn>
              <a:cxn ang="0">
                <a:pos x="4629" y="166"/>
              </a:cxn>
              <a:cxn ang="0">
                <a:pos x="4640" y="150"/>
              </a:cxn>
              <a:cxn ang="0">
                <a:pos x="4648" y="136"/>
              </a:cxn>
              <a:cxn ang="0">
                <a:pos x="4654" y="127"/>
              </a:cxn>
              <a:cxn ang="0">
                <a:pos x="4655" y="123"/>
              </a:cxn>
              <a:cxn ang="0">
                <a:pos x="4676" y="88"/>
              </a:cxn>
              <a:cxn ang="0">
                <a:pos x="4703" y="62"/>
              </a:cxn>
              <a:cxn ang="0">
                <a:pos x="4732" y="41"/>
              </a:cxn>
              <a:cxn ang="0">
                <a:pos x="4762" y="25"/>
              </a:cxn>
              <a:cxn ang="0">
                <a:pos x="4795" y="14"/>
              </a:cxn>
              <a:cxn ang="0">
                <a:pos x="4825" y="7"/>
              </a:cxn>
              <a:cxn ang="0">
                <a:pos x="4853" y="4"/>
              </a:cxn>
              <a:cxn ang="0">
                <a:pos x="4877" y="2"/>
              </a:cxn>
              <a:cxn ang="0">
                <a:pos x="4896" y="0"/>
              </a:cxn>
            </a:cxnLst>
            <a:rect l="0" t="0" r="r" b="b"/>
            <a:pathLst>
              <a:path w="5753" h="617">
                <a:moveTo>
                  <a:pt x="4896" y="0"/>
                </a:moveTo>
                <a:lnTo>
                  <a:pt x="4909" y="2"/>
                </a:lnTo>
                <a:lnTo>
                  <a:pt x="4914" y="2"/>
                </a:lnTo>
                <a:lnTo>
                  <a:pt x="5753" y="2"/>
                </a:lnTo>
                <a:lnTo>
                  <a:pt x="5753" y="28"/>
                </a:lnTo>
                <a:lnTo>
                  <a:pt x="5741" y="617"/>
                </a:lnTo>
                <a:lnTo>
                  <a:pt x="0" y="617"/>
                </a:lnTo>
                <a:lnTo>
                  <a:pt x="0" y="265"/>
                </a:lnTo>
                <a:lnTo>
                  <a:pt x="4210" y="265"/>
                </a:lnTo>
                <a:lnTo>
                  <a:pt x="4263" y="265"/>
                </a:lnTo>
                <a:lnTo>
                  <a:pt x="4315" y="265"/>
                </a:lnTo>
                <a:lnTo>
                  <a:pt x="4366" y="265"/>
                </a:lnTo>
                <a:lnTo>
                  <a:pt x="4416" y="265"/>
                </a:lnTo>
                <a:lnTo>
                  <a:pt x="4462" y="261"/>
                </a:lnTo>
                <a:lnTo>
                  <a:pt x="4502" y="256"/>
                </a:lnTo>
                <a:lnTo>
                  <a:pt x="4539" y="247"/>
                </a:lnTo>
                <a:lnTo>
                  <a:pt x="4568" y="235"/>
                </a:lnTo>
                <a:lnTo>
                  <a:pt x="4589" y="217"/>
                </a:lnTo>
                <a:lnTo>
                  <a:pt x="4603" y="201"/>
                </a:lnTo>
                <a:lnTo>
                  <a:pt x="4615" y="183"/>
                </a:lnTo>
                <a:lnTo>
                  <a:pt x="4629" y="166"/>
                </a:lnTo>
                <a:lnTo>
                  <a:pt x="4640" y="150"/>
                </a:lnTo>
                <a:lnTo>
                  <a:pt x="4648" y="136"/>
                </a:lnTo>
                <a:lnTo>
                  <a:pt x="4654" y="127"/>
                </a:lnTo>
                <a:lnTo>
                  <a:pt x="4655" y="123"/>
                </a:lnTo>
                <a:lnTo>
                  <a:pt x="4676" y="88"/>
                </a:lnTo>
                <a:lnTo>
                  <a:pt x="4703" y="62"/>
                </a:lnTo>
                <a:lnTo>
                  <a:pt x="4732" y="41"/>
                </a:lnTo>
                <a:lnTo>
                  <a:pt x="4762" y="25"/>
                </a:lnTo>
                <a:lnTo>
                  <a:pt x="4795" y="14"/>
                </a:lnTo>
                <a:lnTo>
                  <a:pt x="4825" y="7"/>
                </a:lnTo>
                <a:lnTo>
                  <a:pt x="4853" y="4"/>
                </a:lnTo>
                <a:lnTo>
                  <a:pt x="4877" y="2"/>
                </a:lnTo>
                <a:lnTo>
                  <a:pt x="4896" y="0"/>
                </a:lnTo>
                <a:close/>
              </a:path>
            </a:pathLst>
          </a:custGeom>
          <a:solidFill>
            <a:srgbClr val="1FBA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4" name="Freeform 7"/>
          <p:cNvSpPr>
            <a:spLocks/>
          </p:cNvSpPr>
          <p:nvPr/>
        </p:nvSpPr>
        <p:spPr bwMode="auto">
          <a:xfrm>
            <a:off x="-142908" y="5643578"/>
            <a:ext cx="10239444" cy="1158112"/>
          </a:xfrm>
          <a:custGeom>
            <a:avLst/>
            <a:gdLst/>
            <a:ahLst/>
            <a:cxnLst>
              <a:cxn ang="0">
                <a:pos x="857" y="0"/>
              </a:cxn>
              <a:cxn ang="0">
                <a:pos x="876" y="2"/>
              </a:cxn>
              <a:cxn ang="0">
                <a:pos x="901" y="4"/>
              </a:cxn>
              <a:cxn ang="0">
                <a:pos x="929" y="7"/>
              </a:cxn>
              <a:cxn ang="0">
                <a:pos x="960" y="14"/>
              </a:cxn>
              <a:cxn ang="0">
                <a:pos x="991" y="25"/>
              </a:cxn>
              <a:cxn ang="0">
                <a:pos x="1023" y="41"/>
              </a:cxn>
              <a:cxn ang="0">
                <a:pos x="1051" y="62"/>
              </a:cxn>
              <a:cxn ang="0">
                <a:pos x="1077" y="88"/>
              </a:cxn>
              <a:cxn ang="0">
                <a:pos x="1098" y="123"/>
              </a:cxn>
              <a:cxn ang="0">
                <a:pos x="1100" y="127"/>
              </a:cxn>
              <a:cxn ang="0">
                <a:pos x="1107" y="136"/>
              </a:cxn>
              <a:cxn ang="0">
                <a:pos x="1114" y="150"/>
              </a:cxn>
              <a:cxn ang="0">
                <a:pos x="1126" y="166"/>
              </a:cxn>
              <a:cxn ang="0">
                <a:pos x="1138" y="183"/>
              </a:cxn>
              <a:cxn ang="0">
                <a:pos x="1150" y="201"/>
              </a:cxn>
              <a:cxn ang="0">
                <a:pos x="1164" y="217"/>
              </a:cxn>
              <a:cxn ang="0">
                <a:pos x="1185" y="235"/>
              </a:cxn>
              <a:cxn ang="0">
                <a:pos x="1215" y="247"/>
              </a:cxn>
              <a:cxn ang="0">
                <a:pos x="1252" y="256"/>
              </a:cxn>
              <a:cxn ang="0">
                <a:pos x="1293" y="261"/>
              </a:cxn>
              <a:cxn ang="0">
                <a:pos x="1339" y="265"/>
              </a:cxn>
              <a:cxn ang="0">
                <a:pos x="1388" y="265"/>
              </a:cxn>
              <a:cxn ang="0">
                <a:pos x="1438" y="265"/>
              </a:cxn>
              <a:cxn ang="0">
                <a:pos x="1491" y="265"/>
              </a:cxn>
              <a:cxn ang="0">
                <a:pos x="1543" y="265"/>
              </a:cxn>
              <a:cxn ang="0">
                <a:pos x="5753" y="265"/>
              </a:cxn>
              <a:cxn ang="0">
                <a:pos x="5753" y="617"/>
              </a:cxn>
              <a:cxn ang="0">
                <a:pos x="12" y="617"/>
              </a:cxn>
              <a:cxn ang="0">
                <a:pos x="0" y="28"/>
              </a:cxn>
              <a:cxn ang="0">
                <a:pos x="0" y="2"/>
              </a:cxn>
              <a:cxn ang="0">
                <a:pos x="840" y="2"/>
              </a:cxn>
              <a:cxn ang="0">
                <a:pos x="845" y="2"/>
              </a:cxn>
              <a:cxn ang="0">
                <a:pos x="857" y="0"/>
              </a:cxn>
            </a:cxnLst>
            <a:rect l="0" t="0" r="r" b="b"/>
            <a:pathLst>
              <a:path w="5753" h="617">
                <a:moveTo>
                  <a:pt x="857" y="0"/>
                </a:moveTo>
                <a:lnTo>
                  <a:pt x="876" y="2"/>
                </a:lnTo>
                <a:lnTo>
                  <a:pt x="901" y="4"/>
                </a:lnTo>
                <a:lnTo>
                  <a:pt x="929" y="7"/>
                </a:lnTo>
                <a:lnTo>
                  <a:pt x="960" y="14"/>
                </a:lnTo>
                <a:lnTo>
                  <a:pt x="991" y="25"/>
                </a:lnTo>
                <a:lnTo>
                  <a:pt x="1023" y="41"/>
                </a:lnTo>
                <a:lnTo>
                  <a:pt x="1051" y="62"/>
                </a:lnTo>
                <a:lnTo>
                  <a:pt x="1077" y="88"/>
                </a:lnTo>
                <a:lnTo>
                  <a:pt x="1098" y="123"/>
                </a:lnTo>
                <a:lnTo>
                  <a:pt x="1100" y="127"/>
                </a:lnTo>
                <a:lnTo>
                  <a:pt x="1107" y="136"/>
                </a:lnTo>
                <a:lnTo>
                  <a:pt x="1114" y="150"/>
                </a:lnTo>
                <a:lnTo>
                  <a:pt x="1126" y="166"/>
                </a:lnTo>
                <a:lnTo>
                  <a:pt x="1138" y="183"/>
                </a:lnTo>
                <a:lnTo>
                  <a:pt x="1150" y="201"/>
                </a:lnTo>
                <a:lnTo>
                  <a:pt x="1164" y="217"/>
                </a:lnTo>
                <a:lnTo>
                  <a:pt x="1185" y="235"/>
                </a:lnTo>
                <a:lnTo>
                  <a:pt x="1215" y="247"/>
                </a:lnTo>
                <a:lnTo>
                  <a:pt x="1252" y="256"/>
                </a:lnTo>
                <a:lnTo>
                  <a:pt x="1293" y="261"/>
                </a:lnTo>
                <a:lnTo>
                  <a:pt x="1339" y="265"/>
                </a:lnTo>
                <a:lnTo>
                  <a:pt x="1388" y="265"/>
                </a:lnTo>
                <a:lnTo>
                  <a:pt x="1438" y="265"/>
                </a:lnTo>
                <a:lnTo>
                  <a:pt x="1491" y="265"/>
                </a:lnTo>
                <a:lnTo>
                  <a:pt x="1543" y="265"/>
                </a:lnTo>
                <a:lnTo>
                  <a:pt x="5753" y="265"/>
                </a:lnTo>
                <a:lnTo>
                  <a:pt x="5753" y="617"/>
                </a:lnTo>
                <a:lnTo>
                  <a:pt x="12" y="617"/>
                </a:lnTo>
                <a:lnTo>
                  <a:pt x="0" y="28"/>
                </a:lnTo>
                <a:lnTo>
                  <a:pt x="0" y="2"/>
                </a:lnTo>
                <a:lnTo>
                  <a:pt x="840" y="2"/>
                </a:lnTo>
                <a:lnTo>
                  <a:pt x="845" y="2"/>
                </a:lnTo>
                <a:lnTo>
                  <a:pt x="857" y="0"/>
                </a:lnTo>
                <a:close/>
              </a:path>
            </a:pathLst>
          </a:custGeom>
          <a:solidFill>
            <a:srgbClr val="1FBA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5" name="Rectangle 8"/>
          <p:cNvSpPr>
            <a:spLocks noChangeArrowheads="1"/>
          </p:cNvSpPr>
          <p:nvPr/>
        </p:nvSpPr>
        <p:spPr bwMode="auto">
          <a:xfrm>
            <a:off x="-142908" y="6488230"/>
            <a:ext cx="10218086" cy="369770"/>
          </a:xfrm>
          <a:prstGeom prst="rect">
            <a:avLst/>
          </a:prstGeom>
          <a:solidFill>
            <a:srgbClr val="1FBADF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6" name="Rectangle 8"/>
          <p:cNvSpPr>
            <a:spLocks noChangeArrowheads="1"/>
          </p:cNvSpPr>
          <p:nvPr/>
        </p:nvSpPr>
        <p:spPr bwMode="auto">
          <a:xfrm>
            <a:off x="9781504" y="5714904"/>
            <a:ext cx="315032" cy="1143096"/>
          </a:xfrm>
          <a:prstGeom prst="rect">
            <a:avLst/>
          </a:prstGeom>
          <a:solidFill>
            <a:srgbClr val="1FBADF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소수의 크기를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비교해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97427" y="0"/>
            <a:ext cx="2995132" cy="642918"/>
            <a:chOff x="6897427" y="0"/>
            <a:chExt cx="2995132" cy="642918"/>
          </a:xfrm>
        </p:grpSpPr>
        <p:grpSp>
          <p:nvGrpSpPr>
            <p:cNvPr id="167" name="그룹 166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6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0" name="직선 연결선 1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9" name="TextBox 16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6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모서리가 둥근 직사각형 17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0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1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212" name="직선 연결선 211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모서리가 둥근 직사각형 212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7730300" y="244741"/>
            <a:ext cx="2083602" cy="349951"/>
            <a:chOff x="7730300" y="244741"/>
            <a:chExt cx="2083602" cy="349951"/>
          </a:xfrm>
        </p:grpSpPr>
        <p:sp>
          <p:nvSpPr>
            <p:cNvPr id="92" name="직사각형 91">
              <a:hlinkClick r:id="rId4" action="ppaction://hlinksldjump"/>
            </p:cNvPr>
            <p:cNvSpPr/>
            <p:nvPr/>
          </p:nvSpPr>
          <p:spPr>
            <a:xfrm>
              <a:off x="8595598" y="244741"/>
              <a:ext cx="353007" cy="34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hlinkClick r:id="rId5" action="ppaction://hlinksldjump"/>
            </p:cNvPr>
            <p:cNvSpPr/>
            <p:nvPr/>
          </p:nvSpPr>
          <p:spPr>
            <a:xfrm>
              <a:off x="9028247" y="244741"/>
              <a:ext cx="353007" cy="34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hlinkClick r:id="rId6" action="ppaction://hlinksldjump"/>
            </p:cNvPr>
            <p:cNvSpPr/>
            <p:nvPr/>
          </p:nvSpPr>
          <p:spPr>
            <a:xfrm>
              <a:off x="9460895" y="244741"/>
              <a:ext cx="353007" cy="34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hlinkClick r:id="rId7" action="ppaction://hlinksldjump"/>
            </p:cNvPr>
            <p:cNvSpPr/>
            <p:nvPr/>
          </p:nvSpPr>
          <p:spPr>
            <a:xfrm>
              <a:off x="8162949" y="244741"/>
              <a:ext cx="353007" cy="34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hlinkClick r:id="rId8" action="ppaction://hlinksldjump"/>
            </p:cNvPr>
            <p:cNvSpPr/>
            <p:nvPr/>
          </p:nvSpPr>
          <p:spPr>
            <a:xfrm>
              <a:off x="7730300" y="244741"/>
              <a:ext cx="353007" cy="349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모서리가 둥근 사각형 설명선 96"/>
          <p:cNvSpPr/>
          <p:nvPr/>
        </p:nvSpPr>
        <p:spPr>
          <a:xfrm>
            <a:off x="4808983" y="78558"/>
            <a:ext cx="2596393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60~61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40~41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6" name="그룹 75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7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98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17" name="타원 11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모서리가 둥근 직사각형 12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387" y="3954676"/>
            <a:ext cx="8789630" cy="2023010"/>
            <a:chOff x="560387" y="3954676"/>
            <a:chExt cx="8789630" cy="2023010"/>
          </a:xfrm>
        </p:grpSpPr>
        <p:grpSp>
          <p:nvGrpSpPr>
            <p:cNvPr id="132" name="그룹 131"/>
            <p:cNvGrpSpPr/>
            <p:nvPr/>
          </p:nvGrpSpPr>
          <p:grpSpPr>
            <a:xfrm>
              <a:off x="613943" y="3954676"/>
              <a:ext cx="8736074" cy="425245"/>
              <a:chOff x="613943" y="3404486"/>
              <a:chExt cx="8736074" cy="425245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777457" y="3404486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소수의 크기를 비교하는 방법을 이야기해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613943" y="353581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4" name="모서리가 둥근 직사각형 133"/>
            <p:cNvSpPr/>
            <p:nvPr/>
          </p:nvSpPr>
          <p:spPr>
            <a:xfrm>
              <a:off x="560387" y="4465686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91393" y="4566122"/>
            <a:ext cx="833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소수 첫째 자리 수의 크기를 비교하고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같으면 소수 둘째 자리 수의 크기를 비교합니다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소수 첫째 자리와 소수 둘째 자리 수가 같으면 소수 셋째 자리 수의 크기를 비교합니다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39" name="직사각형 138">
            <a:hlinkClick r:id="rId3" action="ppaction://hlinksldjump"/>
          </p:cNvPr>
          <p:cNvSpPr/>
          <p:nvPr/>
        </p:nvSpPr>
        <p:spPr>
          <a:xfrm>
            <a:off x="8595598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4" action="ppaction://hlinksldjump"/>
          </p:cNvPr>
          <p:cNvSpPr/>
          <p:nvPr/>
        </p:nvSpPr>
        <p:spPr>
          <a:xfrm>
            <a:off x="9460895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5" action="ppaction://hlinksldjump"/>
          </p:cNvPr>
          <p:cNvSpPr/>
          <p:nvPr/>
        </p:nvSpPr>
        <p:spPr>
          <a:xfrm>
            <a:off x="8162949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hlinkClick r:id="rId6" action="ppaction://hlinksldjump"/>
          </p:cNvPr>
          <p:cNvSpPr/>
          <p:nvPr/>
        </p:nvSpPr>
        <p:spPr>
          <a:xfrm>
            <a:off x="7730300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752583" y="993372"/>
            <a:ext cx="6652742" cy="2517068"/>
            <a:chOff x="812295" y="1715750"/>
            <a:chExt cx="8533318" cy="3228584"/>
          </a:xfrm>
        </p:grpSpPr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95" y="1715750"/>
              <a:ext cx="8533318" cy="3228584"/>
            </a:xfrm>
            <a:prstGeom prst="rect">
              <a:avLst/>
            </a:prstGeom>
          </p:spPr>
        </p:pic>
        <p:sp>
          <p:nvSpPr>
            <p:cNvPr id="144" name="타원 143"/>
            <p:cNvSpPr/>
            <p:nvPr/>
          </p:nvSpPr>
          <p:spPr>
            <a:xfrm>
              <a:off x="1870089" y="2946998"/>
              <a:ext cx="449938" cy="44993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&gt;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>
              <a:off x="4908041" y="3605335"/>
              <a:ext cx="449938" cy="44993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&gt;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7939683" y="4274834"/>
              <a:ext cx="449938" cy="44993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&lt;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1" name="그룹 33"/>
          <p:cNvGrpSpPr/>
          <p:nvPr/>
        </p:nvGrpSpPr>
        <p:grpSpPr>
          <a:xfrm>
            <a:off x="4963665" y="5059686"/>
            <a:ext cx="324000" cy="324000"/>
            <a:chOff x="4964713" y="2475902"/>
            <a:chExt cx="405203" cy="405203"/>
          </a:xfrm>
        </p:grpSpPr>
        <p:sp>
          <p:nvSpPr>
            <p:cNvPr id="152" name="타원 15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4" name="타원 15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4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3168076"/>
            <a:ext cx="8146004" cy="556932"/>
          </a:xfrm>
          <a:prstGeom prst="rect">
            <a:avLst/>
          </a:prstGeom>
        </p:spPr>
      </p:pic>
      <p:sp>
        <p:nvSpPr>
          <p:cNvPr id="132" name="타원 131"/>
          <p:cNvSpPr/>
          <p:nvPr/>
        </p:nvSpPr>
        <p:spPr>
          <a:xfrm>
            <a:off x="1815573" y="3212976"/>
            <a:ext cx="449938" cy="449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797461" y="3212976"/>
            <a:ext cx="449938" cy="449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068473" y="3212976"/>
            <a:ext cx="449938" cy="449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97427" y="0"/>
            <a:ext cx="2992547" cy="680156"/>
            <a:chOff x="6897427" y="0"/>
            <a:chExt cx="2992547" cy="680156"/>
          </a:xfrm>
        </p:grpSpPr>
        <p:grpSp>
          <p:nvGrpSpPr>
            <p:cNvPr id="75" name="그룹 74"/>
            <p:cNvGrpSpPr/>
            <p:nvPr/>
          </p:nvGrpSpPr>
          <p:grpSpPr>
            <a:xfrm>
              <a:off x="9378295" y="0"/>
              <a:ext cx="511679" cy="680156"/>
              <a:chOff x="9378295" y="0"/>
              <a:chExt cx="511679" cy="680156"/>
            </a:xfrm>
          </p:grpSpPr>
          <p:grpSp>
            <p:nvGrpSpPr>
              <p:cNvPr id="131" name="그룹 77"/>
              <p:cNvGrpSpPr/>
              <p:nvPr/>
            </p:nvGrpSpPr>
            <p:grpSpPr>
              <a:xfrm>
                <a:off x="945506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9378295" y="385666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6" name="그룹 75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7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43" name="그룹 142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02" name="직사각형 101">
            <a:hlinkClick r:id="rId4" action="ppaction://hlinksldjump"/>
          </p:cNvPr>
          <p:cNvSpPr/>
          <p:nvPr/>
        </p:nvSpPr>
        <p:spPr>
          <a:xfrm>
            <a:off x="8595598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5" action="ppaction://hlinksldjump"/>
          </p:cNvPr>
          <p:cNvSpPr/>
          <p:nvPr/>
        </p:nvSpPr>
        <p:spPr>
          <a:xfrm>
            <a:off x="9028247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6" action="ppaction://hlinksldjump"/>
          </p:cNvPr>
          <p:cNvSpPr/>
          <p:nvPr/>
        </p:nvSpPr>
        <p:spPr>
          <a:xfrm>
            <a:off x="8162949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7" action="ppaction://hlinksldjump"/>
          </p:cNvPr>
          <p:cNvSpPr/>
          <p:nvPr/>
        </p:nvSpPr>
        <p:spPr>
          <a:xfrm>
            <a:off x="7730300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1639" y="943998"/>
            <a:ext cx="9228791" cy="937122"/>
            <a:chOff x="131639" y="943998"/>
            <a:chExt cx="9228791" cy="937122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두 소수의 크기를 비교하여      안에 </a:t>
              </a:r>
              <a:r>
                <a:rPr lang="en-US" altLang="ko-KR" sz="2250" b="1" dirty="0">
                  <a:latin typeface="+mn-ea"/>
                </a:rPr>
                <a:t>&gt;, =, &lt;</a:t>
              </a:r>
              <a:r>
                <a:rPr lang="ko-KR" altLang="en-US" sz="2250" b="1" dirty="0">
                  <a:latin typeface="+mn-ea"/>
                </a:rPr>
                <a:t>를 알맞게 써넣어 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1639" y="943998"/>
              <a:ext cx="882446" cy="548671"/>
            </a:xfrm>
            <a:prstGeom prst="rect">
              <a:avLst/>
            </a:prstGeom>
            <a:noFill/>
          </p:spPr>
        </p:pic>
        <p:sp>
          <p:nvSpPr>
            <p:cNvPr id="101" name="모서리가 둥근 직사각형 100"/>
            <p:cNvSpPr/>
            <p:nvPr/>
          </p:nvSpPr>
          <p:spPr>
            <a:xfrm>
              <a:off x="4701008" y="1056333"/>
              <a:ext cx="324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2" name="그룹 33"/>
          <p:cNvGrpSpPr/>
          <p:nvPr/>
        </p:nvGrpSpPr>
        <p:grpSpPr>
          <a:xfrm>
            <a:off x="1878542" y="3284542"/>
            <a:ext cx="324000" cy="324000"/>
            <a:chOff x="4964713" y="2475902"/>
            <a:chExt cx="405203" cy="405203"/>
          </a:xfrm>
        </p:grpSpPr>
        <p:sp>
          <p:nvSpPr>
            <p:cNvPr id="153" name="타원 15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5" name="타원 15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33"/>
          <p:cNvGrpSpPr/>
          <p:nvPr/>
        </p:nvGrpSpPr>
        <p:grpSpPr>
          <a:xfrm>
            <a:off x="4871319" y="3284542"/>
            <a:ext cx="324000" cy="324000"/>
            <a:chOff x="4964713" y="2475902"/>
            <a:chExt cx="405203" cy="405203"/>
          </a:xfrm>
        </p:grpSpPr>
        <p:sp>
          <p:nvSpPr>
            <p:cNvPr id="157" name="타원 15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9" name="타원 15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33"/>
          <p:cNvGrpSpPr/>
          <p:nvPr/>
        </p:nvGrpSpPr>
        <p:grpSpPr>
          <a:xfrm>
            <a:off x="8136279" y="3284542"/>
            <a:ext cx="324000" cy="324000"/>
            <a:chOff x="4964713" y="2475902"/>
            <a:chExt cx="405203" cy="405203"/>
          </a:xfrm>
        </p:grpSpPr>
        <p:sp>
          <p:nvSpPr>
            <p:cNvPr id="161" name="타원 16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4" name="타원 16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7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사이의 관계를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7257256" y="0"/>
            <a:ext cx="179341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59" name="그룹 58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6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0" name="직선 연결선 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130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48" name="직선 연결선 147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모서리가 둥근 직사각형 148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8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97" name="직사각형 96">
            <a:hlinkClick r:id="rId3" action="ppaction://hlinksldjump"/>
          </p:cNvPr>
          <p:cNvSpPr/>
          <p:nvPr/>
        </p:nvSpPr>
        <p:spPr>
          <a:xfrm>
            <a:off x="8595598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9028247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9460895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6" action="ppaction://hlinksldjump"/>
          </p:cNvPr>
          <p:cNvSpPr/>
          <p:nvPr/>
        </p:nvSpPr>
        <p:spPr>
          <a:xfrm>
            <a:off x="8162949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글과 그림 속 상황을 살펴봅시다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763623" y="10260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6" name="그림 65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8168" y="900347"/>
            <a:ext cx="506880" cy="46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"/>
          <a:stretch/>
        </p:blipFill>
        <p:spPr>
          <a:xfrm>
            <a:off x="948016" y="1436290"/>
            <a:ext cx="8037432" cy="47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2196787"/>
            <a:ext cx="8789630" cy="1274589"/>
            <a:chOff x="560387" y="2196787"/>
            <a:chExt cx="8789630" cy="127458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60387" y="267937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613943" y="2196787"/>
              <a:ext cx="8736074" cy="425245"/>
              <a:chOff x="613943" y="4334448"/>
              <a:chExt cx="8736074" cy="42524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777457" y="4334448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지호는 어떤 길로 가려고 하나요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938207"/>
            <a:ext cx="8789630" cy="1274589"/>
            <a:chOff x="560387" y="938207"/>
            <a:chExt cx="8789630" cy="1274589"/>
          </a:xfrm>
        </p:grpSpPr>
        <p:grpSp>
          <p:nvGrpSpPr>
            <p:cNvPr id="3" name="그룹 2"/>
            <p:cNvGrpSpPr/>
            <p:nvPr/>
          </p:nvGrpSpPr>
          <p:grpSpPr>
            <a:xfrm>
              <a:off x="613943" y="938207"/>
              <a:ext cx="8736074" cy="425245"/>
              <a:chOff x="613943" y="938207"/>
              <a:chExt cx="8736074" cy="42524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938207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야영장까지 가는 길은 모두 몇 가지인가요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108000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7" name="모서리가 둥근 직사각형 256"/>
            <p:cNvSpPr/>
            <p:nvPr/>
          </p:nvSpPr>
          <p:spPr>
            <a:xfrm>
              <a:off x="560387" y="142079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0387" y="4680092"/>
            <a:ext cx="8789630" cy="1274591"/>
            <a:chOff x="560387" y="4680092"/>
            <a:chExt cx="8789630" cy="1274591"/>
          </a:xfrm>
        </p:grpSpPr>
        <p:grpSp>
          <p:nvGrpSpPr>
            <p:cNvPr id="92" name="그룹 91"/>
            <p:cNvGrpSpPr/>
            <p:nvPr/>
          </p:nvGrpSpPr>
          <p:grpSpPr>
            <a:xfrm>
              <a:off x="613943" y="4680092"/>
              <a:ext cx="8736074" cy="425245"/>
              <a:chOff x="613943" y="3463861"/>
              <a:chExt cx="8736074" cy="425245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77457" y="346386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어떻게 하면 거리가 가장 짧은 길을 고를 수 있을까요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613943" y="360776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560387" y="516268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0387" y="3455367"/>
            <a:ext cx="8789630" cy="1240734"/>
            <a:chOff x="560387" y="3455367"/>
            <a:chExt cx="8789630" cy="1240734"/>
          </a:xfrm>
        </p:grpSpPr>
        <p:grpSp>
          <p:nvGrpSpPr>
            <p:cNvPr id="98" name="그룹 97"/>
            <p:cNvGrpSpPr/>
            <p:nvPr/>
          </p:nvGrpSpPr>
          <p:grpSpPr>
            <a:xfrm>
              <a:off x="613943" y="3455367"/>
              <a:ext cx="8736074" cy="425245"/>
              <a:chOff x="613943" y="3463861"/>
              <a:chExt cx="8736074" cy="425245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777457" y="346386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㉮ 길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㉯ 길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㉰ 길의 거리는 얼마인가요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613943" y="360849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1" name="모서리가 둥근 직사각형 100"/>
            <p:cNvSpPr/>
            <p:nvPr/>
          </p:nvSpPr>
          <p:spPr>
            <a:xfrm>
              <a:off x="560387" y="390410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791393" y="2846432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거리가 가장 짧은 길로 가려고 합니다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214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897427" y="0"/>
            <a:ext cx="857256" cy="428604"/>
          </a:xfrm>
          <a:prstGeom prst="rect">
            <a:avLst/>
          </a:prstGeom>
          <a:noFill/>
        </p:spPr>
      </p:pic>
      <p:sp>
        <p:nvSpPr>
          <p:cNvPr id="258" name="TextBox 257"/>
          <p:cNvSpPr txBox="1"/>
          <p:nvPr/>
        </p:nvSpPr>
        <p:spPr>
          <a:xfrm>
            <a:off x="791393" y="1584425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가지입니다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724483" y="0"/>
            <a:ext cx="2168076" cy="680156"/>
            <a:chOff x="7724483" y="0"/>
            <a:chExt cx="2168076" cy="680156"/>
          </a:xfrm>
        </p:grpSpPr>
        <p:grpSp>
          <p:nvGrpSpPr>
            <p:cNvPr id="143" name="그룹 142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3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174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79" name="직선 연결선 17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8" name="TextBox 177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06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8" name="직선 연결선 2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타원 2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7" name="TextBox 206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cxnSp>
          <p:nvCxnSpPr>
            <p:cNvPr id="215" name="직선 연결선 214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모서리가 둥근 직사각형 215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모서리가 둥근 직사각형 217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2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모서리가 둥근 직사각형 8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91393" y="5309384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자연수 부분이 모두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이므로 소수 부분의 크기를 비교해 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1393" y="4071157"/>
            <a:ext cx="8332097" cy="45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㉮ 길은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0.35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㉯ 길은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0.29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㉰ 길은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0.22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20" name="직사각형 119">
            <a:hlinkClick r:id="rId3" action="ppaction://hlinksldjump"/>
          </p:cNvPr>
          <p:cNvSpPr/>
          <p:nvPr/>
        </p:nvSpPr>
        <p:spPr>
          <a:xfrm>
            <a:off x="8595598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hlinkClick r:id="rId4" action="ppaction://hlinksldjump"/>
          </p:cNvPr>
          <p:cNvSpPr/>
          <p:nvPr/>
        </p:nvSpPr>
        <p:spPr>
          <a:xfrm>
            <a:off x="9028247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hlinkClick r:id="rId5" action="ppaction://hlinksldjump"/>
          </p:cNvPr>
          <p:cNvSpPr/>
          <p:nvPr/>
        </p:nvSpPr>
        <p:spPr>
          <a:xfrm>
            <a:off x="9460895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6" action="ppaction://hlinksldjump"/>
          </p:cNvPr>
          <p:cNvSpPr/>
          <p:nvPr/>
        </p:nvSpPr>
        <p:spPr>
          <a:xfrm>
            <a:off x="8162949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33"/>
          <p:cNvGrpSpPr/>
          <p:nvPr/>
        </p:nvGrpSpPr>
        <p:grpSpPr>
          <a:xfrm>
            <a:off x="4791000" y="1679713"/>
            <a:ext cx="324000" cy="324000"/>
            <a:chOff x="4964713" y="2475902"/>
            <a:chExt cx="405203" cy="405203"/>
          </a:xfrm>
        </p:grpSpPr>
        <p:sp>
          <p:nvSpPr>
            <p:cNvPr id="133" name="타원 13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33"/>
          <p:cNvGrpSpPr/>
          <p:nvPr/>
        </p:nvGrpSpPr>
        <p:grpSpPr>
          <a:xfrm>
            <a:off x="4791000" y="2907462"/>
            <a:ext cx="324000" cy="324000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33"/>
          <p:cNvGrpSpPr/>
          <p:nvPr/>
        </p:nvGrpSpPr>
        <p:grpSpPr>
          <a:xfrm>
            <a:off x="4791000" y="4189984"/>
            <a:ext cx="324000" cy="324000"/>
            <a:chOff x="4964713" y="2475902"/>
            <a:chExt cx="405203" cy="405203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2" name="타원 15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33"/>
          <p:cNvGrpSpPr/>
          <p:nvPr/>
        </p:nvGrpSpPr>
        <p:grpSpPr>
          <a:xfrm>
            <a:off x="4791000" y="5361345"/>
            <a:ext cx="324000" cy="324000"/>
            <a:chOff x="4964713" y="2475902"/>
            <a:chExt cx="405203" cy="405203"/>
          </a:xfrm>
        </p:grpSpPr>
        <p:sp>
          <p:nvSpPr>
            <p:cNvPr id="154" name="타원 15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6" name="타원 15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58" grpId="0"/>
      <p:bldP spid="97" grpId="0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60388" y="1751552"/>
            <a:ext cx="8736074" cy="461665"/>
            <a:chOff x="560388" y="1751552"/>
            <a:chExt cx="8736074" cy="461665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60388" y="1751552"/>
              <a:ext cx="8736074" cy="461665"/>
              <a:chOff x="613943" y="4674284"/>
              <a:chExt cx="8736074" cy="461665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777457" y="4674284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2000" dirty="0">
                    <a:latin typeface="+mn-ea"/>
                    <a:ea typeface="+mn-ea"/>
                  </a:rPr>
                  <a:t>0.35</a:t>
                </a:r>
                <a:r>
                  <a:rPr lang="ko-KR" altLang="en-US" sz="2000" dirty="0">
                    <a:latin typeface="+mn-ea"/>
                    <a:ea typeface="+mn-ea"/>
                  </a:rPr>
                  <a:t>와 </a:t>
                </a:r>
                <a:r>
                  <a:rPr lang="en-US" altLang="ko-KR" sz="2000" dirty="0">
                    <a:latin typeface="+mn-ea"/>
                    <a:ea typeface="+mn-ea"/>
                  </a:rPr>
                  <a:t>0.29</a:t>
                </a:r>
                <a:r>
                  <a:rPr lang="ko-KR" altLang="en-US" sz="2000" dirty="0">
                    <a:latin typeface="+mn-ea"/>
                    <a:ea typeface="+mn-ea"/>
                  </a:rPr>
                  <a:t>를 각각 그림에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  </a:t>
                </a:r>
                <a:r>
                  <a:rPr lang="ko-KR" altLang="en-US" sz="2000" dirty="0">
                    <a:latin typeface="+mn-ea"/>
                    <a:ea typeface="+mn-ea"/>
                  </a:rPr>
                  <a:t>로 나타내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613943" y="48289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2717" y="1808856"/>
              <a:ext cx="116187" cy="324000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60387" y="4728438"/>
            <a:ext cx="8789630" cy="1243635"/>
            <a:chOff x="560387" y="4728438"/>
            <a:chExt cx="8789630" cy="1243635"/>
          </a:xfrm>
        </p:grpSpPr>
        <p:grpSp>
          <p:nvGrpSpPr>
            <p:cNvPr id="5" name="그룹 4"/>
            <p:cNvGrpSpPr/>
            <p:nvPr/>
          </p:nvGrpSpPr>
          <p:grpSpPr>
            <a:xfrm>
              <a:off x="613943" y="4728438"/>
              <a:ext cx="8736074" cy="425245"/>
              <a:chOff x="613943" y="3463861"/>
              <a:chExt cx="8736074" cy="425245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777457" y="346386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2000" dirty="0">
                    <a:latin typeface="+mn-ea"/>
                    <a:ea typeface="+mn-ea"/>
                  </a:rPr>
                  <a:t>0.35</a:t>
                </a:r>
                <a:r>
                  <a:rPr lang="ko-KR" altLang="en-US" sz="2000" dirty="0">
                    <a:latin typeface="+mn-ea"/>
                    <a:ea typeface="+mn-ea"/>
                  </a:rPr>
                  <a:t>와 </a:t>
                </a:r>
                <a:r>
                  <a:rPr lang="en-US" altLang="ko-KR" sz="2000" dirty="0">
                    <a:latin typeface="+mn-ea"/>
                    <a:ea typeface="+mn-ea"/>
                  </a:rPr>
                  <a:t>0.29</a:t>
                </a:r>
                <a:r>
                  <a:rPr lang="ko-KR" altLang="en-US" sz="2000" dirty="0">
                    <a:latin typeface="+mn-ea"/>
                    <a:ea typeface="+mn-ea"/>
                  </a:rPr>
                  <a:t>의 크기를 비교해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613943" y="361342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560387" y="518007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91393" y="5347129"/>
            <a:ext cx="833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0.35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0.29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보다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큽니다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25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897427" y="0"/>
            <a:ext cx="857256" cy="428604"/>
          </a:xfrm>
          <a:prstGeom prst="rect">
            <a:avLst/>
          </a:prstGeom>
          <a:noFill/>
        </p:spPr>
      </p:pic>
      <p:grpSp>
        <p:nvGrpSpPr>
          <p:cNvPr id="2" name="그룹 1"/>
          <p:cNvGrpSpPr/>
          <p:nvPr/>
        </p:nvGrpSpPr>
        <p:grpSpPr>
          <a:xfrm>
            <a:off x="7708623" y="0"/>
            <a:ext cx="2183936" cy="738286"/>
            <a:chOff x="7708623" y="0"/>
            <a:chExt cx="2183936" cy="738286"/>
          </a:xfrm>
        </p:grpSpPr>
        <p:grpSp>
          <p:nvGrpSpPr>
            <p:cNvPr id="116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117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모서리가 둥근 직사각형 127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모서리가 둥근 직사각형 13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모서리가 둥근 직사각형 9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8595598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5" action="ppaction://hlinksldjump"/>
          </p:cNvPr>
          <p:cNvSpPr/>
          <p:nvPr/>
        </p:nvSpPr>
        <p:spPr>
          <a:xfrm>
            <a:off x="9028247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6" action="ppaction://hlinksldjump"/>
          </p:cNvPr>
          <p:cNvSpPr/>
          <p:nvPr/>
        </p:nvSpPr>
        <p:spPr>
          <a:xfrm>
            <a:off x="9460895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7" action="ppaction://hlinksldjump"/>
          </p:cNvPr>
          <p:cNvSpPr/>
          <p:nvPr/>
        </p:nvSpPr>
        <p:spPr>
          <a:xfrm>
            <a:off x="7730300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60388" y="962436"/>
            <a:ext cx="8819126" cy="507831"/>
            <a:chOff x="560388" y="962436"/>
            <a:chExt cx="8819126" cy="507831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62436"/>
              <a:ext cx="83855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두 소수의 크기를 비교해 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560388" y="1011974"/>
              <a:ext cx="381000" cy="400110"/>
              <a:chOff x="452406" y="890570"/>
              <a:chExt cx="381000" cy="400110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7" name="모서리가 둥근 직사각형 186"/>
          <p:cNvSpPr/>
          <p:nvPr/>
        </p:nvSpPr>
        <p:spPr>
          <a:xfrm>
            <a:off x="6321152" y="1729664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0.35</a:t>
            </a: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7506336" y="1729664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0.29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133" y="3370098"/>
            <a:ext cx="8351734" cy="733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/>
          <a:srcRect r="69448"/>
          <a:stretch/>
        </p:blipFill>
        <p:spPr>
          <a:xfrm>
            <a:off x="3630274" y="2987713"/>
            <a:ext cx="1166474" cy="513295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9"/>
          <a:srcRect l="69616" r="-168"/>
          <a:stretch/>
        </p:blipFill>
        <p:spPr>
          <a:xfrm>
            <a:off x="6408000" y="2987713"/>
            <a:ext cx="1166474" cy="513295"/>
          </a:xfrm>
          <a:prstGeom prst="rect">
            <a:avLst/>
          </a:prstGeom>
        </p:spPr>
      </p:pic>
      <p:grpSp>
        <p:nvGrpSpPr>
          <p:cNvPr id="190" name="그룹 33"/>
          <p:cNvGrpSpPr/>
          <p:nvPr/>
        </p:nvGrpSpPr>
        <p:grpSpPr>
          <a:xfrm>
            <a:off x="6625682" y="1789940"/>
            <a:ext cx="324000" cy="324000"/>
            <a:chOff x="4964713" y="2475902"/>
            <a:chExt cx="405203" cy="405203"/>
          </a:xfrm>
        </p:grpSpPr>
        <p:sp>
          <p:nvSpPr>
            <p:cNvPr id="191" name="타원 1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3" name="타원 1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33"/>
          <p:cNvGrpSpPr/>
          <p:nvPr/>
        </p:nvGrpSpPr>
        <p:grpSpPr>
          <a:xfrm>
            <a:off x="7843980" y="1789940"/>
            <a:ext cx="324000" cy="324000"/>
            <a:chOff x="4964713" y="2475902"/>
            <a:chExt cx="405203" cy="405203"/>
          </a:xfrm>
        </p:grpSpPr>
        <p:sp>
          <p:nvSpPr>
            <p:cNvPr id="195" name="타원 19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7" name="타원 19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33"/>
          <p:cNvGrpSpPr/>
          <p:nvPr/>
        </p:nvGrpSpPr>
        <p:grpSpPr>
          <a:xfrm>
            <a:off x="4349717" y="5437906"/>
            <a:ext cx="324000" cy="324000"/>
            <a:chOff x="4964713" y="2475902"/>
            <a:chExt cx="405203" cy="405203"/>
          </a:xfrm>
        </p:grpSpPr>
        <p:sp>
          <p:nvSpPr>
            <p:cNvPr id="199" name="타원 19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1" name="타원 20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87" grpId="0" animBg="1"/>
      <p:bldP spid="1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7" y="4049410"/>
            <a:ext cx="8789630" cy="1243635"/>
            <a:chOff x="560387" y="4049410"/>
            <a:chExt cx="8789630" cy="1243635"/>
          </a:xfrm>
        </p:grpSpPr>
        <p:grpSp>
          <p:nvGrpSpPr>
            <p:cNvPr id="5" name="그룹 4"/>
            <p:cNvGrpSpPr/>
            <p:nvPr/>
          </p:nvGrpSpPr>
          <p:grpSpPr>
            <a:xfrm>
              <a:off x="613943" y="4049410"/>
              <a:ext cx="8736074" cy="425245"/>
              <a:chOff x="613943" y="3463861"/>
              <a:chExt cx="8736074" cy="425245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777457" y="346386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2000" dirty="0">
                    <a:latin typeface="+mn-ea"/>
                    <a:ea typeface="+mn-ea"/>
                  </a:rPr>
                  <a:t>0.29</a:t>
                </a:r>
                <a:r>
                  <a:rPr lang="ko-KR" altLang="en-US" sz="2000" dirty="0">
                    <a:latin typeface="+mn-ea"/>
                    <a:ea typeface="+mn-ea"/>
                  </a:rPr>
                  <a:t>와 </a:t>
                </a:r>
                <a:r>
                  <a:rPr lang="en-US" altLang="ko-KR" sz="2000" dirty="0">
                    <a:latin typeface="+mn-ea"/>
                    <a:ea typeface="+mn-ea"/>
                  </a:rPr>
                  <a:t>0.22</a:t>
                </a:r>
                <a:r>
                  <a:rPr lang="ko-KR" altLang="en-US" sz="2000" dirty="0">
                    <a:latin typeface="+mn-ea"/>
                    <a:ea typeface="+mn-ea"/>
                  </a:rPr>
                  <a:t>의 크기를 비교해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613943" y="360845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560387" y="4501045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91393" y="4668101"/>
            <a:ext cx="833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0.29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0.22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보다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큽니다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116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117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6" name="그룹 125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모서리가 둥근 직사각형 127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모서리가 둥근 직사각형 13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모서리가 둥근 직사각형 9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03" name="직사각형 102">
            <a:hlinkClick r:id="rId3" action="ppaction://hlinksldjump"/>
          </p:cNvPr>
          <p:cNvSpPr/>
          <p:nvPr/>
        </p:nvSpPr>
        <p:spPr>
          <a:xfrm>
            <a:off x="8595598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4" action="ppaction://hlinksldjump"/>
          </p:cNvPr>
          <p:cNvSpPr/>
          <p:nvPr/>
        </p:nvSpPr>
        <p:spPr>
          <a:xfrm>
            <a:off x="9028247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5" action="ppaction://hlinksldjump"/>
          </p:cNvPr>
          <p:cNvSpPr/>
          <p:nvPr/>
        </p:nvSpPr>
        <p:spPr>
          <a:xfrm>
            <a:off x="9460895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6" action="ppaction://hlinksldjump"/>
          </p:cNvPr>
          <p:cNvSpPr/>
          <p:nvPr/>
        </p:nvSpPr>
        <p:spPr>
          <a:xfrm>
            <a:off x="7730300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6291140" y="980728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0.29</a:t>
            </a: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7476324" y="980728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0.22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994" y="2371440"/>
            <a:ext cx="7602011" cy="704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r="70645"/>
          <a:stretch/>
        </p:blipFill>
        <p:spPr>
          <a:xfrm>
            <a:off x="1690951" y="1970367"/>
            <a:ext cx="1347388" cy="594537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464" r="1181" b="9173"/>
          <a:stretch/>
        </p:blipFill>
        <p:spPr>
          <a:xfrm>
            <a:off x="4633218" y="2004080"/>
            <a:ext cx="1347388" cy="540000"/>
          </a:xfrm>
          <a:prstGeom prst="rect">
            <a:avLst/>
          </a:prstGeom>
        </p:spPr>
      </p:pic>
      <p:grpSp>
        <p:nvGrpSpPr>
          <p:cNvPr id="197" name="그룹 33"/>
          <p:cNvGrpSpPr/>
          <p:nvPr/>
        </p:nvGrpSpPr>
        <p:grpSpPr>
          <a:xfrm>
            <a:off x="4791000" y="4755400"/>
            <a:ext cx="324000" cy="324000"/>
            <a:chOff x="4964713" y="2475902"/>
            <a:chExt cx="405203" cy="405203"/>
          </a:xfrm>
        </p:grpSpPr>
        <p:sp>
          <p:nvSpPr>
            <p:cNvPr id="198" name="타원 19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00" name="타원 1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0388" y="975448"/>
            <a:ext cx="5877767" cy="461665"/>
            <a:chOff x="560388" y="975448"/>
            <a:chExt cx="5877767" cy="461665"/>
          </a:xfrm>
        </p:grpSpPr>
        <p:grpSp>
          <p:nvGrpSpPr>
            <p:cNvPr id="182" name="그룹 181"/>
            <p:cNvGrpSpPr/>
            <p:nvPr/>
          </p:nvGrpSpPr>
          <p:grpSpPr>
            <a:xfrm>
              <a:off x="560388" y="975448"/>
              <a:ext cx="5877767" cy="461665"/>
              <a:chOff x="613943" y="4674284"/>
              <a:chExt cx="5877767" cy="461665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777457" y="4674284"/>
                <a:ext cx="571425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2000" dirty="0">
                    <a:latin typeface="+mn-ea"/>
                    <a:ea typeface="+mn-ea"/>
                  </a:rPr>
                  <a:t>0.29</a:t>
                </a:r>
                <a:r>
                  <a:rPr lang="ko-KR" altLang="en-US" sz="2000" dirty="0">
                    <a:latin typeface="+mn-ea"/>
                    <a:ea typeface="+mn-ea"/>
                  </a:rPr>
                  <a:t>와 </a:t>
                </a:r>
                <a:r>
                  <a:rPr lang="en-US" altLang="ko-KR" sz="2000" dirty="0">
                    <a:latin typeface="+mn-ea"/>
                    <a:ea typeface="+mn-ea"/>
                  </a:rPr>
                  <a:t>0.22</a:t>
                </a:r>
                <a:r>
                  <a:rPr lang="ko-KR" altLang="en-US" sz="2000" dirty="0">
                    <a:latin typeface="+mn-ea"/>
                    <a:ea typeface="+mn-ea"/>
                  </a:rPr>
                  <a:t>를 각각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그림에   로 </a:t>
                </a:r>
                <a:r>
                  <a:rPr lang="ko-KR" altLang="en-US" sz="2000" dirty="0">
                    <a:latin typeface="+mn-ea"/>
                    <a:ea typeface="+mn-ea"/>
                  </a:rPr>
                  <a:t>나타내 보세요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.</a:t>
                </a:r>
                <a:endParaRPr lang="en-US" altLang="ko-KR" sz="2000" dirty="0">
                  <a:latin typeface="+mn-ea"/>
                  <a:ea typeface="+mn-ea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613943" y="482563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6896" y="1016768"/>
              <a:ext cx="116187" cy="324000"/>
            </a:xfrm>
            <a:prstGeom prst="rect">
              <a:avLst/>
            </a:prstGeom>
          </p:spPr>
        </p:pic>
      </p:grpSp>
      <p:grpSp>
        <p:nvGrpSpPr>
          <p:cNvPr id="98" name="그룹 33"/>
          <p:cNvGrpSpPr/>
          <p:nvPr/>
        </p:nvGrpSpPr>
        <p:grpSpPr>
          <a:xfrm>
            <a:off x="6595670" y="1041004"/>
            <a:ext cx="324000" cy="324000"/>
            <a:chOff x="4964713" y="2475902"/>
            <a:chExt cx="405203" cy="405203"/>
          </a:xfrm>
        </p:grpSpPr>
        <p:sp>
          <p:nvSpPr>
            <p:cNvPr id="100" name="타원 9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33"/>
          <p:cNvGrpSpPr/>
          <p:nvPr/>
        </p:nvGrpSpPr>
        <p:grpSpPr>
          <a:xfrm>
            <a:off x="7813968" y="1041004"/>
            <a:ext cx="324000" cy="324000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1" name="타원 11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85" grpId="0" animBg="1"/>
      <p:bldP spid="1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116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117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2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6" name="그룹 125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모서리가 둥근 직사각형 127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모서리가 둥근 직사각형 13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모서리가 둥근 직사각형 9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387" y="973308"/>
            <a:ext cx="8785225" cy="2373043"/>
            <a:chOff x="560387" y="973308"/>
            <a:chExt cx="8785225" cy="2373043"/>
          </a:xfrm>
        </p:grpSpPr>
        <p:grpSp>
          <p:nvGrpSpPr>
            <p:cNvPr id="2" name="그룹 1"/>
            <p:cNvGrpSpPr/>
            <p:nvPr/>
          </p:nvGrpSpPr>
          <p:grpSpPr>
            <a:xfrm>
              <a:off x="560388" y="973308"/>
              <a:ext cx="8736074" cy="425245"/>
              <a:chOff x="560388" y="1930212"/>
              <a:chExt cx="8736074" cy="425245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723902" y="1930212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알게 된 것을 이야기해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560388" y="208370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60387" y="1474351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2498" y="1602438"/>
            <a:ext cx="8332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0.35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0.29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소수 첫째 자리 수만 비교해도 크기를 비교할 수 있는데 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0.29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0.22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소수 첫째 자리 수가 같아 소수 둘째 자리 수를 비교해야 합니다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2000" b="1" spc="-5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hlinkClick r:id="rId3" action="ppaction://hlinksldjump"/>
          </p:cNvPr>
          <p:cNvSpPr/>
          <p:nvPr/>
        </p:nvSpPr>
        <p:spPr>
          <a:xfrm>
            <a:off x="8595598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9028247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5" action="ppaction://hlinksldjump"/>
          </p:cNvPr>
          <p:cNvSpPr/>
          <p:nvPr/>
        </p:nvSpPr>
        <p:spPr>
          <a:xfrm>
            <a:off x="9460895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6" action="ppaction://hlinksldjump"/>
          </p:cNvPr>
          <p:cNvSpPr/>
          <p:nvPr/>
        </p:nvSpPr>
        <p:spPr>
          <a:xfrm>
            <a:off x="7730300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33"/>
          <p:cNvGrpSpPr/>
          <p:nvPr/>
        </p:nvGrpSpPr>
        <p:grpSpPr>
          <a:xfrm>
            <a:off x="4791000" y="2248351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77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그림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29" y="2411126"/>
            <a:ext cx="703767" cy="17070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888" y="2400257"/>
            <a:ext cx="1721982" cy="17219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05" y="2406201"/>
            <a:ext cx="703767" cy="1707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881" y="2400257"/>
            <a:ext cx="1721982" cy="172198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0388" y="981075"/>
            <a:ext cx="9072626" cy="784830"/>
            <a:chOff x="560388" y="981075"/>
            <a:chExt cx="9072626" cy="784830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50" b="1" spc="-50" dirty="0">
                  <a:latin typeface="+mn-ea"/>
                </a:rPr>
                <a:t>전체 크기가 </a:t>
              </a:r>
              <a:r>
                <a:rPr lang="en-US" altLang="ko-KR" sz="2250" b="1" spc="-50" dirty="0">
                  <a:latin typeface="+mn-ea"/>
                </a:rPr>
                <a:t>1</a:t>
              </a:r>
              <a:r>
                <a:rPr lang="ko-KR" altLang="en-US" sz="2250" b="1" spc="-50" dirty="0">
                  <a:latin typeface="+mn-ea"/>
                </a:rPr>
                <a:t>인 모눈종이를 이용하여 </a:t>
              </a:r>
              <a:r>
                <a:rPr lang="en-US" altLang="ko-KR" sz="2250" b="1" spc="-50" dirty="0">
                  <a:latin typeface="+mn-ea"/>
                </a:rPr>
                <a:t>0.4</a:t>
              </a:r>
              <a:r>
                <a:rPr lang="ko-KR" altLang="en-US" sz="2250" b="1" spc="-50" dirty="0">
                  <a:latin typeface="+mn-ea"/>
                </a:rPr>
                <a:t>와 </a:t>
              </a:r>
              <a:r>
                <a:rPr lang="en-US" altLang="ko-KR" sz="2250" b="1" spc="-50" dirty="0">
                  <a:latin typeface="+mn-ea"/>
                </a:rPr>
                <a:t>0.40</a:t>
              </a:r>
              <a:r>
                <a:rPr lang="ko-KR" altLang="en-US" sz="2250" b="1" spc="-50" dirty="0">
                  <a:latin typeface="+mn-ea"/>
                </a:rPr>
                <a:t>의 크기를 비교해 봅시다</a:t>
              </a:r>
              <a:r>
                <a:rPr lang="en-US" altLang="ko-KR" sz="2250" b="1" spc="-50" dirty="0">
                  <a:latin typeface="+mn-ea"/>
                </a:rPr>
                <a:t>.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84" name="Picture 4" descr="C:\Users\shs\Desktop\bar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6897427" y="0"/>
            <a:ext cx="857256" cy="428604"/>
          </a:xfrm>
          <a:prstGeom prst="rect">
            <a:avLst/>
          </a:prstGeom>
          <a:noFill/>
        </p:spPr>
      </p:pic>
      <p:grpSp>
        <p:nvGrpSpPr>
          <p:cNvPr id="154" name="그룹 153"/>
          <p:cNvGrpSpPr/>
          <p:nvPr/>
        </p:nvGrpSpPr>
        <p:grpSpPr>
          <a:xfrm>
            <a:off x="560388" y="1916832"/>
            <a:ext cx="8736074" cy="425245"/>
            <a:chOff x="613943" y="4674284"/>
            <a:chExt cx="8736074" cy="425245"/>
          </a:xfrm>
        </p:grpSpPr>
        <p:sp>
          <p:nvSpPr>
            <p:cNvPr id="155" name="TextBox 154"/>
            <p:cNvSpPr txBox="1"/>
            <p:nvPr/>
          </p:nvSpPr>
          <p:spPr>
            <a:xfrm>
              <a:off x="777457" y="4674284"/>
              <a:ext cx="8572560" cy="425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모눈종이에 주어진 소수만큼 색칠해 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56" name="타원 155"/>
            <p:cNvSpPr/>
            <p:nvPr/>
          </p:nvSpPr>
          <p:spPr>
            <a:xfrm>
              <a:off x="613943" y="482891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60387" y="4357636"/>
            <a:ext cx="8789630" cy="1603635"/>
            <a:chOff x="560387" y="4357636"/>
            <a:chExt cx="8789630" cy="1603635"/>
          </a:xfrm>
        </p:grpSpPr>
        <p:grpSp>
          <p:nvGrpSpPr>
            <p:cNvPr id="184" name="그룹 183"/>
            <p:cNvGrpSpPr/>
            <p:nvPr/>
          </p:nvGrpSpPr>
          <p:grpSpPr>
            <a:xfrm>
              <a:off x="613943" y="4357636"/>
              <a:ext cx="8736074" cy="425245"/>
              <a:chOff x="613943" y="3463861"/>
              <a:chExt cx="8736074" cy="425245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777457" y="346386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색칠한 부분의 크기를 비교해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13943" y="360622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모서리가 둥근 직사각형 185"/>
            <p:cNvSpPr/>
            <p:nvPr/>
          </p:nvSpPr>
          <p:spPr>
            <a:xfrm>
              <a:off x="560387" y="4809271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91393" y="4932840"/>
            <a:ext cx="8332097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0.4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전체를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나눈 것 중의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만큼 색칠했고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0.40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은 전체를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나눈 것 중의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만큼 색칠했는데 그 크기가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708623" y="0"/>
            <a:ext cx="2183936" cy="721316"/>
            <a:chOff x="7708623" y="0"/>
            <a:chExt cx="2183936" cy="721316"/>
          </a:xfrm>
        </p:grpSpPr>
        <p:grpSp>
          <p:nvGrpSpPr>
            <p:cNvPr id="63" name="그룹 62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6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모서리가 둥근 직사각형 12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34" name="직사각형 133">
            <a:hlinkClick r:id="rId6" action="ppaction://hlinksldjump"/>
          </p:cNvPr>
          <p:cNvSpPr/>
          <p:nvPr/>
        </p:nvSpPr>
        <p:spPr>
          <a:xfrm>
            <a:off x="9028247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7" action="ppaction://hlinksldjump"/>
          </p:cNvPr>
          <p:cNvSpPr/>
          <p:nvPr/>
        </p:nvSpPr>
        <p:spPr>
          <a:xfrm>
            <a:off x="9460895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8" action="ppaction://hlinksldjump"/>
          </p:cNvPr>
          <p:cNvSpPr/>
          <p:nvPr/>
        </p:nvSpPr>
        <p:spPr>
          <a:xfrm>
            <a:off x="8162949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9" action="ppaction://hlinksldjump"/>
          </p:cNvPr>
          <p:cNvSpPr/>
          <p:nvPr/>
        </p:nvSpPr>
        <p:spPr>
          <a:xfrm>
            <a:off x="7730300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5198" y="2982802"/>
            <a:ext cx="1146147" cy="6523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1999" y="2982802"/>
            <a:ext cx="1286367" cy="652329"/>
          </a:xfrm>
          <a:prstGeom prst="rect">
            <a:avLst/>
          </a:prstGeom>
        </p:spPr>
      </p:pic>
      <p:grpSp>
        <p:nvGrpSpPr>
          <p:cNvPr id="162" name="그룹 33"/>
          <p:cNvGrpSpPr/>
          <p:nvPr/>
        </p:nvGrpSpPr>
        <p:grpSpPr>
          <a:xfrm>
            <a:off x="3481648" y="3109523"/>
            <a:ext cx="324000" cy="324000"/>
            <a:chOff x="4964713" y="2475902"/>
            <a:chExt cx="405203" cy="405203"/>
          </a:xfrm>
        </p:grpSpPr>
        <p:sp>
          <p:nvSpPr>
            <p:cNvPr id="163" name="타원 16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5" name="타원 16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33"/>
          <p:cNvGrpSpPr/>
          <p:nvPr/>
        </p:nvGrpSpPr>
        <p:grpSpPr>
          <a:xfrm>
            <a:off x="4791000" y="5269009"/>
            <a:ext cx="324000" cy="324000"/>
            <a:chOff x="4964713" y="2475902"/>
            <a:chExt cx="405203" cy="405203"/>
          </a:xfrm>
        </p:grpSpPr>
        <p:sp>
          <p:nvSpPr>
            <p:cNvPr id="175" name="타원 17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7" name="타원 17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33"/>
          <p:cNvGrpSpPr/>
          <p:nvPr/>
        </p:nvGrpSpPr>
        <p:grpSpPr>
          <a:xfrm>
            <a:off x="7427605" y="3109523"/>
            <a:ext cx="324000" cy="324000"/>
            <a:chOff x="4964713" y="2475902"/>
            <a:chExt cx="405203" cy="405203"/>
          </a:xfrm>
        </p:grpSpPr>
        <p:sp>
          <p:nvSpPr>
            <p:cNvPr id="167" name="타원 16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9" name="타원 16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모서리가 둥근 직사각형 100"/>
          <p:cNvSpPr/>
          <p:nvPr/>
        </p:nvSpPr>
        <p:spPr>
          <a:xfrm>
            <a:off x="2321035" y="2399111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265587" y="2395329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4" y="3334824"/>
            <a:ext cx="8916292" cy="1228623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84" name="Picture 4" descr="C:\Users\shs\Desktop\bar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897427" y="0"/>
            <a:ext cx="857256" cy="428604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7708623" y="0"/>
            <a:ext cx="2183936" cy="721316"/>
            <a:chOff x="7708623" y="0"/>
            <a:chExt cx="2183936" cy="721316"/>
          </a:xfrm>
        </p:grpSpPr>
        <p:grpSp>
          <p:nvGrpSpPr>
            <p:cNvPr id="63" name="그룹 62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6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모서리가 둥근 직사각형 8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60387" y="968460"/>
            <a:ext cx="8789630" cy="1303011"/>
            <a:chOff x="560387" y="968460"/>
            <a:chExt cx="8789630" cy="1303011"/>
          </a:xfrm>
        </p:grpSpPr>
        <p:grpSp>
          <p:nvGrpSpPr>
            <p:cNvPr id="73" name="그룹 72"/>
            <p:cNvGrpSpPr/>
            <p:nvPr/>
          </p:nvGrpSpPr>
          <p:grpSpPr>
            <a:xfrm>
              <a:off x="613943" y="968460"/>
              <a:ext cx="8736074" cy="425245"/>
              <a:chOff x="613943" y="3404485"/>
              <a:chExt cx="8736074" cy="425245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77457" y="3404485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en-US" altLang="ko-KR" sz="2000" dirty="0">
                    <a:latin typeface="+mn-ea"/>
                    <a:ea typeface="+mn-ea"/>
                  </a:rPr>
                  <a:t>0.4</a:t>
                </a:r>
                <a:r>
                  <a:rPr lang="ko-KR" altLang="en-US" sz="2000" dirty="0">
                    <a:latin typeface="+mn-ea"/>
                    <a:ea typeface="+mn-ea"/>
                  </a:rPr>
                  <a:t>와 </a:t>
                </a:r>
                <a:r>
                  <a:rPr lang="en-US" altLang="ko-KR" sz="2000" dirty="0">
                    <a:latin typeface="+mn-ea"/>
                    <a:ea typeface="+mn-ea"/>
                  </a:rPr>
                  <a:t>0.40</a:t>
                </a:r>
                <a:r>
                  <a:rPr lang="ko-KR" altLang="en-US" sz="2000" dirty="0">
                    <a:latin typeface="+mn-ea"/>
                    <a:ea typeface="+mn-ea"/>
                  </a:rPr>
                  <a:t>의 크기를 비교해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13943" y="355922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560387" y="147947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91393" y="1646527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0.4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0.40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의 크기는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38" name="직사각형 137">
            <a:hlinkClick r:id="rId5" action="ppaction://hlinksldjump"/>
          </p:cNvPr>
          <p:cNvSpPr/>
          <p:nvPr/>
        </p:nvSpPr>
        <p:spPr>
          <a:xfrm>
            <a:off x="9028247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6" action="ppaction://hlinksldjump"/>
          </p:cNvPr>
          <p:cNvSpPr/>
          <p:nvPr/>
        </p:nvSpPr>
        <p:spPr>
          <a:xfrm>
            <a:off x="9460895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7" action="ppaction://hlinksldjump"/>
          </p:cNvPr>
          <p:cNvSpPr/>
          <p:nvPr/>
        </p:nvSpPr>
        <p:spPr>
          <a:xfrm>
            <a:off x="8162949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hlinkClick r:id="rId8" action="ppaction://hlinksldjump"/>
          </p:cNvPr>
          <p:cNvSpPr/>
          <p:nvPr/>
        </p:nvSpPr>
        <p:spPr>
          <a:xfrm>
            <a:off x="7730300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1003954" y="2729969"/>
            <a:ext cx="4004018" cy="438582"/>
            <a:chOff x="1003954" y="985417"/>
            <a:chExt cx="4004018" cy="438582"/>
          </a:xfrm>
        </p:grpSpPr>
        <p:sp>
          <p:nvSpPr>
            <p:cNvPr id="145" name="TextBox 144"/>
            <p:cNvSpPr txBox="1"/>
            <p:nvPr/>
          </p:nvSpPr>
          <p:spPr>
            <a:xfrm>
              <a:off x="1227770" y="985417"/>
              <a:ext cx="3780202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50" b="1" dirty="0">
                  <a:latin typeface="+mn-ea"/>
                </a:rPr>
                <a:t>0.4</a:t>
              </a:r>
              <a:r>
                <a:rPr lang="ko-KR" altLang="en-US" sz="2250" b="1" dirty="0">
                  <a:latin typeface="+mn-ea"/>
                </a:rPr>
                <a:t>와 </a:t>
              </a:r>
              <a:r>
                <a:rPr lang="en-US" altLang="ko-KR" sz="2250" b="1" dirty="0">
                  <a:latin typeface="+mn-ea"/>
                </a:rPr>
                <a:t>0.40</a:t>
              </a:r>
              <a:r>
                <a:rPr lang="ko-KR" altLang="en-US" sz="2250" b="1" dirty="0">
                  <a:latin typeface="+mn-ea"/>
                </a:rPr>
                <a:t>의 크기 비교하기</a:t>
              </a:r>
            </a:p>
          </p:txBody>
        </p:sp>
        <p:grpSp>
          <p:nvGrpSpPr>
            <p:cNvPr id="146" name="그룹 145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1" name="그룹 33"/>
          <p:cNvGrpSpPr/>
          <p:nvPr/>
        </p:nvGrpSpPr>
        <p:grpSpPr>
          <a:xfrm>
            <a:off x="4791000" y="1733523"/>
            <a:ext cx="324000" cy="324000"/>
            <a:chOff x="4964713" y="2475902"/>
            <a:chExt cx="405203" cy="405203"/>
          </a:xfrm>
        </p:grpSpPr>
        <p:sp>
          <p:nvSpPr>
            <p:cNvPr id="152" name="타원 15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4" name="타원 15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61" y="3597778"/>
            <a:ext cx="1789318" cy="702715"/>
          </a:xfrm>
          <a:prstGeom prst="rect">
            <a:avLst/>
          </a:prstGeom>
        </p:spPr>
      </p:pic>
      <p:grpSp>
        <p:nvGrpSpPr>
          <p:cNvPr id="104" name="그룹 33"/>
          <p:cNvGrpSpPr/>
          <p:nvPr/>
        </p:nvGrpSpPr>
        <p:grpSpPr>
          <a:xfrm>
            <a:off x="2122520" y="3787135"/>
            <a:ext cx="324000" cy="324000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9" name="타원 11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092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5" y="1715750"/>
            <a:ext cx="8533318" cy="3228584"/>
          </a:xfrm>
          <a:prstGeom prst="rect">
            <a:avLst/>
          </a:prstGeom>
        </p:spPr>
      </p:pic>
      <p:sp>
        <p:nvSpPr>
          <p:cNvPr id="185" name="타원 184"/>
          <p:cNvSpPr/>
          <p:nvPr/>
        </p:nvSpPr>
        <p:spPr>
          <a:xfrm>
            <a:off x="1870089" y="2946998"/>
            <a:ext cx="449938" cy="449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4908041" y="3605335"/>
            <a:ext cx="449938" cy="449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7939683" y="4274834"/>
            <a:ext cx="449938" cy="449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6" name="그룹 75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7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98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0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17" name="타원 11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모서리가 둥근 직사각형 12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9380880" y="292405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32" name="직사각형 131">
            <a:hlinkClick r:id="rId4" action="ppaction://hlinksldjump"/>
          </p:cNvPr>
          <p:cNvSpPr/>
          <p:nvPr/>
        </p:nvSpPr>
        <p:spPr>
          <a:xfrm>
            <a:off x="8595598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5" action="ppaction://hlinksldjump"/>
          </p:cNvPr>
          <p:cNvSpPr/>
          <p:nvPr/>
        </p:nvSpPr>
        <p:spPr>
          <a:xfrm>
            <a:off x="9460895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6" action="ppaction://hlinksldjump"/>
          </p:cNvPr>
          <p:cNvSpPr/>
          <p:nvPr/>
        </p:nvSpPr>
        <p:spPr>
          <a:xfrm>
            <a:off x="8162949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7" action="ppaction://hlinksldjump"/>
          </p:cNvPr>
          <p:cNvSpPr/>
          <p:nvPr/>
        </p:nvSpPr>
        <p:spPr>
          <a:xfrm>
            <a:off x="7730300" y="244741"/>
            <a:ext cx="353007" cy="34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0388" y="960664"/>
            <a:ext cx="8819126" cy="507831"/>
            <a:chOff x="560388" y="960664"/>
            <a:chExt cx="8819126" cy="507831"/>
          </a:xfrm>
        </p:grpSpPr>
        <p:sp>
          <p:nvSpPr>
            <p:cNvPr id="167" name="TextBox 166"/>
            <p:cNvSpPr txBox="1"/>
            <p:nvPr/>
          </p:nvSpPr>
          <p:spPr>
            <a:xfrm>
              <a:off x="993964" y="960664"/>
              <a:ext cx="83855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소수의 크기를 비교하는 방법을 알아봅시다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51" name="그룹 33"/>
          <p:cNvGrpSpPr/>
          <p:nvPr/>
        </p:nvGrpSpPr>
        <p:grpSpPr>
          <a:xfrm>
            <a:off x="1938368" y="3015206"/>
            <a:ext cx="324000" cy="324000"/>
            <a:chOff x="4964713" y="2475902"/>
            <a:chExt cx="405203" cy="405203"/>
          </a:xfrm>
        </p:grpSpPr>
        <p:sp>
          <p:nvSpPr>
            <p:cNvPr id="152" name="타원 15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4" name="타원 15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33"/>
          <p:cNvGrpSpPr/>
          <p:nvPr/>
        </p:nvGrpSpPr>
        <p:grpSpPr>
          <a:xfrm>
            <a:off x="4963665" y="3669009"/>
            <a:ext cx="324000" cy="324000"/>
            <a:chOff x="4964713" y="2475902"/>
            <a:chExt cx="405203" cy="405203"/>
          </a:xfrm>
        </p:grpSpPr>
        <p:sp>
          <p:nvSpPr>
            <p:cNvPr id="156" name="타원 15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8" name="타원 15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33"/>
          <p:cNvGrpSpPr/>
          <p:nvPr/>
        </p:nvGrpSpPr>
        <p:grpSpPr>
          <a:xfrm>
            <a:off x="8016236" y="4329503"/>
            <a:ext cx="324000" cy="324000"/>
            <a:chOff x="4964713" y="2475902"/>
            <a:chExt cx="405203" cy="405203"/>
          </a:xfrm>
        </p:grpSpPr>
        <p:sp>
          <p:nvSpPr>
            <p:cNvPr id="160" name="타원 15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3" name="타원 16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7" grpId="0"/>
      <p:bldP spid="18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461</Words>
  <PresentationFormat>A4 용지(210x297mm)</PresentationFormat>
  <Paragraphs>169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나눔고딕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2020-11-09T07:11:38Z</cp:lastPrinted>
  <dcterms:created xsi:type="dcterms:W3CDTF">2020-09-07T10:18:08Z</dcterms:created>
  <dcterms:modified xsi:type="dcterms:W3CDTF">2021-04-22T23:26:49Z</dcterms:modified>
</cp:coreProperties>
</file>