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67" r:id="rId3"/>
    <p:sldId id="315" r:id="rId4"/>
    <p:sldId id="392" r:id="rId5"/>
    <p:sldId id="393" r:id="rId6"/>
    <p:sldId id="384" r:id="rId7"/>
    <p:sldId id="394" r:id="rId8"/>
    <p:sldId id="395" r:id="rId9"/>
    <p:sldId id="396" r:id="rId10"/>
    <p:sldId id="390" r:id="rId11"/>
    <p:sldId id="293" r:id="rId12"/>
    <p:sldId id="397" r:id="rId13"/>
    <p:sldId id="296" r:id="rId14"/>
  </p:sldIdLst>
  <p:sldSz cx="9906000" cy="6858000" type="A4"/>
  <p:notesSz cx="9926638" cy="6797675"/>
  <p:embeddedFontLst>
    <p:embeddedFont>
      <p:font typeface="나눔고딕 ExtraBold" panose="020D09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Cambria Math" panose="02040503050406030204" pitchFamily="18" charset="0"/>
      <p:regular r:id="rId20"/>
    </p:embeddedFont>
    <p:embeddedFont>
      <p:font typeface="나눔고딕" panose="020D0604000000000000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pos="580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  <p15:guide id="13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13F"/>
    <a:srgbClr val="31C1E3"/>
    <a:srgbClr val="F05A67"/>
    <a:srgbClr val="FF33CC"/>
    <a:srgbClr val="77A3C4"/>
    <a:srgbClr val="ACCFBA"/>
    <a:srgbClr val="1FBADF"/>
    <a:srgbClr val="3567D7"/>
    <a:srgbClr val="CFF1F9"/>
    <a:srgbClr val="74D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6" autoAdjust="0"/>
    <p:restoredTop sz="94660"/>
  </p:normalViewPr>
  <p:slideViewPr>
    <p:cSldViewPr>
      <p:cViewPr varScale="1">
        <p:scale>
          <a:sx n="95" d="100"/>
          <a:sy n="95" d="100"/>
        </p:scale>
        <p:origin x="300" y="90"/>
      </p:cViewPr>
      <p:guideLst>
        <p:guide orient="horz" pos="255"/>
        <p:guide pos="353"/>
        <p:guide pos="5887"/>
        <p:guide orient="horz" pos="3748"/>
        <p:guide orient="horz" pos="3884"/>
        <p:guide orient="horz" pos="618"/>
        <p:guide pos="580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CECBB-D07C-4FFE-8150-3B5596FC9EE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73805-E70F-4358-9E90-BC5A229B8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75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14211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101" y="12893"/>
            <a:ext cx="3856046" cy="630025"/>
            <a:chOff x="1381101" y="12893"/>
            <a:chExt cx="3856046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101" y="71438"/>
              <a:ext cx="3282263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소수 한 자리 수의 덧셈을 해 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094139" y="12893"/>
              <a:ext cx="1143008" cy="630025"/>
              <a:chOff x="5215256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image" Target="../media/image6.png"/><Relationship Id="rId4" Type="http://schemas.openxmlformats.org/officeDocument/2006/relationships/slide" Target="slide2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hyperlink" Target="4_2_3_6.mp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12.xml"/><Relationship Id="rId4" Type="http://schemas.openxmlformats.org/officeDocument/2006/relationships/slide" Target="slide11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2.xml"/><Relationship Id="rId10" Type="http://schemas.openxmlformats.org/officeDocument/2006/relationships/image" Target="../media/image11.png"/><Relationship Id="rId4" Type="http://schemas.openxmlformats.org/officeDocument/2006/relationships/slide" Target="slide11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3.emf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6.emf"/><Relationship Id="rId5" Type="http://schemas.openxmlformats.org/officeDocument/2006/relationships/slide" Target="slide2.xml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한 자리 수의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덧셈을 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417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897427" y="0"/>
            <a:ext cx="2995132" cy="642918"/>
            <a:chOff x="6897427" y="0"/>
            <a:chExt cx="2995132" cy="642918"/>
          </a:xfrm>
        </p:grpSpPr>
        <p:grpSp>
          <p:nvGrpSpPr>
            <p:cNvPr id="74" name="그룹 73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7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14" name="직선 연결선 113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모서리가 둥근 직사각형 114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5" name="직사각형 4">
            <a:hlinkClick r:id="rId4" action="ppaction://hlinksldjump"/>
          </p:cNvPr>
          <p:cNvSpPr/>
          <p:nvPr/>
        </p:nvSpPr>
        <p:spPr>
          <a:xfrm>
            <a:off x="7725972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5" action="ppaction://hlinksldjump"/>
          </p:cNvPr>
          <p:cNvSpPr/>
          <p:nvPr/>
        </p:nvSpPr>
        <p:spPr>
          <a:xfrm>
            <a:off x="8153335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6" action="ppaction://hlinksldjump"/>
          </p:cNvPr>
          <p:cNvSpPr/>
          <p:nvPr/>
        </p:nvSpPr>
        <p:spPr>
          <a:xfrm>
            <a:off x="8580698" y="285499"/>
            <a:ext cx="365443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7" action="ppaction://hlinksldjump"/>
          </p:cNvPr>
          <p:cNvSpPr/>
          <p:nvPr/>
        </p:nvSpPr>
        <p:spPr>
          <a:xfrm>
            <a:off x="9026527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hlinkClick r:id="rId8" action="ppaction://hlinksldjump"/>
          </p:cNvPr>
          <p:cNvSpPr/>
          <p:nvPr/>
        </p:nvSpPr>
        <p:spPr>
          <a:xfrm>
            <a:off x="9453888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사각형 설명선 95"/>
          <p:cNvSpPr/>
          <p:nvPr/>
        </p:nvSpPr>
        <p:spPr>
          <a:xfrm>
            <a:off x="5097016" y="78558"/>
            <a:ext cx="2329039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64~65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44~45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44" y="1707325"/>
            <a:ext cx="5540305" cy="3141354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613943" y="1018602"/>
            <a:ext cx="8736074" cy="498598"/>
            <a:chOff x="613943" y="4334448"/>
            <a:chExt cx="8736074" cy="498598"/>
          </a:xfrm>
        </p:grpSpPr>
        <p:sp>
          <p:nvSpPr>
            <p:cNvPr id="79" name="TextBox 78"/>
            <p:cNvSpPr txBox="1"/>
            <p:nvPr/>
          </p:nvSpPr>
          <p:spPr>
            <a:xfrm>
              <a:off x="777457" y="4334448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세로 </a:t>
              </a:r>
              <a:r>
                <a:rPr lang="ko-KR" altLang="en-US" dirty="0"/>
                <a:t>형식으로 계산해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84" name="타원 83"/>
            <p:cNvSpPr/>
            <p:nvPr/>
          </p:nvSpPr>
          <p:spPr>
            <a:xfrm>
              <a:off x="613943" y="449061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3139374" y="2465900"/>
            <a:ext cx="512541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157233" y="2465900"/>
            <a:ext cx="512541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967531" y="4144944"/>
            <a:ext cx="512541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950123" y="4144944"/>
            <a:ext cx="512541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191100" y="4144944"/>
            <a:ext cx="512541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28" name="그룹 127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29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4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모서리가 둥근 직사각형 14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모서리가 둥근 직사각형 14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9" name="그룹 158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69" name="그룹 168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70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7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1" name="직선 연결선 1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6" name="직사각형 75">
            <a:hlinkClick r:id="rId4" action="ppaction://hlinksldjump"/>
          </p:cNvPr>
          <p:cNvSpPr/>
          <p:nvPr/>
        </p:nvSpPr>
        <p:spPr>
          <a:xfrm>
            <a:off x="7725972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hlinkClick r:id="rId5" action="ppaction://hlinksldjump"/>
          </p:cNvPr>
          <p:cNvSpPr/>
          <p:nvPr/>
        </p:nvSpPr>
        <p:spPr>
          <a:xfrm>
            <a:off x="8153335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hlinkClick r:id="rId6" action="ppaction://hlinksldjump"/>
          </p:cNvPr>
          <p:cNvSpPr/>
          <p:nvPr/>
        </p:nvSpPr>
        <p:spPr>
          <a:xfrm>
            <a:off x="9026527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hlinkClick r:id="rId7" action="ppaction://hlinksldjump"/>
          </p:cNvPr>
          <p:cNvSpPr/>
          <p:nvPr/>
        </p:nvSpPr>
        <p:spPr>
          <a:xfrm>
            <a:off x="9453888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473280" y="3934000"/>
            <a:ext cx="2475128" cy="1151184"/>
            <a:chOff x="7590441" y="3687847"/>
            <a:chExt cx="2475128" cy="115118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20" t="28365" r="11220" b="28365"/>
            <a:stretch/>
          </p:blipFill>
          <p:spPr>
            <a:xfrm>
              <a:off x="7590441" y="3687847"/>
              <a:ext cx="2475128" cy="115118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907627" y="3960983"/>
              <a:ext cx="19014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자연수의 덧셈 계산 방법과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어떤 점이 같을까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10" y="4752254"/>
            <a:ext cx="1456425" cy="1363117"/>
          </a:xfrm>
          <a:prstGeom prst="rect">
            <a:avLst/>
          </a:prstGeom>
        </p:spPr>
      </p:pic>
      <p:grpSp>
        <p:nvGrpSpPr>
          <p:cNvPr id="114" name="그룹 113"/>
          <p:cNvGrpSpPr/>
          <p:nvPr/>
        </p:nvGrpSpPr>
        <p:grpSpPr>
          <a:xfrm>
            <a:off x="3263390" y="3264151"/>
            <a:ext cx="324000" cy="322933"/>
            <a:chOff x="4964713" y="2475902"/>
            <a:chExt cx="405203" cy="433965"/>
          </a:xfrm>
        </p:grpSpPr>
        <p:sp>
          <p:nvSpPr>
            <p:cNvPr id="115" name="타원 11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7" name="타원 11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6397163" y="3264151"/>
            <a:ext cx="324000" cy="322933"/>
            <a:chOff x="4964713" y="2475902"/>
            <a:chExt cx="405203" cy="433965"/>
          </a:xfrm>
        </p:grpSpPr>
        <p:sp>
          <p:nvSpPr>
            <p:cNvPr id="132" name="타원 13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6" name="타원 13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4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00" grpId="0"/>
      <p:bldP spid="101" grpId="0"/>
      <p:bldP spid="102" grpId="0"/>
      <p:bldP spid="1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89" y="3003793"/>
            <a:ext cx="6150847" cy="518994"/>
          </a:xfrm>
          <a:prstGeom prst="rect">
            <a:avLst/>
          </a:prstGeom>
        </p:spPr>
      </p:pic>
      <p:sp>
        <p:nvSpPr>
          <p:cNvPr id="81" name="모서리가 둥근 직사각형 80"/>
          <p:cNvSpPr/>
          <p:nvPr/>
        </p:nvSpPr>
        <p:spPr>
          <a:xfrm>
            <a:off x="7689304" y="2974149"/>
            <a:ext cx="1088605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=6.4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856283" y="2974149"/>
            <a:ext cx="1088605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=1.2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83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모서리가 둥근 직사각형 85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94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119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6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1" name="직선 연결선 17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9" name="직사각형 78">
            <a:hlinkClick r:id="rId4" action="ppaction://hlinksldjump"/>
          </p:cNvPr>
          <p:cNvSpPr/>
          <p:nvPr/>
        </p:nvSpPr>
        <p:spPr>
          <a:xfrm>
            <a:off x="7725972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hlinkClick r:id="rId5" action="ppaction://hlinksldjump"/>
          </p:cNvPr>
          <p:cNvSpPr/>
          <p:nvPr/>
        </p:nvSpPr>
        <p:spPr>
          <a:xfrm>
            <a:off x="8153335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hlinkClick r:id="rId6" action="ppaction://hlinksldjump"/>
          </p:cNvPr>
          <p:cNvSpPr/>
          <p:nvPr/>
        </p:nvSpPr>
        <p:spPr>
          <a:xfrm>
            <a:off x="9453888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28464" y="957790"/>
            <a:ext cx="9231966" cy="498598"/>
            <a:chOff x="128464" y="957790"/>
            <a:chExt cx="9231966" cy="498598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계산해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28464" y="980728"/>
              <a:ext cx="822822" cy="436484"/>
              <a:chOff x="128464" y="980728"/>
              <a:chExt cx="822822" cy="436484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-298" t="5919" r="48031" b="32535"/>
              <a:stretch/>
            </p:blipFill>
            <p:spPr>
              <a:xfrm>
                <a:off x="128464" y="980728"/>
                <a:ext cx="432048" cy="288032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0485"/>
              <a:stretch/>
            </p:blipFill>
            <p:spPr>
              <a:xfrm>
                <a:off x="488503" y="998098"/>
                <a:ext cx="462783" cy="419114"/>
              </a:xfrm>
              <a:prstGeom prst="rect">
                <a:avLst/>
              </a:prstGeom>
            </p:spPr>
          </p:pic>
        </p:grpSp>
      </p:grpSp>
      <p:grpSp>
        <p:nvGrpSpPr>
          <p:cNvPr id="138" name="그룹 137"/>
          <p:cNvGrpSpPr/>
          <p:nvPr/>
        </p:nvGrpSpPr>
        <p:grpSpPr>
          <a:xfrm>
            <a:off x="3332856" y="3075107"/>
            <a:ext cx="324000" cy="322933"/>
            <a:chOff x="4964713" y="2475902"/>
            <a:chExt cx="405203" cy="433965"/>
          </a:xfrm>
        </p:grpSpPr>
        <p:sp>
          <p:nvSpPr>
            <p:cNvPr id="139" name="타원 13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1" name="타원 14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8176312" y="3075107"/>
            <a:ext cx="324000" cy="322933"/>
            <a:chOff x="4964713" y="2475902"/>
            <a:chExt cx="405203" cy="433965"/>
          </a:xfrm>
        </p:grpSpPr>
        <p:sp>
          <p:nvSpPr>
            <p:cNvPr id="143" name="타원 14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5" name="타원 14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>
            <a:hlinkClick r:id="rId10" action="ppaction://hlinksldjump"/>
          </p:cNvPr>
          <p:cNvSpPr/>
          <p:nvPr/>
        </p:nvSpPr>
        <p:spPr>
          <a:xfrm>
            <a:off x="8580698" y="285499"/>
            <a:ext cx="365443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6921" y="2069094"/>
            <a:ext cx="8785225" cy="1257884"/>
            <a:chOff x="566921" y="2069094"/>
            <a:chExt cx="8785225" cy="1257884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566921" y="2534978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613943" y="2069094"/>
              <a:ext cx="8736074" cy="498598"/>
              <a:chOff x="613943" y="4334448"/>
              <a:chExt cx="8736074" cy="498598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무엇을 </a:t>
                </a:r>
                <a:r>
                  <a:rPr lang="ko-KR" altLang="en-US" dirty="0"/>
                  <a:t>구하려고 하나요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13943" y="449735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791393" y="2681679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산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옥수수와 고구마의 전체 무게를 구하려고 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6921" y="3382548"/>
            <a:ext cx="8785225" cy="1257884"/>
            <a:chOff x="566921" y="3382548"/>
            <a:chExt cx="8785225" cy="1257884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566921" y="3848432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613943" y="3382548"/>
              <a:ext cx="8736074" cy="498598"/>
              <a:chOff x="613943" y="4334448"/>
              <a:chExt cx="8736074" cy="498598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어떻게 </a:t>
                </a:r>
                <a:r>
                  <a:rPr lang="ko-KR" altLang="en-US" dirty="0"/>
                  <a:t>구할 수 있을까요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613943" y="449790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791393" y="3995133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1.3+1.2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계산하면 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66921" y="4696003"/>
            <a:ext cx="8785225" cy="1257884"/>
            <a:chOff x="566921" y="4696003"/>
            <a:chExt cx="8785225" cy="1257884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566921" y="516188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613943" y="4696003"/>
              <a:ext cx="8736074" cy="498598"/>
              <a:chOff x="613943" y="4334448"/>
              <a:chExt cx="8736074" cy="498598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산 </a:t>
                </a:r>
                <a:r>
                  <a:rPr lang="ko-KR" altLang="en-US" dirty="0"/>
                  <a:t>옥수수와 고구마의 전체 무게는 몇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kg</a:t>
                </a:r>
                <a:r>
                  <a:rPr lang="ko-KR" altLang="en-US" dirty="0"/>
                  <a:t>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613943" y="449844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3" name="TextBox 102"/>
          <p:cNvSpPr txBox="1"/>
          <p:nvPr/>
        </p:nvSpPr>
        <p:spPr>
          <a:xfrm>
            <a:off x="791393" y="5308588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1.3+1.2=2.5(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), 2.5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6897427" y="0"/>
            <a:ext cx="2992547" cy="721316"/>
            <a:chOff x="6897427" y="0"/>
            <a:chExt cx="2992547" cy="721316"/>
          </a:xfrm>
        </p:grpSpPr>
        <p:grpSp>
          <p:nvGrpSpPr>
            <p:cNvPr id="105" name="그룹 104"/>
            <p:cNvGrpSpPr/>
            <p:nvPr/>
          </p:nvGrpSpPr>
          <p:grpSpPr>
            <a:xfrm>
              <a:off x="9378295" y="0"/>
              <a:ext cx="511679" cy="721316"/>
              <a:chOff x="9378295" y="0"/>
              <a:chExt cx="511679" cy="721316"/>
            </a:xfrm>
          </p:grpSpPr>
          <p:grpSp>
            <p:nvGrpSpPr>
              <p:cNvPr id="191" name="그룹 77"/>
              <p:cNvGrpSpPr/>
              <p:nvPr/>
            </p:nvGrpSpPr>
            <p:grpSpPr>
              <a:xfrm>
                <a:off x="945506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9378295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7" name="그룹 106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8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7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7" name="직선 연결선 1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6" name="TextBox 175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6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39" name="직사각형 238">
            <a:hlinkClick r:id="rId3" action="ppaction://hlinksldjump"/>
          </p:cNvPr>
          <p:cNvSpPr/>
          <p:nvPr/>
        </p:nvSpPr>
        <p:spPr>
          <a:xfrm>
            <a:off x="7725972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hlinkClick r:id="rId4" action="ppaction://hlinksldjump"/>
          </p:cNvPr>
          <p:cNvSpPr/>
          <p:nvPr/>
        </p:nvSpPr>
        <p:spPr>
          <a:xfrm>
            <a:off x="8153335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hlinkClick r:id="rId5" action="ppaction://hlinksldjump"/>
          </p:cNvPr>
          <p:cNvSpPr/>
          <p:nvPr/>
        </p:nvSpPr>
        <p:spPr>
          <a:xfrm>
            <a:off x="9026527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3687" y="957790"/>
            <a:ext cx="9186743" cy="978729"/>
            <a:chOff x="173687" y="957790"/>
            <a:chExt cx="9186743" cy="978729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spc="-50" dirty="0" smtClean="0">
                  <a:latin typeface="나눔고딕 ExtraBold" pitchFamily="50" charset="-127"/>
                  <a:ea typeface="나눔고딕 ExtraBold" pitchFamily="50" charset="-127"/>
                </a:rPr>
                <a:t>옥수수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2400" spc="-50" dirty="0">
                  <a:latin typeface="나눔고딕 ExtraBold" pitchFamily="50" charset="-127"/>
                  <a:ea typeface="나눔고딕 ExtraBold" pitchFamily="50" charset="-127"/>
                </a:rPr>
                <a:t>1.3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sz="2400" spc="-50" dirty="0">
                  <a:latin typeface="나눔고딕 ExtraBold" pitchFamily="50" charset="-127"/>
                  <a:ea typeface="나눔고딕 ExtraBold" pitchFamily="50" charset="-127"/>
                </a:rPr>
                <a:t>과 고구마 </a:t>
              </a:r>
              <a:r>
                <a:rPr lang="en-US" altLang="ko-KR" sz="2400" spc="-50" dirty="0" smtClean="0">
                  <a:latin typeface="나눔고딕 ExtraBold" pitchFamily="50" charset="-127"/>
                  <a:ea typeface="나눔고딕 ExtraBold" pitchFamily="50" charset="-127"/>
                </a:rPr>
                <a:t>1.2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sz="2400" spc="-50" dirty="0">
                  <a:latin typeface="나눔고딕 ExtraBold" pitchFamily="50" charset="-127"/>
                  <a:ea typeface="나눔고딕 ExtraBold" pitchFamily="50" charset="-127"/>
                </a:rPr>
                <a:t>을 샀습니다</a:t>
              </a:r>
              <a:r>
                <a:rPr lang="en-US" altLang="ko-KR" sz="2400" spc="-50" dirty="0">
                  <a:latin typeface="나눔고딕 ExtraBold" pitchFamily="50" charset="-127"/>
                  <a:ea typeface="나눔고딕 ExtraBold" pitchFamily="50" charset="-127"/>
                </a:rPr>
                <a:t>. </a:t>
              </a:r>
              <a:r>
                <a:rPr lang="ko-KR" altLang="en-US" sz="2400" spc="-50" dirty="0">
                  <a:latin typeface="나눔고딕 ExtraBold" pitchFamily="50" charset="-127"/>
                  <a:ea typeface="나눔고딕 ExtraBold" pitchFamily="50" charset="-127"/>
                </a:rPr>
                <a:t>산 옥수수와 고구마는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400" spc="-40" dirty="0">
                  <a:latin typeface="나눔고딕 ExtraBold" pitchFamily="50" charset="-127"/>
                  <a:ea typeface="나눔고딕 ExtraBold" pitchFamily="50" charset="-127"/>
                </a:rPr>
                <a:t>모두 </a:t>
              </a:r>
              <a:r>
                <a:rPr lang="ko-KR" altLang="en-US" sz="2400" spc="-40" dirty="0" smtClean="0">
                  <a:latin typeface="나눔고딕 ExtraBold" pitchFamily="50" charset="-127"/>
                  <a:ea typeface="나눔고딕 ExtraBold" pitchFamily="50" charset="-127"/>
                </a:rPr>
                <a:t>몇</a:t>
              </a:r>
              <a:r>
                <a:rPr lang="en-US" altLang="ko-KR" sz="2400" spc="-4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sz="2400" spc="-40" dirty="0">
                  <a:latin typeface="나눔고딕 ExtraBold" pitchFamily="50" charset="-127"/>
                  <a:ea typeface="나눔고딕 ExtraBold" pitchFamily="50" charset="-127"/>
                </a:rPr>
                <a:t>인지 구해 봅시다</a:t>
              </a:r>
              <a:r>
                <a:rPr lang="en-US" altLang="ko-KR" sz="2400" spc="-4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687" y="998098"/>
              <a:ext cx="777600" cy="419114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4791000" y="5455475"/>
            <a:ext cx="324000" cy="322933"/>
            <a:chOff x="4964713" y="2475902"/>
            <a:chExt cx="405203" cy="433965"/>
          </a:xfrm>
        </p:grpSpPr>
        <p:sp>
          <p:nvSpPr>
            <p:cNvPr id="118" name="타원 11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1" name="타원 12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791000" y="4099322"/>
            <a:ext cx="324000" cy="322933"/>
            <a:chOff x="4964713" y="2475902"/>
            <a:chExt cx="405203" cy="433965"/>
          </a:xfrm>
        </p:grpSpPr>
        <p:sp>
          <p:nvSpPr>
            <p:cNvPr id="123" name="타원 12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6" name="타원 12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4791000" y="2766213"/>
            <a:ext cx="324000" cy="322933"/>
            <a:chOff x="4964713" y="2475902"/>
            <a:chExt cx="405203" cy="433965"/>
          </a:xfrm>
        </p:grpSpPr>
        <p:sp>
          <p:nvSpPr>
            <p:cNvPr id="128" name="타원 12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0" name="타원 12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hlinkClick r:id="rId8" action="ppaction://hlinksldjump"/>
          </p:cNvPr>
          <p:cNvSpPr/>
          <p:nvPr/>
        </p:nvSpPr>
        <p:spPr>
          <a:xfrm>
            <a:off x="8580698" y="285499"/>
            <a:ext cx="365443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8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8" grpId="0"/>
      <p:bldP spid="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한 자리 수의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뺄셈을</a:t>
            </a:r>
            <a:r>
              <a:rPr lang="en-US" altLang="ko-KR" sz="3600" dirty="0"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417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13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48744" y="0"/>
            <a:ext cx="857256" cy="428604"/>
          </a:xfrm>
          <a:prstGeom prst="rect">
            <a:avLst/>
          </a:prstGeom>
          <a:noFill/>
        </p:spPr>
      </p:pic>
      <p:sp>
        <p:nvSpPr>
          <p:cNvPr id="158" name="직사각형 157"/>
          <p:cNvSpPr/>
          <p:nvPr/>
        </p:nvSpPr>
        <p:spPr>
          <a:xfrm>
            <a:off x="5529064" y="0"/>
            <a:ext cx="367240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122"/>
          <a:stretch/>
        </p:blipFill>
        <p:spPr>
          <a:xfrm>
            <a:off x="940268" y="1412776"/>
            <a:ext cx="8025465" cy="4817090"/>
          </a:xfrm>
          <a:prstGeom prst="rect">
            <a:avLst/>
          </a:prstGeom>
        </p:spPr>
      </p:pic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59" name="그룹 58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6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62" name="직선 연결선 6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8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모서리가 둥근 직사각형 7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76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01" name="직선 연결선 100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모서리가 둥근 직사각형 101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13" name="직사각형 112">
            <a:hlinkClick r:id="rId4" action="ppaction://hlinksldjump"/>
          </p:cNvPr>
          <p:cNvSpPr/>
          <p:nvPr/>
        </p:nvSpPr>
        <p:spPr>
          <a:xfrm>
            <a:off x="8153335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hlinkClick r:id="rId5" action="ppaction://hlinksldjump"/>
          </p:cNvPr>
          <p:cNvSpPr/>
          <p:nvPr/>
        </p:nvSpPr>
        <p:spPr>
          <a:xfrm>
            <a:off x="9026527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6" action="ppaction://hlinksldjump"/>
          </p:cNvPr>
          <p:cNvSpPr/>
          <p:nvPr/>
        </p:nvSpPr>
        <p:spPr>
          <a:xfrm>
            <a:off x="9453888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763623" y="915304"/>
            <a:ext cx="8736074" cy="400110"/>
            <a:chOff x="763623" y="915304"/>
            <a:chExt cx="8736074" cy="400110"/>
          </a:xfrm>
        </p:grpSpPr>
        <p:sp>
          <p:nvSpPr>
            <p:cNvPr id="117" name="TextBox 116"/>
            <p:cNvSpPr txBox="1"/>
            <p:nvPr/>
          </p:nvSpPr>
          <p:spPr>
            <a:xfrm>
              <a:off x="927137" y="915304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 smtClean="0">
                  <a:latin typeface="+mn-ea"/>
                  <a:ea typeface="+mn-ea"/>
                </a:rPr>
                <a:t>글과 그림 속 상황을 살펴봅시다</a:t>
              </a:r>
              <a:r>
                <a:rPr lang="en-US" altLang="ko-KR" sz="2000" dirty="0" smtClean="0">
                  <a:latin typeface="+mn-ea"/>
                  <a:ea typeface="+mn-ea"/>
                </a:rPr>
                <a:t>.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763623" y="102960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9" name="그림 118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8984" y="879968"/>
            <a:ext cx="506880" cy="460800"/>
          </a:xfrm>
          <a:prstGeom prst="rect">
            <a:avLst/>
          </a:prstGeom>
        </p:spPr>
      </p:pic>
      <p:sp>
        <p:nvSpPr>
          <p:cNvPr id="109" name="직사각형 108">
            <a:hlinkClick r:id="rId9" action="ppaction://hlinksldjump"/>
          </p:cNvPr>
          <p:cNvSpPr/>
          <p:nvPr/>
        </p:nvSpPr>
        <p:spPr>
          <a:xfrm>
            <a:off x="8580698" y="285499"/>
            <a:ext cx="365443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981075"/>
            <a:ext cx="8789630" cy="1264361"/>
            <a:chOff x="560387" y="981075"/>
            <a:chExt cx="8789630" cy="1264361"/>
          </a:xfrm>
        </p:grpSpPr>
        <p:sp>
          <p:nvSpPr>
            <p:cNvPr id="198" name="모서리가 둥근 직사각형 197"/>
            <p:cNvSpPr/>
            <p:nvPr/>
          </p:nvSpPr>
          <p:spPr>
            <a:xfrm>
              <a:off x="560387" y="145343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981075"/>
              <a:ext cx="8736074" cy="498598"/>
              <a:chOff x="613943" y="4334448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지호네 </a:t>
                </a:r>
                <a:r>
                  <a:rPr lang="ko-KR" altLang="en-US" dirty="0"/>
                  <a:t>가족이 먹은 소고기와 돼지고기는 각각 몇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kg</a:t>
                </a:r>
                <a:r>
                  <a:rPr lang="ko-KR" altLang="en-US" dirty="0"/>
                  <a:t>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0387" y="2717797"/>
            <a:ext cx="8789630" cy="2059815"/>
            <a:chOff x="560387" y="2433656"/>
            <a:chExt cx="8789630" cy="205981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0387" y="3341471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613943" y="2433656"/>
              <a:ext cx="8736074" cy="904863"/>
              <a:chOff x="613943" y="4334448"/>
              <a:chExt cx="8736074" cy="904863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777457" y="4334448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지호네 </a:t>
                </a:r>
                <a:r>
                  <a:rPr lang="ko-KR" altLang="en-US" dirty="0"/>
                  <a:t>가족이 먹은 </a:t>
                </a:r>
                <a:r>
                  <a:rPr lang="ko-KR" altLang="en-US" dirty="0" smtClean="0"/>
                  <a:t>소고기와 돼지고기는 모두 몇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kg</a:t>
                </a:r>
                <a:r>
                  <a:rPr lang="ko-KR" altLang="en-US" dirty="0"/>
                  <a:t>인지 어떻게 알 수 있을까요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99" name="TextBox 198"/>
          <p:cNvSpPr txBox="1"/>
          <p:nvPr/>
        </p:nvSpPr>
        <p:spPr>
          <a:xfrm>
            <a:off x="791393" y="1617065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소고기는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0.5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돼지고기는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0.3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1393" y="3749181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고기를 모두 저울 위에 올려놓아 무게를 재면 알 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고기의 무게를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더합니다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137" name="그룹 136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3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6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모서리가 둥근 직사각형 14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3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154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72" name="직선 연결선 171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모서리가 둥근 직사각형 172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95" name="직사각형 94">
            <a:hlinkClick r:id="rId3" action="ppaction://hlinksldjump"/>
          </p:cNvPr>
          <p:cNvSpPr/>
          <p:nvPr/>
        </p:nvSpPr>
        <p:spPr>
          <a:xfrm>
            <a:off x="8153335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hlinkClick r:id="rId4" action="ppaction://hlinksldjump"/>
          </p:cNvPr>
          <p:cNvSpPr/>
          <p:nvPr/>
        </p:nvSpPr>
        <p:spPr>
          <a:xfrm>
            <a:off x="9026527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hlinkClick r:id="rId5" action="ppaction://hlinksldjump"/>
          </p:cNvPr>
          <p:cNvSpPr/>
          <p:nvPr/>
        </p:nvSpPr>
        <p:spPr>
          <a:xfrm>
            <a:off x="9453888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33"/>
          <p:cNvGrpSpPr/>
          <p:nvPr/>
        </p:nvGrpSpPr>
        <p:grpSpPr>
          <a:xfrm>
            <a:off x="4791000" y="1700554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33"/>
          <p:cNvGrpSpPr/>
          <p:nvPr/>
        </p:nvGrpSpPr>
        <p:grpSpPr>
          <a:xfrm>
            <a:off x="4791000" y="4059904"/>
            <a:ext cx="324000" cy="324000"/>
            <a:chOff x="4964713" y="2475902"/>
            <a:chExt cx="405203" cy="405203"/>
          </a:xfrm>
        </p:grpSpPr>
        <p:sp>
          <p:nvSpPr>
            <p:cNvPr id="107" name="타원 10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9" name="타원 10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hlinkClick r:id="rId7" action="ppaction://hlinksldjump"/>
          </p:cNvPr>
          <p:cNvSpPr/>
          <p:nvPr/>
        </p:nvSpPr>
        <p:spPr>
          <a:xfrm>
            <a:off x="8580698" y="285499"/>
            <a:ext cx="365443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2639135"/>
            <a:ext cx="8789630" cy="1639893"/>
            <a:chOff x="560387" y="2639135"/>
            <a:chExt cx="8789630" cy="1639893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0387" y="3127028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613943" y="2639135"/>
              <a:ext cx="8736074" cy="464743"/>
              <a:chOff x="613943" y="4334448"/>
              <a:chExt cx="8736074" cy="464743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왜 </a:t>
                </a:r>
                <a:r>
                  <a:rPr lang="ko-KR" altLang="en-US" dirty="0"/>
                  <a:t>그렇게 생각했나요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6921" y="973180"/>
            <a:ext cx="8785225" cy="1280462"/>
            <a:chOff x="566921" y="973180"/>
            <a:chExt cx="8785225" cy="1280462"/>
          </a:xfrm>
        </p:grpSpPr>
        <p:grpSp>
          <p:nvGrpSpPr>
            <p:cNvPr id="2" name="그룹 1"/>
            <p:cNvGrpSpPr/>
            <p:nvPr/>
          </p:nvGrpSpPr>
          <p:grpSpPr>
            <a:xfrm>
              <a:off x="613943" y="973180"/>
              <a:ext cx="8736074" cy="498598"/>
              <a:chOff x="613943" y="4334448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소고기와 돼지고기의 </a:t>
                </a:r>
                <a:r>
                  <a:rPr lang="ko-KR" altLang="en-US" dirty="0"/>
                  <a:t>전체 무게가 </a:t>
                </a:r>
                <a:r>
                  <a:rPr lang="en-US" altLang="ko-KR" dirty="0"/>
                  <a:t>1</a:t>
                </a:r>
                <a:r>
                  <a:rPr lang="en-US" altLang="ko-KR" spc="-300" dirty="0"/>
                  <a:t>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kg</a:t>
                </a:r>
                <a:r>
                  <a:rPr lang="ko-KR" altLang="en-US" dirty="0"/>
                  <a:t>이 넘을까요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8" name="모서리가 둥근 직사각형 197"/>
            <p:cNvSpPr/>
            <p:nvPr/>
          </p:nvSpPr>
          <p:spPr>
            <a:xfrm>
              <a:off x="566921" y="1461642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791393" y="3250597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소고기와 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돼지고기를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단위로 나타내면 </a:t>
            </a: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각각 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500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300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500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300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더하면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</a:t>
            </a: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1000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보다 작기 때문입니다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137" name="그룹 136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3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6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모서리가 둥근 직사각형 14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3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154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72" name="직선 연결선 171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모서리가 둥근 직사각형 172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791393" y="1608343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넘지 않을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9" name="직사각형 88">
            <a:hlinkClick r:id="rId3" action="ppaction://hlinksldjump"/>
          </p:cNvPr>
          <p:cNvSpPr/>
          <p:nvPr/>
        </p:nvSpPr>
        <p:spPr>
          <a:xfrm>
            <a:off x="8153335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4" action="ppaction://hlinksldjump"/>
          </p:cNvPr>
          <p:cNvSpPr/>
          <p:nvPr/>
        </p:nvSpPr>
        <p:spPr>
          <a:xfrm>
            <a:off x="9026527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hlinkClick r:id="rId5" action="ppaction://hlinksldjump"/>
          </p:cNvPr>
          <p:cNvSpPr/>
          <p:nvPr/>
        </p:nvSpPr>
        <p:spPr>
          <a:xfrm>
            <a:off x="9453888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33"/>
          <p:cNvGrpSpPr/>
          <p:nvPr/>
        </p:nvGrpSpPr>
        <p:grpSpPr>
          <a:xfrm>
            <a:off x="4791000" y="1700554"/>
            <a:ext cx="324000" cy="324000"/>
            <a:chOff x="4964713" y="2475902"/>
            <a:chExt cx="405203" cy="405203"/>
          </a:xfrm>
        </p:grpSpPr>
        <p:sp>
          <p:nvSpPr>
            <p:cNvPr id="94" name="타원 9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6" name="타원 10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33"/>
          <p:cNvGrpSpPr/>
          <p:nvPr/>
        </p:nvGrpSpPr>
        <p:grpSpPr>
          <a:xfrm>
            <a:off x="4791000" y="3546380"/>
            <a:ext cx="324000" cy="324000"/>
            <a:chOff x="4964713" y="2475902"/>
            <a:chExt cx="405203" cy="405203"/>
          </a:xfrm>
        </p:grpSpPr>
        <p:sp>
          <p:nvSpPr>
            <p:cNvPr id="108" name="타원 1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0" name="타원 1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hlinkClick r:id="rId7" action="ppaction://hlinksldjump"/>
          </p:cNvPr>
          <p:cNvSpPr/>
          <p:nvPr/>
        </p:nvSpPr>
        <p:spPr>
          <a:xfrm>
            <a:off x="8580698" y="285499"/>
            <a:ext cx="365443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3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13943" y="1700808"/>
            <a:ext cx="8736074" cy="904863"/>
            <a:chOff x="613943" y="1947251"/>
            <a:chExt cx="8736074" cy="904863"/>
          </a:xfrm>
        </p:grpSpPr>
        <p:sp>
          <p:nvSpPr>
            <p:cNvPr id="79" name="TextBox 78"/>
            <p:cNvSpPr txBox="1"/>
            <p:nvPr/>
          </p:nvSpPr>
          <p:spPr>
            <a:xfrm>
              <a:off x="777457" y="1947251"/>
              <a:ext cx="8572560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지호네 </a:t>
              </a:r>
              <a:r>
                <a:rPr lang="ko-KR" altLang="en-US" dirty="0"/>
                <a:t>가족이 먹은 고기의 전체 무게를 어떻게 구할 수 있을지 이야기해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87" name="타원 86"/>
            <p:cNvSpPr/>
            <p:nvPr/>
          </p:nvSpPr>
          <p:spPr>
            <a:xfrm>
              <a:off x="613943" y="210342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78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88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8" name="그룹 97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99" name="직선 연결선 98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모서리가 둥근 직사각형 99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4" name="직사각형 73">
            <a:hlinkClick r:id="rId3" action="ppaction://hlinksldjump"/>
          </p:cNvPr>
          <p:cNvSpPr/>
          <p:nvPr/>
        </p:nvSpPr>
        <p:spPr>
          <a:xfrm>
            <a:off x="7725972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hlinkClick r:id="rId4" action="ppaction://hlinksldjump"/>
          </p:cNvPr>
          <p:cNvSpPr/>
          <p:nvPr/>
        </p:nvSpPr>
        <p:spPr>
          <a:xfrm>
            <a:off x="9026527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5" action="ppaction://hlinksldjump"/>
          </p:cNvPr>
          <p:cNvSpPr/>
          <p:nvPr/>
        </p:nvSpPr>
        <p:spPr>
          <a:xfrm>
            <a:off x="9453888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26" y="3316751"/>
            <a:ext cx="5797347" cy="26065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6656" y="3435738"/>
            <a:ext cx="1637611" cy="16376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86969" y="4047455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그림을 이용해서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구해 볼까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8321" y="3353857"/>
            <a:ext cx="1801372" cy="1801372"/>
          </a:xfrm>
          <a:prstGeom prst="rect">
            <a:avLst/>
          </a:prstGeom>
        </p:spPr>
      </p:pic>
      <p:sp>
        <p:nvSpPr>
          <p:cNvPr id="147" name="직사각형 146"/>
          <p:cNvSpPr/>
          <p:nvPr/>
        </p:nvSpPr>
        <p:spPr>
          <a:xfrm>
            <a:off x="6848295" y="4119285"/>
            <a:ext cx="949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다른 방법은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없을까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0388" y="939200"/>
            <a:ext cx="9072626" cy="535531"/>
            <a:chOff x="560388" y="939200"/>
            <a:chExt cx="9072626" cy="535531"/>
          </a:xfrm>
        </p:grpSpPr>
        <p:sp>
          <p:nvSpPr>
            <p:cNvPr id="149" name="TextBox 148"/>
            <p:cNvSpPr txBox="1"/>
            <p:nvPr/>
          </p:nvSpPr>
          <p:spPr>
            <a:xfrm>
              <a:off x="989016" y="939200"/>
              <a:ext cx="86439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지호네 가족이 먹은 고기는 모두 몇 </a:t>
              </a:r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인지 알아봅시다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560388" y="988444"/>
              <a:ext cx="381000" cy="400110"/>
              <a:chOff x="452406" y="890570"/>
              <a:chExt cx="381000" cy="400110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2" name="직사각형 71">
            <a:hlinkClick r:id="rId9" action="ppaction://hlinksldjump"/>
          </p:cNvPr>
          <p:cNvSpPr/>
          <p:nvPr/>
        </p:nvSpPr>
        <p:spPr>
          <a:xfrm>
            <a:off x="8580698" y="285499"/>
            <a:ext cx="365443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8" name="모서리가 둥근 직사각형 77"/>
          <p:cNvSpPr/>
          <p:nvPr/>
        </p:nvSpPr>
        <p:spPr>
          <a:xfrm>
            <a:off x="560387" y="3477361"/>
            <a:ext cx="8785225" cy="151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791393" y="3577797"/>
            <a:ext cx="841754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단위를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바꾸어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더합니다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spc="-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2200" b="1" spc="-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등분 한 모눈종이에 </a:t>
            </a:r>
            <a:r>
              <a:rPr lang="en-US" altLang="ko-KR" sz="2200" b="1" spc="-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0.5</a:t>
            </a:r>
            <a:r>
              <a:rPr lang="ko-KR" altLang="en-US" sz="2200" b="1" spc="-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만큼 색칠하고 이어서 </a:t>
            </a:r>
            <a:r>
              <a:rPr lang="en-US" altLang="ko-KR" sz="2200" b="1" spc="-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0.3</a:t>
            </a:r>
            <a:r>
              <a:rPr lang="ko-KR" altLang="en-US" sz="2200" b="1" spc="-2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만큼 더 </a:t>
            </a:r>
            <a:r>
              <a:rPr lang="ko-KR" altLang="en-US" sz="2200" b="1" spc="-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색칠합니다</a:t>
            </a:r>
            <a:r>
              <a:rPr lang="en-US" altLang="ko-KR" sz="2200" b="1" spc="-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-2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pic>
          <p:nvPicPr>
            <p:cNvPr id="14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" name="그룹 1"/>
            <p:cNvGrpSpPr/>
            <p:nvPr/>
          </p:nvGrpSpPr>
          <p:grpSpPr>
            <a:xfrm>
              <a:off x="7708623" y="0"/>
              <a:ext cx="2183936" cy="738286"/>
              <a:chOff x="7708623" y="0"/>
              <a:chExt cx="2183936" cy="738286"/>
            </a:xfrm>
          </p:grpSpPr>
          <p:grpSp>
            <p:nvGrpSpPr>
              <p:cNvPr id="140" name="그룹 89"/>
              <p:cNvGrpSpPr/>
              <p:nvPr/>
            </p:nvGrpSpPr>
            <p:grpSpPr>
              <a:xfrm>
                <a:off x="8092496" y="0"/>
                <a:ext cx="511679" cy="738286"/>
                <a:chOff x="5957373" y="558786"/>
                <a:chExt cx="511679" cy="738286"/>
              </a:xfrm>
            </p:grpSpPr>
            <p:grpSp>
              <p:nvGrpSpPr>
                <p:cNvPr id="141" name="그룹 77"/>
                <p:cNvGrpSpPr/>
                <p:nvPr/>
              </p:nvGrpSpPr>
              <p:grpSpPr>
                <a:xfrm>
                  <a:off x="6024570" y="558786"/>
                  <a:ext cx="358148" cy="680156"/>
                  <a:chOff x="5738819" y="597477"/>
                  <a:chExt cx="288060" cy="547053"/>
                </a:xfrm>
              </p:grpSpPr>
              <p:cxnSp>
                <p:nvCxnSpPr>
                  <p:cNvPr id="143" name="직선 연결선 142"/>
                  <p:cNvCxnSpPr/>
                  <p:nvPr/>
                </p:nvCxnSpPr>
                <p:spPr>
                  <a:xfrm rot="5400000">
                    <a:off x="5791757" y="688570"/>
                    <a:ext cx="182583" cy="398"/>
                  </a:xfrm>
                  <a:prstGeom prst="line">
                    <a:avLst/>
                  </a:prstGeom>
                  <a:ln>
                    <a:solidFill>
                      <a:srgbClr val="9D393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4" name="모서리가 둥근 직사각형 143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D39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타원 144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00"/>
                      </a:gs>
                      <a:gs pos="50000">
                        <a:srgbClr val="FFC000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모서리가 둥근 직사각형 145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B6F6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모서리가 둥근 직사각형 146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8949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모서리가 둥근 직사각형 147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3B3B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2" name="TextBox 141"/>
                <p:cNvSpPr txBox="1"/>
                <p:nvPr/>
              </p:nvSpPr>
              <p:spPr>
                <a:xfrm>
                  <a:off x="5957373" y="927740"/>
                  <a:ext cx="511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solidFill>
                        <a:srgbClr val="7B2D2D"/>
                      </a:solidFill>
                      <a:latin typeface="나눔고딕 ExtraBold" pitchFamily="50" charset="-127"/>
                      <a:ea typeface="나눔고딕 ExtraBold" pitchFamily="50" charset="-127"/>
                    </a:rPr>
                    <a:t>다지기</a:t>
                  </a:r>
                  <a:endPara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endParaRPr>
                </a:p>
                <a:p>
                  <a:pPr algn="ctr"/>
                  <a:r>
                    <a:rPr lang="en-US" altLang="ko-KR" sz="900" dirty="0">
                      <a:solidFill>
                        <a:srgbClr val="7B2D2D"/>
                      </a:solidFill>
                      <a:latin typeface="나눔고딕 ExtraBold" pitchFamily="50" charset="-127"/>
                      <a:ea typeface="나눔고딕 ExtraBold" pitchFamily="50" charset="-127"/>
                    </a:rPr>
                    <a:t>1</a:t>
                  </a:r>
                  <a:endParaRPr lang="ko-KR" altLang="en-US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grpSp>
            <p:nvGrpSpPr>
              <p:cNvPr id="150" name="그룹 149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grpSp>
            <p:nvGrpSpPr>
              <p:cNvPr id="158" name="그룹 157"/>
              <p:cNvGrpSpPr/>
              <p:nvPr/>
            </p:nvGrpSpPr>
            <p:grpSpPr>
              <a:xfrm>
                <a:off x="9380880" y="0"/>
                <a:ext cx="511679" cy="642918"/>
                <a:chOff x="9380880" y="0"/>
                <a:chExt cx="511679" cy="642918"/>
              </a:xfrm>
            </p:grpSpPr>
            <p:grpSp>
              <p:nvGrpSpPr>
                <p:cNvPr id="159" name="그룹 75"/>
                <p:cNvGrpSpPr/>
                <p:nvPr/>
              </p:nvGrpSpPr>
              <p:grpSpPr>
                <a:xfrm>
                  <a:off x="9457645" y="0"/>
                  <a:ext cx="358148" cy="596027"/>
                  <a:chOff x="5738819" y="665143"/>
                  <a:chExt cx="288060" cy="479387"/>
                </a:xfrm>
              </p:grpSpPr>
              <p:sp>
                <p:nvSpPr>
                  <p:cNvPr id="161" name="타원 160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9EFF7"/>
                      </a:gs>
                      <a:gs pos="50000">
                        <a:srgbClr val="C1EBFF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2" name="직선 연결선 161"/>
                  <p:cNvCxnSpPr/>
                  <p:nvPr/>
                </p:nvCxnSpPr>
                <p:spPr>
                  <a:xfrm rot="5400000">
                    <a:off x="5846733" y="700862"/>
                    <a:ext cx="72232" cy="79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모서리가 둥근 직사각형 162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모서리가 둥근 직사각형 163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모서리가 둥근 직사각형 164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모서리가 둥근 직사각형 165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0" name="TextBox 159"/>
                <p:cNvSpPr txBox="1"/>
                <p:nvPr/>
              </p:nvSpPr>
              <p:spPr>
                <a:xfrm>
                  <a:off x="9380880" y="273586"/>
                  <a:ext cx="511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키우기</a:t>
                  </a:r>
                  <a:endParaRPr lang="en-US" altLang="ko-KR" sz="900" dirty="0" smtClean="0">
                    <a:latin typeface="나눔고딕 ExtraBold" pitchFamily="50" charset="-127"/>
                    <a:ea typeface="나눔고딕 ExtraBold" pitchFamily="50" charset="-127"/>
                  </a:endParaRPr>
                </a:p>
                <a:p>
                  <a:pPr algn="ctr"/>
                  <a:r>
                    <a:rPr lang="en-US" altLang="ko-KR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2</a:t>
                  </a:r>
                  <a:endParaRPr lang="ko-KR" altLang="en-US" sz="900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grpSp>
            <p:nvGrpSpPr>
              <p:cNvPr id="167" name="그룹 166"/>
              <p:cNvGrpSpPr/>
              <p:nvPr/>
            </p:nvGrpSpPr>
            <p:grpSpPr>
              <a:xfrm>
                <a:off x="7708623" y="0"/>
                <a:ext cx="402675" cy="596027"/>
                <a:chOff x="8142441" y="0"/>
                <a:chExt cx="402675" cy="596027"/>
              </a:xfrm>
            </p:grpSpPr>
            <p:grpSp>
              <p:nvGrpSpPr>
                <p:cNvPr id="168" name="그룹 75"/>
                <p:cNvGrpSpPr/>
                <p:nvPr/>
              </p:nvGrpSpPr>
              <p:grpSpPr>
                <a:xfrm>
                  <a:off x="8166036" y="0"/>
                  <a:ext cx="358080" cy="596027"/>
                  <a:chOff x="5738819" y="665143"/>
                  <a:chExt cx="288060" cy="479387"/>
                </a:xfrm>
              </p:grpSpPr>
              <p:cxnSp>
                <p:nvCxnSpPr>
                  <p:cNvPr id="170" name="직선 연결선 169"/>
                  <p:cNvCxnSpPr/>
                  <p:nvPr/>
                </p:nvCxnSpPr>
                <p:spPr>
                  <a:xfrm rot="5400000">
                    <a:off x="5846733" y="700862"/>
                    <a:ext cx="72232" cy="79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모서리가 둥근 직사각형 170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타원 171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9EFF7"/>
                      </a:gs>
                      <a:gs pos="50000">
                        <a:srgbClr val="C1EBFF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모서리가 둥근 직사각형 172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4" name="모서리가 둥근 직사각형 173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모서리가 둥근 직사각형 174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9" name="TextBox 168"/>
                <p:cNvSpPr txBox="1"/>
                <p:nvPr/>
              </p:nvSpPr>
              <p:spPr>
                <a:xfrm>
                  <a:off x="8142441" y="303127"/>
                  <a:ext cx="4026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열기</a:t>
                  </a:r>
                  <a:endParaRPr lang="ko-KR" altLang="en-US" sz="900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grpSp>
            <p:nvGrpSpPr>
              <p:cNvPr id="176" name="그룹 175"/>
              <p:cNvGrpSpPr/>
              <p:nvPr/>
            </p:nvGrpSpPr>
            <p:grpSpPr>
              <a:xfrm>
                <a:off x="8513175" y="0"/>
                <a:ext cx="511679" cy="642918"/>
                <a:chOff x="8087939" y="0"/>
                <a:chExt cx="511679" cy="642918"/>
              </a:xfrm>
            </p:grpSpPr>
            <p:grpSp>
              <p:nvGrpSpPr>
                <p:cNvPr id="177" name="그룹 75"/>
                <p:cNvGrpSpPr/>
                <p:nvPr/>
              </p:nvGrpSpPr>
              <p:grpSpPr>
                <a:xfrm>
                  <a:off x="8166036" y="0"/>
                  <a:ext cx="358080" cy="596027"/>
                  <a:chOff x="5738819" y="665143"/>
                  <a:chExt cx="288060" cy="479387"/>
                </a:xfrm>
              </p:grpSpPr>
              <p:cxnSp>
                <p:nvCxnSpPr>
                  <p:cNvPr id="179" name="직선 연결선 178"/>
                  <p:cNvCxnSpPr/>
                  <p:nvPr/>
                </p:nvCxnSpPr>
                <p:spPr>
                  <a:xfrm rot="5400000">
                    <a:off x="5846733" y="700862"/>
                    <a:ext cx="72232" cy="79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모서리가 둥근 직사각형 179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1" name="타원 180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9EFF7"/>
                      </a:gs>
                      <a:gs pos="50000">
                        <a:srgbClr val="C1EBFF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2" name="모서리가 둥근 직사각형 181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3" name="모서리가 둥근 직사각형 182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4" name="모서리가 둥근 직사각형 183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78" name="TextBox 177"/>
                <p:cNvSpPr txBox="1"/>
                <p:nvPr/>
              </p:nvSpPr>
              <p:spPr>
                <a:xfrm>
                  <a:off x="8087939" y="273586"/>
                  <a:ext cx="511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다지기</a:t>
                  </a:r>
                  <a:endParaRPr lang="en-US" altLang="ko-KR" sz="900" dirty="0" smtClean="0">
                    <a:latin typeface="나눔고딕 ExtraBold" pitchFamily="50" charset="-127"/>
                    <a:ea typeface="나눔고딕 ExtraBold" pitchFamily="50" charset="-127"/>
                  </a:endParaRPr>
                </a:p>
                <a:p>
                  <a:pPr algn="ctr"/>
                  <a:r>
                    <a:rPr lang="en-US" altLang="ko-KR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2</a:t>
                  </a:r>
                  <a:endParaRPr lang="ko-KR" altLang="en-US" sz="900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</p:grpSp>
      </p:grpSp>
      <p:sp>
        <p:nvSpPr>
          <p:cNvPr id="73" name="직사각형 72">
            <a:hlinkClick r:id="rId3" action="ppaction://hlinksldjump"/>
          </p:cNvPr>
          <p:cNvSpPr/>
          <p:nvPr/>
        </p:nvSpPr>
        <p:spPr>
          <a:xfrm>
            <a:off x="7725972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4" action="ppaction://hlinksldjump"/>
          </p:cNvPr>
          <p:cNvSpPr/>
          <p:nvPr/>
        </p:nvSpPr>
        <p:spPr>
          <a:xfrm>
            <a:off x="9026527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hlinkClick r:id="rId5" action="ppaction://hlinksldjump"/>
          </p:cNvPr>
          <p:cNvSpPr/>
          <p:nvPr/>
        </p:nvSpPr>
        <p:spPr>
          <a:xfrm>
            <a:off x="9453888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4790999" y="4071895"/>
            <a:ext cx="324000" cy="322933"/>
            <a:chOff x="4964713" y="2475902"/>
            <a:chExt cx="405203" cy="433965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4" name="타원 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hlinkClick r:id="rId7" action="ppaction://hlinksldjump"/>
          </p:cNvPr>
          <p:cNvSpPr/>
          <p:nvPr/>
        </p:nvSpPr>
        <p:spPr>
          <a:xfrm>
            <a:off x="8580698" y="285499"/>
            <a:ext cx="365443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540732" y="1129306"/>
            <a:ext cx="4824536" cy="1995167"/>
            <a:chOff x="1856656" y="517878"/>
            <a:chExt cx="6303037" cy="2606595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326" y="517878"/>
              <a:ext cx="5797347" cy="2606595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56656" y="636865"/>
              <a:ext cx="1637611" cy="1637611"/>
            </a:xfrm>
            <a:prstGeom prst="rect">
              <a:avLst/>
            </a:prstGeom>
          </p:spPr>
        </p:pic>
        <p:sp>
          <p:nvSpPr>
            <p:cNvPr id="79" name="직사각형 78"/>
            <p:cNvSpPr/>
            <p:nvPr/>
          </p:nvSpPr>
          <p:spPr>
            <a:xfrm>
              <a:off x="1912482" y="1224838"/>
              <a:ext cx="1386813" cy="5227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그림을 이용해서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구해 볼까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8321" y="554984"/>
              <a:ext cx="1801372" cy="1801372"/>
            </a:xfrm>
            <a:prstGeom prst="rect">
              <a:avLst/>
            </a:prstGeom>
          </p:spPr>
        </p:pic>
        <p:sp>
          <p:nvSpPr>
            <p:cNvPr id="89" name="직사각형 88"/>
            <p:cNvSpPr/>
            <p:nvPr/>
          </p:nvSpPr>
          <p:spPr>
            <a:xfrm>
              <a:off x="6778998" y="1298449"/>
              <a:ext cx="1072676" cy="5227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다른 방법은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없을까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1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6921" y="888452"/>
            <a:ext cx="8785225" cy="1257884"/>
            <a:chOff x="566921" y="888452"/>
            <a:chExt cx="8785225" cy="1257884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566921" y="135433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613943" y="888452"/>
              <a:ext cx="8736074" cy="464743"/>
              <a:chOff x="613943" y="4334448"/>
              <a:chExt cx="8736074" cy="464743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지호네 가족이 먹은 고기의 전체 무게를 구하는 식을 써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791393" y="1501037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0.5+0.3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6921" y="2394517"/>
            <a:ext cx="8785225" cy="1977884"/>
            <a:chOff x="566921" y="2394517"/>
            <a:chExt cx="8785225" cy="1977884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566921" y="2860401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613943" y="2394517"/>
              <a:ext cx="8736074" cy="498598"/>
              <a:chOff x="613943" y="4334448"/>
              <a:chExt cx="8736074" cy="49859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어떻게 </a:t>
                </a:r>
                <a:r>
                  <a:rPr lang="ko-KR" altLang="en-US" dirty="0"/>
                  <a:t>계산할 수 있을까요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7" name="TextBox 106"/>
          <p:cNvSpPr txBox="1"/>
          <p:nvPr/>
        </p:nvSpPr>
        <p:spPr>
          <a:xfrm>
            <a:off x="791393" y="3007102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자연수의 </a:t>
            </a:r>
            <a:r>
              <a:rPr lang="ko-KR" altLang="en-US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덧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셈처럼 </a:t>
            </a:r>
            <a:r>
              <a:rPr lang="ko-KR" altLang="en-US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세로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형식으로 적어서 더합니다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0.5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0.1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각각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개인 수이므로 더하면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0.1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개인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0.8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66921" y="4697272"/>
            <a:ext cx="8785225" cy="1257884"/>
            <a:chOff x="566921" y="4697272"/>
            <a:chExt cx="8785225" cy="125788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66921" y="516315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613943" y="4697272"/>
              <a:ext cx="8736074" cy="498598"/>
              <a:chOff x="613943" y="4334448"/>
              <a:chExt cx="8736074" cy="498598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지호네 </a:t>
                </a:r>
                <a:r>
                  <a:rPr lang="ko-KR" altLang="en-US" dirty="0"/>
                  <a:t>가족이 먹은 고기는 모두 몇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kg</a:t>
                </a:r>
                <a:r>
                  <a:rPr lang="ko-KR" altLang="en-US" dirty="0"/>
                  <a:t>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791393" y="5309857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0.8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209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210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2" name="직선 연결선 21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타원 2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1" name="TextBox 210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1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19" name="그룹 218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220" name="직선 연결선 219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모서리가 둥근 직사각형 220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모서리가 둥근 직사각형 222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모서리가 둥근 직사각형 223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228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30" name="타원 2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31" name="직선 연결선 2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모서리가 둥근 직사각형 2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3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9" name="직선 연결선 2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모서리가 둥근 직사각형 2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5" name="그룹 244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4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8" name="직선 연결선 2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타원 2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모서리가 둥근 직사각형 2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모서리가 둥근 직사각형 2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7" name="TextBox 24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2" name="직사각형 91">
            <a:hlinkClick r:id="rId3" action="ppaction://hlinksldjump"/>
          </p:cNvPr>
          <p:cNvSpPr/>
          <p:nvPr/>
        </p:nvSpPr>
        <p:spPr>
          <a:xfrm>
            <a:off x="7725972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9026527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hlinkClick r:id="rId5" action="ppaction://hlinksldjump"/>
          </p:cNvPr>
          <p:cNvSpPr/>
          <p:nvPr/>
        </p:nvSpPr>
        <p:spPr>
          <a:xfrm>
            <a:off x="9453888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4791000" y="5455475"/>
            <a:ext cx="324000" cy="322933"/>
            <a:chOff x="4964713" y="2475902"/>
            <a:chExt cx="405203" cy="433965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3" name="타원 11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91000" y="3471291"/>
            <a:ext cx="324000" cy="322933"/>
            <a:chOff x="4964713" y="2475902"/>
            <a:chExt cx="405203" cy="433965"/>
          </a:xfrm>
        </p:grpSpPr>
        <p:sp>
          <p:nvSpPr>
            <p:cNvPr id="116" name="타원 11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8" name="타원 11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4791000" y="1587106"/>
            <a:ext cx="324000" cy="322933"/>
            <a:chOff x="4964713" y="2475902"/>
            <a:chExt cx="405203" cy="433965"/>
          </a:xfrm>
        </p:grpSpPr>
        <p:sp>
          <p:nvSpPr>
            <p:cNvPr id="124" name="타원 12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6" name="타원 12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hlinkClick r:id="rId7" action="ppaction://hlinksldjump"/>
          </p:cNvPr>
          <p:cNvSpPr/>
          <p:nvPr/>
        </p:nvSpPr>
        <p:spPr>
          <a:xfrm>
            <a:off x="8580698" y="285499"/>
            <a:ext cx="365443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7" grpId="0"/>
      <p:bldP spid="1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01" y="2720344"/>
            <a:ext cx="3623648" cy="18777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39" y="2724456"/>
            <a:ext cx="1334161" cy="187770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60388" y="952340"/>
            <a:ext cx="9072626" cy="498598"/>
            <a:chOff x="560388" y="952340"/>
            <a:chExt cx="9072626" cy="498598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52340"/>
              <a:ext cx="864399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0.7+1.6</a:t>
              </a:r>
              <a:r>
                <a:rPr lang="ko-KR" altLang="en-US" sz="2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을 어떻게 계산하는지 알아봅시다</a:t>
              </a:r>
              <a:r>
                <a:rPr lang="en-US" altLang="ko-KR" sz="2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62" name="그룹 161"/>
          <p:cNvGrpSpPr/>
          <p:nvPr/>
        </p:nvGrpSpPr>
        <p:grpSpPr>
          <a:xfrm>
            <a:off x="613943" y="1669713"/>
            <a:ext cx="8736074" cy="498598"/>
            <a:chOff x="613943" y="4334448"/>
            <a:chExt cx="8736074" cy="498598"/>
          </a:xfrm>
        </p:grpSpPr>
        <p:sp>
          <p:nvSpPr>
            <p:cNvPr id="163" name="TextBox 162"/>
            <p:cNvSpPr txBox="1"/>
            <p:nvPr/>
          </p:nvSpPr>
          <p:spPr>
            <a:xfrm>
              <a:off x="777457" y="4334448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모눈종이를 </a:t>
              </a:r>
              <a:r>
                <a:rPr lang="ko-KR" altLang="en-US" dirty="0"/>
                <a:t>이용하여 알아보세요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64" name="타원 163"/>
            <p:cNvSpPr/>
            <p:nvPr/>
          </p:nvSpPr>
          <p:spPr>
            <a:xfrm>
              <a:off x="613943" y="449061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84" name="그룹 183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85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4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95" name="타원 19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6" name="직선 연결선 19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모서리가 둥근 직사각형 19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02" name="그룹 201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203" name="그룹 202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205" name="직선 연결선 204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206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211" name="TextBox 210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21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5" name="직선 연결선 2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2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4" name="직선 연결선 2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타원 2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3" name="TextBox 222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0" name="직사각형 99">
            <a:hlinkClick r:id="rId5" action="ppaction://hlinksldjump"/>
          </p:cNvPr>
          <p:cNvSpPr/>
          <p:nvPr/>
        </p:nvSpPr>
        <p:spPr>
          <a:xfrm>
            <a:off x="7725972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hlinkClick r:id="rId6" action="ppaction://hlinksldjump"/>
          </p:cNvPr>
          <p:cNvSpPr/>
          <p:nvPr/>
        </p:nvSpPr>
        <p:spPr>
          <a:xfrm>
            <a:off x="8153335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7" action="ppaction://hlinksldjump"/>
          </p:cNvPr>
          <p:cNvSpPr/>
          <p:nvPr/>
        </p:nvSpPr>
        <p:spPr>
          <a:xfrm>
            <a:off x="9026527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8" action="ppaction://hlinksldjump"/>
          </p:cNvPr>
          <p:cNvSpPr/>
          <p:nvPr/>
        </p:nvSpPr>
        <p:spPr>
          <a:xfrm>
            <a:off x="9453888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90" y="4715711"/>
            <a:ext cx="1463728" cy="13967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24" y="3542265"/>
            <a:ext cx="2327112" cy="23271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41625" y="4428822"/>
            <a:ext cx="1382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어떻게 색칠했는지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친구와 비교해 봐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096598" y="1700808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0.7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180180" y="1700808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1.6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3486" y="2720344"/>
            <a:ext cx="6259028" cy="1894180"/>
          </a:xfrm>
          <a:prstGeom prst="rect">
            <a:avLst/>
          </a:prstGeom>
        </p:spPr>
      </p:pic>
      <p:grpSp>
        <p:nvGrpSpPr>
          <p:cNvPr id="132" name="그룹 131"/>
          <p:cNvGrpSpPr/>
          <p:nvPr/>
        </p:nvGrpSpPr>
        <p:grpSpPr>
          <a:xfrm>
            <a:off x="5375121" y="1781889"/>
            <a:ext cx="324000" cy="322933"/>
            <a:chOff x="4964713" y="2475902"/>
            <a:chExt cx="405203" cy="433965"/>
          </a:xfrm>
        </p:grpSpPr>
        <p:sp>
          <p:nvSpPr>
            <p:cNvPr id="133" name="타원 13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6480511" y="1781889"/>
            <a:ext cx="324000" cy="322933"/>
            <a:chOff x="4964713" y="2475902"/>
            <a:chExt cx="405203" cy="433965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1325882" y="2720344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42125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6" grpId="0" animBg="1"/>
      <p:bldP spid="124" grpId="0" animBg="1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209" y="2348880"/>
            <a:ext cx="5388119" cy="2097171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85" name="모서리가 둥근 직사각형 184"/>
          <p:cNvSpPr/>
          <p:nvPr/>
        </p:nvSpPr>
        <p:spPr>
          <a:xfrm>
            <a:off x="4919802" y="2417129"/>
            <a:ext cx="671190" cy="432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4886243" y="3094294"/>
            <a:ext cx="738309" cy="475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16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849327" y="3832039"/>
            <a:ext cx="812140" cy="475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23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6808729" y="3812989"/>
            <a:ext cx="768143" cy="4752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2.3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94" name="그룹 193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95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7" name="직선 연결선 19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6" name="TextBox 195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3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모서리가 둥근 직사각형 205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모서리가 둥근 직사각형 206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11" name="그룹 210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214" name="직선 연결선 213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3" name="TextBox 212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220" name="TextBox 219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21" name="그룹 220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222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4" name="직선 연결선 2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타원 2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3" name="TextBox 222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3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3" name="직선 연결선 2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모서리가 둥근 직사각형 2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2" name="TextBox 23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9" name="직사각형 78">
            <a:hlinkClick r:id="rId4" action="ppaction://hlinksldjump"/>
          </p:cNvPr>
          <p:cNvSpPr/>
          <p:nvPr/>
        </p:nvSpPr>
        <p:spPr>
          <a:xfrm>
            <a:off x="7725972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hlinkClick r:id="rId5" action="ppaction://hlinksldjump"/>
          </p:cNvPr>
          <p:cNvSpPr/>
          <p:nvPr/>
        </p:nvSpPr>
        <p:spPr>
          <a:xfrm>
            <a:off x="8153335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6" action="ppaction://hlinksldjump"/>
          </p:cNvPr>
          <p:cNvSpPr/>
          <p:nvPr/>
        </p:nvSpPr>
        <p:spPr>
          <a:xfrm>
            <a:off x="9026527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7" action="ppaction://hlinksldjump"/>
          </p:cNvPr>
          <p:cNvSpPr/>
          <p:nvPr/>
        </p:nvSpPr>
        <p:spPr>
          <a:xfrm>
            <a:off x="9453888" y="285499"/>
            <a:ext cx="346977" cy="335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5074347" y="2471214"/>
            <a:ext cx="324000" cy="322933"/>
            <a:chOff x="4964713" y="2475902"/>
            <a:chExt cx="405203" cy="433965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0" name="타원 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074347" y="3161606"/>
            <a:ext cx="324000" cy="322933"/>
            <a:chOff x="4964713" y="2475902"/>
            <a:chExt cx="405203" cy="433965"/>
          </a:xfrm>
        </p:grpSpPr>
        <p:sp>
          <p:nvSpPr>
            <p:cNvPr id="102" name="타원 10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4" name="타원 10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074347" y="3895945"/>
            <a:ext cx="324000" cy="322933"/>
            <a:chOff x="4964713" y="2475902"/>
            <a:chExt cx="405203" cy="433965"/>
          </a:xfrm>
        </p:grpSpPr>
        <p:sp>
          <p:nvSpPr>
            <p:cNvPr id="106" name="타원 10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8" name="타원 10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7030800" y="3895945"/>
            <a:ext cx="324000" cy="322933"/>
            <a:chOff x="4964713" y="2475902"/>
            <a:chExt cx="405203" cy="433965"/>
          </a:xfrm>
        </p:grpSpPr>
        <p:sp>
          <p:nvSpPr>
            <p:cNvPr id="110" name="타원 10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2" name="타원 11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613943" y="957871"/>
            <a:ext cx="8736074" cy="464743"/>
            <a:chOff x="613943" y="1947251"/>
            <a:chExt cx="8736074" cy="464743"/>
          </a:xfrm>
        </p:grpSpPr>
        <p:sp>
          <p:nvSpPr>
            <p:cNvPr id="120" name="TextBox 119"/>
            <p:cNvSpPr txBox="1"/>
            <p:nvPr/>
          </p:nvSpPr>
          <p:spPr>
            <a:xfrm>
              <a:off x="777457" y="1947251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ko-KR" dirty="0"/>
                <a:t>0.1</a:t>
              </a:r>
              <a:r>
                <a:rPr lang="ko-KR" altLang="en-US" dirty="0"/>
                <a:t>의 개수를 이용하여 알아보세요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23" name="타원 122"/>
            <p:cNvSpPr/>
            <p:nvPr/>
          </p:nvSpPr>
          <p:spPr>
            <a:xfrm>
              <a:off x="613943" y="212338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50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7" grpId="0" animBg="1"/>
      <p:bldP spid="192" grpId="0" animBg="1"/>
      <p:bldP spid="19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515</Words>
  <PresentationFormat>A4 용지(210x297mm)</PresentationFormat>
  <Paragraphs>205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 ExtraBold</vt:lpstr>
      <vt:lpstr>맑은 고딕</vt:lpstr>
      <vt:lpstr>Arial</vt:lpstr>
      <vt:lpstr>Cambria Math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2020-11-09T07:12:36Z</cp:lastPrinted>
  <dcterms:created xsi:type="dcterms:W3CDTF">2020-09-07T10:18:08Z</dcterms:created>
  <dcterms:modified xsi:type="dcterms:W3CDTF">2021-06-18T01:59:45Z</dcterms:modified>
</cp:coreProperties>
</file>