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315" r:id="rId4"/>
    <p:sldId id="411" r:id="rId5"/>
    <p:sldId id="412" r:id="rId6"/>
    <p:sldId id="408" r:id="rId7"/>
    <p:sldId id="410" r:id="rId8"/>
    <p:sldId id="394" r:id="rId9"/>
    <p:sldId id="413" r:id="rId10"/>
    <p:sldId id="414" r:id="rId11"/>
    <p:sldId id="415" r:id="rId12"/>
    <p:sldId id="417" r:id="rId13"/>
    <p:sldId id="293" r:id="rId14"/>
    <p:sldId id="407" r:id="rId15"/>
    <p:sldId id="416" r:id="rId16"/>
    <p:sldId id="296" r:id="rId17"/>
  </p:sldIdLst>
  <p:sldSz cx="9906000" cy="6858000" type="A4"/>
  <p:notesSz cx="9926638" cy="6797675"/>
  <p:embeddedFontLst>
    <p:embeddedFont>
      <p:font typeface="나눔고딕" panose="020D0604000000000000" pitchFamily="50" charset="-127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HY견고딕" panose="02030600000101010101" pitchFamily="18" charset="-127"/>
      <p:regular r:id="rId25"/>
    </p:embeddedFont>
    <p:embeddedFont>
      <p:font typeface="나눔고딕 ExtraBold" panose="020D0904000000000000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  <p15:guide id="13" orient="horz" pos="1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F05A67"/>
    <a:srgbClr val="FF33CC"/>
    <a:srgbClr val="EC3131"/>
    <a:srgbClr val="1FBADF"/>
    <a:srgbClr val="74D5EC"/>
    <a:srgbClr val="31C1E3"/>
    <a:srgbClr val="BFDD2B"/>
    <a:srgbClr val="ACCFBA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124" autoAdjust="0"/>
  </p:normalViewPr>
  <p:slideViewPr>
    <p:cSldViewPr>
      <p:cViewPr>
        <p:scale>
          <a:sx n="70" d="100"/>
          <a:sy n="70" d="100"/>
        </p:scale>
        <p:origin x="2826" y="94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1117"/>
        <p:guide orient="horz" pos="890"/>
        <p:guide orient="horz" pos="1344"/>
        <p:guide pos="5660"/>
        <p:guide orient="horz" pos="15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C2820-810E-4898-9224-EF85EFDA9980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DD5C-E2D1-476E-B192-870CFEE6E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5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0412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1101" y="71438"/>
            <a:ext cx="3211859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소수 두 자리 수의 뺄셈을 해 볼까요</a:t>
            </a:r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098024" y="12893"/>
            <a:ext cx="1143008" cy="630025"/>
            <a:chOff x="5215256" y="12893"/>
            <a:chExt cx="1143008" cy="630025"/>
          </a:xfrm>
        </p:grpSpPr>
        <p:pic>
          <p:nvPicPr>
            <p:cNvPr id="15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1008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6" name="직사각형 15"/>
            <p:cNvSpPr/>
            <p:nvPr/>
          </p:nvSpPr>
          <p:spPr>
            <a:xfrm>
              <a:off x="5215256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emf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8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3_9.mp4" TargetMode="Externa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13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4.emf"/><Relationship Id="rId7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6.emf"/><Relationship Id="rId5" Type="http://schemas.openxmlformats.org/officeDocument/2006/relationships/slide" Target="slide2.xml"/><Relationship Id="rId10" Type="http://schemas.openxmlformats.org/officeDocument/2006/relationships/image" Target="../media/image15.e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74" name="그룹 7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14" name="직선 연결선 11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두 자리 수의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뺄셈을 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5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6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7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8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5025008" y="78558"/>
            <a:ext cx="2413557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70~71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50~51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3" y="1667608"/>
            <a:ext cx="9179541" cy="287094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613943" y="981371"/>
            <a:ext cx="8736074" cy="498598"/>
            <a:chOff x="613943" y="4047175"/>
            <a:chExt cx="8736074" cy="498598"/>
          </a:xfrm>
        </p:grpSpPr>
        <p:sp>
          <p:nvSpPr>
            <p:cNvPr id="98" name="TextBox 97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세로 </a:t>
              </a:r>
              <a:r>
                <a:rPr lang="ko-KR" altLang="en-US" dirty="0"/>
                <a:t>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9" name="타원 98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모서리가 둥근 직사각형 18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7" name="그룹 186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9" name="직선 연결선 2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7" name="모서리가 둥근 직사각형 146"/>
          <p:cNvSpPr/>
          <p:nvPr/>
        </p:nvSpPr>
        <p:spPr>
          <a:xfrm>
            <a:off x="1933997" y="2349945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658269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015263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711180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8077919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8769424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382222" y="3825183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561290" y="2349945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618590" y="2349945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004344" y="2349945"/>
            <a:ext cx="592170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681026" y="2349945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334046" y="2349945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372697" y="2349945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6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7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33"/>
          <p:cNvGrpSpPr/>
          <p:nvPr/>
        </p:nvGrpSpPr>
        <p:grpSpPr>
          <a:xfrm>
            <a:off x="1735791" y="3172429"/>
            <a:ext cx="334879" cy="334879"/>
            <a:chOff x="4964713" y="2475902"/>
            <a:chExt cx="405203" cy="405203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33"/>
          <p:cNvGrpSpPr/>
          <p:nvPr/>
        </p:nvGrpSpPr>
        <p:grpSpPr>
          <a:xfrm>
            <a:off x="4804632" y="3172429"/>
            <a:ext cx="334879" cy="334879"/>
            <a:chOff x="4964713" y="2475902"/>
            <a:chExt cx="405203" cy="405203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33"/>
          <p:cNvGrpSpPr/>
          <p:nvPr/>
        </p:nvGrpSpPr>
        <p:grpSpPr>
          <a:xfrm>
            <a:off x="7887423" y="3172429"/>
            <a:ext cx="334879" cy="334879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연결선 93"/>
          <p:cNvCxnSpPr/>
          <p:nvPr/>
        </p:nvCxnSpPr>
        <p:spPr>
          <a:xfrm flipH="1">
            <a:off x="1991982" y="2805785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5085469" y="2805785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11007" y="2349945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896507" y="2349945"/>
            <a:ext cx="661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4381253" y="2805785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8180276" y="2805785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7476060" y="2805785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8" grpId="0"/>
      <p:bldP spid="161" grpId="0"/>
      <p:bldP spid="162" grpId="0"/>
      <p:bldP spid="163" grpId="0"/>
      <p:bldP spid="164" grpId="0"/>
      <p:bldP spid="169" grpId="0"/>
      <p:bldP spid="155" grpId="0"/>
      <p:bldP spid="157" grpId="0"/>
      <p:bldP spid="159" grpId="0"/>
      <p:bldP spid="160" grpId="0"/>
      <p:bldP spid="218" grpId="0"/>
      <p:bldP spid="226" grpId="0"/>
      <p:bldP spid="104" grpId="0"/>
      <p:bldP spid="104" grpId="1"/>
      <p:bldP spid="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4346035"/>
            <a:ext cx="8789630" cy="1604108"/>
            <a:chOff x="560387" y="4346035"/>
            <a:chExt cx="8789630" cy="1604108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560387" y="4798143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13943" y="4346035"/>
              <a:ext cx="8736074" cy="464743"/>
              <a:chOff x="613943" y="4334448"/>
              <a:chExt cx="8736074" cy="464743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</a:t>
                </a:r>
                <a:r>
                  <a:rPr lang="ko-KR" altLang="en-US" dirty="0"/>
                  <a:t>계산했는지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모서리가 둥근 직사각형 18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7" name="그룹 186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9" name="직선 연결선 2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791393" y="4921712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소수점끼리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맞추어 소수를 세로 형식으로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쓰고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자리의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수끼리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뺐습니다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직사각형 103">
            <a:hlinkClick r:id="rId3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4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33"/>
          <p:cNvGrpSpPr/>
          <p:nvPr/>
        </p:nvGrpSpPr>
        <p:grpSpPr>
          <a:xfrm>
            <a:off x="4785561" y="5204949"/>
            <a:ext cx="334879" cy="334879"/>
            <a:chOff x="4964713" y="2475902"/>
            <a:chExt cx="405203" cy="405203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7293" y="880712"/>
            <a:ext cx="9179541" cy="2870945"/>
            <a:chOff x="387293" y="880712"/>
            <a:chExt cx="9179541" cy="2870945"/>
          </a:xfrm>
        </p:grpSpPr>
        <p:grpSp>
          <p:nvGrpSpPr>
            <p:cNvPr id="4" name="그룹 3"/>
            <p:cNvGrpSpPr/>
            <p:nvPr/>
          </p:nvGrpSpPr>
          <p:grpSpPr>
            <a:xfrm>
              <a:off x="387293" y="880712"/>
              <a:ext cx="9179541" cy="2870945"/>
              <a:chOff x="387293" y="1667608"/>
              <a:chExt cx="9179541" cy="2870945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293" y="1667608"/>
                <a:ext cx="9179541" cy="2870945"/>
              </a:xfrm>
              <a:prstGeom prst="rect">
                <a:avLst/>
              </a:prstGeom>
            </p:spPr>
          </p:pic>
          <p:sp>
            <p:nvSpPr>
              <p:cNvPr id="109" name="모서리가 둥근 직사각형 108"/>
              <p:cNvSpPr/>
              <p:nvPr/>
            </p:nvSpPr>
            <p:spPr>
              <a:xfrm>
                <a:off x="1933997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2658269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015263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11180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8077919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8769424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7382222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61290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5618590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004344" y="2349945"/>
                <a:ext cx="592170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8681026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4334046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7372697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flipH="1">
                <a:off x="1991982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5085469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모서리가 둥근 직사각형 140"/>
              <p:cNvSpPr/>
              <p:nvPr/>
            </p:nvSpPr>
            <p:spPr>
              <a:xfrm>
                <a:off x="4896507" y="2349945"/>
                <a:ext cx="661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flipH="1">
                <a:off x="4381253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직선 연결선 87"/>
            <p:cNvCxnSpPr/>
            <p:nvPr/>
          </p:nvCxnSpPr>
          <p:spPr>
            <a:xfrm flipH="1">
              <a:off x="8180276" y="2012901"/>
              <a:ext cx="299097" cy="370250"/>
            </a:xfrm>
            <a:prstGeom prst="line">
              <a:avLst/>
            </a:prstGeom>
            <a:ln>
              <a:solidFill>
                <a:srgbClr val="EC0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7476060" y="2012901"/>
              <a:ext cx="299097" cy="370250"/>
            </a:xfrm>
            <a:prstGeom prst="line">
              <a:avLst/>
            </a:prstGeom>
            <a:ln>
              <a:solidFill>
                <a:srgbClr val="EC0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3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모서리가 둥근 직사각형 18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7" name="그룹 186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9" name="직선 연결선 2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1" name="모서리가 둥근 직사각형 90"/>
          <p:cNvSpPr/>
          <p:nvPr/>
        </p:nvSpPr>
        <p:spPr>
          <a:xfrm>
            <a:off x="560387" y="4798143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91393" y="4921712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받아내림을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원리가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형식으로 쓸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소수점끼리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맞추어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쓰는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것이 다릅니다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613943" y="4346035"/>
            <a:ext cx="8736074" cy="464743"/>
            <a:chOff x="613943" y="4334448"/>
            <a:chExt cx="8736074" cy="464743"/>
          </a:xfrm>
        </p:grpSpPr>
        <p:sp>
          <p:nvSpPr>
            <p:cNvPr id="89" name="TextBox 88"/>
            <p:cNvSpPr txBox="1"/>
            <p:nvPr/>
          </p:nvSpPr>
          <p:spPr>
            <a:xfrm>
              <a:off x="777457" y="4334448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자연수의 뺄셈 계산 방법과 비교해 볼까요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90" name="타원 89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3" name="직사각형 112">
            <a:hlinkClick r:id="rId3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4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33"/>
          <p:cNvGrpSpPr/>
          <p:nvPr/>
        </p:nvGrpSpPr>
        <p:grpSpPr>
          <a:xfrm>
            <a:off x="4785561" y="5213021"/>
            <a:ext cx="334879" cy="334879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7293" y="880712"/>
            <a:ext cx="9179541" cy="2870945"/>
            <a:chOff x="387293" y="880712"/>
            <a:chExt cx="9179541" cy="2870945"/>
          </a:xfrm>
        </p:grpSpPr>
        <p:grpSp>
          <p:nvGrpSpPr>
            <p:cNvPr id="97" name="그룹 96"/>
            <p:cNvGrpSpPr/>
            <p:nvPr/>
          </p:nvGrpSpPr>
          <p:grpSpPr>
            <a:xfrm>
              <a:off x="387293" y="880712"/>
              <a:ext cx="9179541" cy="2870945"/>
              <a:chOff x="387293" y="1667608"/>
              <a:chExt cx="9179541" cy="2870945"/>
            </a:xfrm>
          </p:grpSpPr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293" y="1667608"/>
                <a:ext cx="9179541" cy="2870945"/>
              </a:xfrm>
              <a:prstGeom prst="rect">
                <a:avLst/>
              </a:prstGeom>
            </p:spPr>
          </p:pic>
          <p:sp>
            <p:nvSpPr>
              <p:cNvPr id="101" name="모서리가 둥근 직사각형 100"/>
              <p:cNvSpPr/>
              <p:nvPr/>
            </p:nvSpPr>
            <p:spPr>
              <a:xfrm>
                <a:off x="1933997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658269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5015263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5711180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8077919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769424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382222" y="3825183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2561290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5618590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04344" y="2349945"/>
                <a:ext cx="592170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8681026" y="2349945"/>
                <a:ext cx="592454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4334046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7372697" y="2349945"/>
                <a:ext cx="432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0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 flipH="1">
                <a:off x="1991982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H="1">
                <a:off x="5085469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모서리가 둥근 직사각형 138"/>
              <p:cNvSpPr/>
              <p:nvPr/>
            </p:nvSpPr>
            <p:spPr>
              <a:xfrm>
                <a:off x="4896507" y="2349945"/>
                <a:ext cx="661048" cy="481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b="1" dirty="0" smtClean="0">
                    <a:solidFill>
                      <a:srgbClr val="953735"/>
                    </a:solidFill>
                    <a:latin typeface="나눔고딕" pitchFamily="50" charset="-127"/>
                    <a:ea typeface="나눔고딕" pitchFamily="50" charset="-127"/>
                  </a:rPr>
                  <a:t>11</a:t>
                </a:r>
                <a:endParaRPr lang="ko-KR" altLang="en-US" sz="2200" b="1" dirty="0">
                  <a:solidFill>
                    <a:srgbClr val="953735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flipH="1">
                <a:off x="4381253" y="2805785"/>
                <a:ext cx="299097" cy="370250"/>
              </a:xfrm>
              <a:prstGeom prst="line">
                <a:avLst/>
              </a:prstGeom>
              <a:ln>
                <a:solidFill>
                  <a:srgbClr val="EC00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/>
            <p:cNvCxnSpPr/>
            <p:nvPr/>
          </p:nvCxnSpPr>
          <p:spPr>
            <a:xfrm flipH="1">
              <a:off x="8180276" y="2012901"/>
              <a:ext cx="299097" cy="370250"/>
            </a:xfrm>
            <a:prstGeom prst="line">
              <a:avLst/>
            </a:prstGeom>
            <a:ln>
              <a:solidFill>
                <a:srgbClr val="EC0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7476060" y="2012901"/>
              <a:ext cx="299097" cy="370250"/>
            </a:xfrm>
            <a:prstGeom prst="line">
              <a:avLst/>
            </a:prstGeom>
            <a:ln>
              <a:solidFill>
                <a:srgbClr val="EC0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8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65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57790"/>
            <a:ext cx="9231966" cy="498598"/>
            <a:chOff x="128464" y="957790"/>
            <a:chExt cx="9231966" cy="498598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계산해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28464" y="980728"/>
              <a:ext cx="822822" cy="436484"/>
              <a:chOff x="128464" y="980728"/>
              <a:chExt cx="822822" cy="436484"/>
            </a:xfrm>
          </p:grpSpPr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</p:grp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7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8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/>
          <a:srcRect r="74067" b="11981"/>
          <a:stretch/>
        </p:blipFill>
        <p:spPr>
          <a:xfrm>
            <a:off x="1477923" y="2162141"/>
            <a:ext cx="1595121" cy="37321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l="73797" b="-3458"/>
          <a:stretch/>
        </p:blipFill>
        <p:spPr>
          <a:xfrm>
            <a:off x="5611321" y="2165414"/>
            <a:ext cx="1611682" cy="438676"/>
          </a:xfrm>
          <a:prstGeom prst="rect">
            <a:avLst/>
          </a:prstGeom>
        </p:spPr>
      </p:pic>
      <p:sp>
        <p:nvSpPr>
          <p:cNvPr id="79" name="모서리가 둥근 직사각형 78"/>
          <p:cNvSpPr/>
          <p:nvPr/>
        </p:nvSpPr>
        <p:spPr>
          <a:xfrm>
            <a:off x="2864768" y="2131774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=1.21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098663" y="2131774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=1.89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1" name="그룹 33"/>
          <p:cNvGrpSpPr/>
          <p:nvPr/>
        </p:nvGrpSpPr>
        <p:grpSpPr>
          <a:xfrm>
            <a:off x="3320937" y="2200477"/>
            <a:ext cx="334879" cy="334879"/>
            <a:chOff x="4964713" y="2475902"/>
            <a:chExt cx="405203" cy="405203"/>
          </a:xfrm>
        </p:grpSpPr>
        <p:sp>
          <p:nvSpPr>
            <p:cNvPr id="83" name="타원 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4" name="타원 12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33"/>
          <p:cNvGrpSpPr/>
          <p:nvPr/>
        </p:nvGrpSpPr>
        <p:grpSpPr>
          <a:xfrm>
            <a:off x="7578529" y="2200477"/>
            <a:ext cx="334879" cy="334879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2484172"/>
            <a:ext cx="8789630" cy="1304868"/>
            <a:chOff x="560387" y="2484172"/>
            <a:chExt cx="8789630" cy="1304868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560387" y="299704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613943" y="2484172"/>
              <a:ext cx="8736074" cy="498598"/>
              <a:chOff x="613943" y="4334448"/>
              <a:chExt cx="8736074" cy="498598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</a:t>
                </a:r>
                <a:r>
                  <a:rPr lang="ko-KR" altLang="en-US" dirty="0"/>
                  <a:t>구하려고 하나요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724819"/>
            <a:ext cx="8789630" cy="1229572"/>
            <a:chOff x="560387" y="4724819"/>
            <a:chExt cx="8789630" cy="1229572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560387" y="516239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613943" y="4724819"/>
              <a:ext cx="8736074" cy="430887"/>
              <a:chOff x="613943" y="4334448"/>
              <a:chExt cx="8736074" cy="430887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777457" y="4334448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smtClean="0"/>
                  <a:t>어떻게 </a:t>
                </a:r>
                <a:r>
                  <a:rPr lang="ko-KR" altLang="en-US" dirty="0"/>
                  <a:t>구할 수 있을까요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169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791393" y="3143741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도영이와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준우의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rgbClr val="9537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달리기 기록의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구하려고 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1393" y="5309092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9.64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8.96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계산하면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6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7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33"/>
          <p:cNvGrpSpPr/>
          <p:nvPr/>
        </p:nvGrpSpPr>
        <p:grpSpPr>
          <a:xfrm>
            <a:off x="4466217" y="5455793"/>
            <a:ext cx="334879" cy="334879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3" name="타원 12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33"/>
          <p:cNvGrpSpPr/>
          <p:nvPr/>
        </p:nvGrpSpPr>
        <p:grpSpPr>
          <a:xfrm>
            <a:off x="4466217" y="3233536"/>
            <a:ext cx="334879" cy="334879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3687" y="914248"/>
            <a:ext cx="9186743" cy="1421928"/>
            <a:chOff x="173687" y="914248"/>
            <a:chExt cx="9186743" cy="1421928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14248"/>
              <a:ext cx="8369982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도영이의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달리기 기록은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9.64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초이고 준우의 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달리기 </a:t>
              </a:r>
              <a:r>
                <a:rPr lang="ko-KR" altLang="en-US" sz="2400" spc="-50" dirty="0" smtClean="0">
                  <a:latin typeface="나눔고딕 ExtraBold" pitchFamily="50" charset="-127"/>
                  <a:ea typeface="나눔고딕 ExtraBold" pitchFamily="50" charset="-127"/>
                </a:rPr>
                <a:t>기록은 </a:t>
              </a:r>
              <a:r>
                <a:rPr lang="en-US" altLang="ko-KR" sz="2400" spc="-50" dirty="0" smtClean="0">
                  <a:latin typeface="나눔고딕 ExtraBold" pitchFamily="50" charset="-127"/>
                  <a:ea typeface="나눔고딕 ExtraBold" pitchFamily="50" charset="-127"/>
                </a:rPr>
                <a:t>8.96</a:t>
              </a:r>
              <a:r>
                <a:rPr lang="ko-KR" altLang="en-US" sz="2400" spc="-50" dirty="0" smtClean="0">
                  <a:latin typeface="나눔고딕 ExtraBold" pitchFamily="50" charset="-127"/>
                  <a:ea typeface="나눔고딕 ExtraBold" pitchFamily="50" charset="-127"/>
                </a:rPr>
                <a:t>초입니다</a:t>
              </a:r>
              <a:r>
                <a:rPr lang="en-US" altLang="ko-KR" sz="2400" spc="-50" dirty="0" smtClean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50" dirty="0" smtClean="0">
                  <a:latin typeface="나눔고딕 ExtraBold" pitchFamily="50" charset="-127"/>
                  <a:ea typeface="나눔고딕 ExtraBold" pitchFamily="50" charset="-127"/>
                </a:rPr>
                <a:t>도영이와 준우의 </a:t>
              </a:r>
              <a:r>
                <a:rPr lang="en-US" altLang="ko-KR" sz="2400" spc="-50" dirty="0" smtClean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 smtClean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spc="-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spc="-50" dirty="0" smtClean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spc="-50" dirty="0" smtClean="0">
                  <a:latin typeface="나눔고딕 ExtraBold" pitchFamily="50" charset="-127"/>
                  <a:ea typeface="나눔고딕 ExtraBold" pitchFamily="50" charset="-127"/>
                </a:rPr>
                <a:t>달리기 기록의 차는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몇 초인지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구해 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2553050"/>
            <a:ext cx="8789630" cy="1235990"/>
            <a:chOff x="560387" y="2553050"/>
            <a:chExt cx="8789630" cy="1235990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560387" y="299704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613943" y="2553050"/>
              <a:ext cx="8736074" cy="430887"/>
              <a:chOff x="613943" y="4334448"/>
              <a:chExt cx="8736074" cy="430887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77457" y="4334448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/>
                  <a:t>도영이와 준우의 </a:t>
                </a:r>
                <a:r>
                  <a:rPr lang="en-US" altLang="ko-KR" dirty="0"/>
                  <a:t>50</a:t>
                </a:r>
                <a:r>
                  <a:rPr lang="en-US" altLang="ko-KR" spc="-3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달리기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기록의 차는 몇 초인가요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169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73687" y="914248"/>
            <a:ext cx="9186743" cy="1384995"/>
            <a:chOff x="173687" y="914248"/>
            <a:chExt cx="9186743" cy="1384995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14248"/>
              <a:ext cx="83699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도영이의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달리기 기록은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9.64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초이고 준우의 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달리기 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기록은 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8.96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초입니다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도영이와 준우의 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50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spc="-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달리기 기록의 차는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몇 초인지 구해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  <p:sp>
        <p:nvSpPr>
          <p:cNvPr id="127" name="직사각형 126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5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6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7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791393" y="3143741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9.64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8.96=0.68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0.68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38" name="그룹 33"/>
          <p:cNvGrpSpPr/>
          <p:nvPr/>
        </p:nvGrpSpPr>
        <p:grpSpPr>
          <a:xfrm>
            <a:off x="4785561" y="3233536"/>
            <a:ext cx="334879" cy="334879"/>
            <a:chOff x="4964713" y="2475902"/>
            <a:chExt cx="405203" cy="405203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7" name="타원 14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9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531311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673080" y="0"/>
            <a:ext cx="337759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"/>
          <a:stretch/>
        </p:blipFill>
        <p:spPr>
          <a:xfrm>
            <a:off x="905113" y="1412776"/>
            <a:ext cx="8111208" cy="4993538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56" name="그룹 15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모서리가 둥근 직사각형 16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91" name="직선 연결선 190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모서리가 둥근 직사각형 191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74" name="직사각형 73">
            <a:hlinkClick r:id="rId4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6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63623" y="10332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4" name="그림 63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984" y="879968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2823009"/>
            <a:ext cx="8789630" cy="1304868"/>
            <a:chOff x="560387" y="2762849"/>
            <a:chExt cx="8789630" cy="1304868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327571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2762849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산책로 입구에서부터 지금까지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dirty="0" smtClean="0"/>
                  <a:t>를 걸었나요</a:t>
                </a:r>
                <a:r>
                  <a:rPr lang="en-US" altLang="ko-KR" dirty="0" smtClean="0"/>
                  <a:t>?</a:t>
                </a:r>
                <a:r>
                  <a:rPr lang="ko-KR" altLang="en-US" dirty="0" smtClean="0"/>
                  <a:t> 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1011050"/>
            <a:ext cx="8789630" cy="1316900"/>
            <a:chOff x="560387" y="1011050"/>
            <a:chExt cx="8789630" cy="131690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60387" y="153595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613943" y="1011050"/>
              <a:ext cx="8736074" cy="498598"/>
              <a:chOff x="613943" y="4334448"/>
              <a:chExt cx="8736074" cy="498598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달맞이 길의 </a:t>
                </a:r>
                <a:r>
                  <a:rPr lang="ko-KR" altLang="en-US" dirty="0"/>
                  <a:t>전체 거리는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dirty="0" smtClean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348257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0.43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걸었습니다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92" name="그룹 9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모서리가 둥근 직사각형 10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27" name="직선 연결선 126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모서리가 둥근 직사각형 127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91393" y="1682651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0.91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0" name="직사각형 139">
            <a:hlinkClick r:id="rId3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4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466217" y="1773238"/>
            <a:ext cx="334879" cy="334879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33"/>
          <p:cNvGrpSpPr/>
          <p:nvPr/>
        </p:nvGrpSpPr>
        <p:grpSpPr>
          <a:xfrm>
            <a:off x="4466217" y="3564437"/>
            <a:ext cx="334879" cy="334879"/>
            <a:chOff x="4964713" y="2475902"/>
            <a:chExt cx="405203" cy="405203"/>
          </a:xfrm>
        </p:grpSpPr>
        <p:sp>
          <p:nvSpPr>
            <p:cNvPr id="146" name="타원 14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2852936"/>
            <a:ext cx="8789630" cy="1600398"/>
            <a:chOff x="560387" y="2476117"/>
            <a:chExt cx="8789630" cy="1600398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2952889"/>
              <a:ext cx="8785225" cy="112362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2476117"/>
              <a:ext cx="8736074" cy="464743"/>
              <a:chOff x="613943" y="4370544"/>
              <a:chExt cx="8736074" cy="46474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70544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</a:t>
                </a:r>
                <a:r>
                  <a:rPr lang="ko-KR" altLang="en-US" dirty="0"/>
                  <a:t>어림했나요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52671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1028712"/>
            <a:ext cx="8789630" cy="1304868"/>
            <a:chOff x="560387" y="1028712"/>
            <a:chExt cx="8789630" cy="1304868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60387" y="154158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613943" y="1028712"/>
              <a:ext cx="8736074" cy="498598"/>
              <a:chOff x="613943" y="4334448"/>
              <a:chExt cx="8736074" cy="498598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호수까지 </a:t>
                </a:r>
                <a:r>
                  <a:rPr lang="ko-KR" altLang="en-US" dirty="0"/>
                  <a:t>남은 거리는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ko-KR" altLang="en-US" dirty="0"/>
                  <a:t>쯤 될까요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3440313"/>
            <a:ext cx="816662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0.97 </a:t>
            </a:r>
            <a:r>
              <a:rPr lang="en-US" altLang="ko-KR" sz="2200" b="1" spc="-1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약 </a:t>
            </a:r>
            <a:r>
              <a:rPr lang="en-US" altLang="ko-KR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en-US" altLang="ko-KR" sz="2200" b="1" spc="-1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생각하고</a:t>
            </a:r>
            <a:r>
              <a:rPr lang="en-US" altLang="ko-KR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지도에서 절반 정도 걸었으니 남은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거리는 나머지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절반인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라고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어림했습니다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92" name="그룹 9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모서리가 둥근 직사각형 10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27" name="직선 연결선 126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모서리가 둥근 직사각형 127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91393" y="1688281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절반 정도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될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직사각형 139">
            <a:hlinkClick r:id="rId3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4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33"/>
          <p:cNvGrpSpPr/>
          <p:nvPr/>
        </p:nvGrpSpPr>
        <p:grpSpPr>
          <a:xfrm>
            <a:off x="4466217" y="1782737"/>
            <a:ext cx="334879" cy="334879"/>
            <a:chOff x="4964713" y="2475902"/>
            <a:chExt cx="405203" cy="405203"/>
          </a:xfrm>
        </p:grpSpPr>
        <p:sp>
          <p:nvSpPr>
            <p:cNvPr id="150" name="타원 14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8" name="타원 15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33"/>
          <p:cNvGrpSpPr/>
          <p:nvPr/>
        </p:nvGrpSpPr>
        <p:grpSpPr>
          <a:xfrm>
            <a:off x="4466217" y="3722384"/>
            <a:ext cx="334879" cy="334879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2" name="타원 1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560387" y="7354087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4008620"/>
            <a:ext cx="8789630" cy="1192906"/>
            <a:chOff x="560387" y="4745407"/>
            <a:chExt cx="8789630" cy="1192906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5232017"/>
              <a:ext cx="8785225" cy="70629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4745407"/>
              <a:ext cx="8736074" cy="464743"/>
              <a:chOff x="613943" y="4334448"/>
              <a:chExt cx="8736074" cy="46474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호수까지 </a:t>
                </a:r>
                <a:r>
                  <a:rPr lang="ko-KR" altLang="en-US" dirty="0"/>
                  <a:t>남은 거리를 구하는 식을 써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1745963"/>
            <a:ext cx="8789630" cy="1657893"/>
            <a:chOff x="560387" y="1591015"/>
            <a:chExt cx="8789630" cy="1657893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60387" y="2096908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613943" y="1591015"/>
              <a:ext cx="8736074" cy="498598"/>
              <a:chOff x="613943" y="4334448"/>
              <a:chExt cx="8736074" cy="498598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호수까지 </a:t>
                </a:r>
                <a:r>
                  <a:rPr lang="ko-KR" altLang="en-US" dirty="0"/>
                  <a:t>남은 거리를 어떻게 구할 수 있을지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461600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0.91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0.43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91393" y="2389845"/>
            <a:ext cx="828165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단위로 바꾸어 뺍니다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0.01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개수를 이용하여 구합니다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5336" y="960664"/>
            <a:ext cx="8814178" cy="535531"/>
            <a:chOff x="565336" y="960664"/>
            <a:chExt cx="8814178" cy="535531"/>
          </a:xfrm>
        </p:grpSpPr>
        <p:sp>
          <p:nvSpPr>
            <p:cNvPr id="146" name="TextBox 145"/>
            <p:cNvSpPr txBox="1"/>
            <p:nvPr/>
          </p:nvSpPr>
          <p:spPr>
            <a:xfrm>
              <a:off x="993964" y="960664"/>
              <a:ext cx="838555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호수까지 남은 거리는 몇</a:t>
              </a:r>
              <a:r>
                <a:rPr lang="ko-KR" altLang="en-US" sz="2400" b="1" dirty="0">
                  <a:latin typeface="Cambria Math" panose="02040503050406030204" pitchFamily="18" charset="0"/>
                  <a:ea typeface="나눔고딕 ExtraBold" pitchFamily="50" charset="-127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인지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25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26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3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35" name="그룹 234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36" name="직선 연결선 235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모서리가 둥근 직사각형 236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44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46" name="타원 2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6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4" name="직선 연결선 2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3" name="TextBox 26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8" name="직사각형 87">
            <a:hlinkClick r:id="rId3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4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33"/>
          <p:cNvGrpSpPr/>
          <p:nvPr/>
        </p:nvGrpSpPr>
        <p:grpSpPr>
          <a:xfrm>
            <a:off x="4785561" y="2674836"/>
            <a:ext cx="334879" cy="334879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5" name="타원 9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33"/>
          <p:cNvGrpSpPr/>
          <p:nvPr/>
        </p:nvGrpSpPr>
        <p:grpSpPr>
          <a:xfrm>
            <a:off x="4785561" y="4711397"/>
            <a:ext cx="334879" cy="334879"/>
            <a:chOff x="4964713" y="2475902"/>
            <a:chExt cx="405203" cy="405203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9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632520" y="978592"/>
            <a:ext cx="8736074" cy="498598"/>
            <a:chOff x="613943" y="4047175"/>
            <a:chExt cx="8736074" cy="498598"/>
          </a:xfrm>
        </p:grpSpPr>
        <p:sp>
          <p:nvSpPr>
            <p:cNvPr id="158" name="TextBox 157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호수까지 </a:t>
              </a:r>
              <a:r>
                <a:rPr lang="ko-KR" altLang="en-US" dirty="0"/>
                <a:t>남은 거리를 </a:t>
              </a:r>
              <a:r>
                <a:rPr lang="ko-KR" altLang="en-US" dirty="0" smtClean="0"/>
                <a:t>그림에 나타내 </a:t>
              </a:r>
              <a:r>
                <a:rPr lang="ko-KR" altLang="en-US" dirty="0"/>
                <a:t>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59" name="타원 158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72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75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6" name="그룹 185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87" name="직선 연결선 186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모서리가 둥근 직사각형 187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95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0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8" name="직사각형 87">
            <a:hlinkClick r:id="rId3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4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5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6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041232" y="1556792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0.91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246994" y="1556792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0.43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88" y="3024131"/>
            <a:ext cx="8583223" cy="809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4"/>
          <a:stretch/>
        </p:blipFill>
        <p:spPr>
          <a:xfrm>
            <a:off x="848544" y="2430000"/>
            <a:ext cx="8555543" cy="859651"/>
          </a:xfrm>
          <a:prstGeom prst="rect">
            <a:avLst/>
          </a:prstGeom>
        </p:spPr>
      </p:pic>
      <p:grpSp>
        <p:nvGrpSpPr>
          <p:cNvPr id="72" name="그룹 33"/>
          <p:cNvGrpSpPr/>
          <p:nvPr/>
        </p:nvGrpSpPr>
        <p:grpSpPr>
          <a:xfrm>
            <a:off x="7340322" y="1621587"/>
            <a:ext cx="334879" cy="334879"/>
            <a:chOff x="4964713" y="2475902"/>
            <a:chExt cx="405203" cy="405203"/>
          </a:xfrm>
        </p:grpSpPr>
        <p:sp>
          <p:nvSpPr>
            <p:cNvPr id="73" name="타원 7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33"/>
          <p:cNvGrpSpPr/>
          <p:nvPr/>
        </p:nvGrpSpPr>
        <p:grpSpPr>
          <a:xfrm>
            <a:off x="8553004" y="1621587"/>
            <a:ext cx="334879" cy="334879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9" b="5501"/>
          <a:stretch/>
        </p:blipFill>
        <p:spPr>
          <a:xfrm>
            <a:off x="835200" y="3301200"/>
            <a:ext cx="8555543" cy="864095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896940" y="2543556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16628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4" y="1685470"/>
            <a:ext cx="9099242" cy="2853107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7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모서리가 둥근 직사각형 101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7" name="모서리가 둥근 직사각형 146"/>
          <p:cNvSpPr/>
          <p:nvPr/>
        </p:nvSpPr>
        <p:spPr>
          <a:xfrm>
            <a:off x="1922314" y="236472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608486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977163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73080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8025962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8725991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337049" y="381123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504436" y="2364722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957643" y="236472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557241" y="2364722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021160" y="236472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620758" y="2364722"/>
            <a:ext cx="59245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537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 135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5" action="ppaction://hlinksldjump"/>
          </p:cNvPr>
          <p:cNvSpPr/>
          <p:nvPr/>
        </p:nvSpPr>
        <p:spPr>
          <a:xfrm>
            <a:off x="8591948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6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632520" y="978592"/>
            <a:ext cx="8736074" cy="464743"/>
            <a:chOff x="613943" y="4047175"/>
            <a:chExt cx="8736074" cy="464743"/>
          </a:xfrm>
        </p:grpSpPr>
        <p:sp>
          <p:nvSpPr>
            <p:cNvPr id="137" name="TextBox 136"/>
            <p:cNvSpPr txBox="1"/>
            <p:nvPr/>
          </p:nvSpPr>
          <p:spPr>
            <a:xfrm>
              <a:off x="777457" y="4047175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세로 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타원 140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922314" y="3087948"/>
            <a:ext cx="324000" cy="322933"/>
            <a:chOff x="4964713" y="2475902"/>
            <a:chExt cx="405203" cy="433965"/>
          </a:xfrm>
        </p:grpSpPr>
        <p:sp>
          <p:nvSpPr>
            <p:cNvPr id="154" name="타원 15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849667" y="3136308"/>
            <a:ext cx="324000" cy="322933"/>
            <a:chOff x="4964713" y="2475902"/>
            <a:chExt cx="405203" cy="433965"/>
          </a:xfrm>
        </p:grpSpPr>
        <p:sp>
          <p:nvSpPr>
            <p:cNvPr id="168" name="타원 16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1" name="타원 1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7919970" y="3131741"/>
            <a:ext cx="324000" cy="322933"/>
            <a:chOff x="4964713" y="2475902"/>
            <a:chExt cx="405203" cy="433965"/>
          </a:xfrm>
        </p:grpSpPr>
        <p:sp>
          <p:nvSpPr>
            <p:cNvPr id="173" name="타원 17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5" name="타원 1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/>
          <p:cNvCxnSpPr/>
          <p:nvPr/>
        </p:nvCxnSpPr>
        <p:spPr>
          <a:xfrm flipH="1">
            <a:off x="1933739" y="2828086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5011667" y="2828086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H="1">
            <a:off x="8079245" y="2828086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8" grpId="0"/>
      <p:bldP spid="161" grpId="0"/>
      <p:bldP spid="162" grpId="0"/>
      <p:bldP spid="163" grpId="0"/>
      <p:bldP spid="164" grpId="0"/>
      <p:bldP spid="169" grpId="0"/>
      <p:bldP spid="155" grpId="0"/>
      <p:bldP spid="156" grpId="0"/>
      <p:bldP spid="157" grpId="0"/>
      <p:bldP spid="159" grpId="0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3" y="2564716"/>
            <a:ext cx="8678114" cy="314490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89016" y="958497"/>
            <a:ext cx="86439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1.2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0.68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을 어떻게 계산하는지 알아봅시다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560388" y="1011852"/>
            <a:ext cx="381000" cy="400110"/>
            <a:chOff x="452406" y="890570"/>
            <a:chExt cx="381000" cy="400110"/>
          </a:xfrm>
        </p:grpSpPr>
        <p:sp>
          <p:nvSpPr>
            <p:cNvPr id="81" name="타원 80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1707943"/>
            <a:ext cx="8736074" cy="498598"/>
            <a:chOff x="613943" y="4047175"/>
            <a:chExt cx="8736074" cy="498598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그림 </a:t>
              </a:r>
              <a:r>
                <a:rPr lang="ko-KR" altLang="en-US" dirty="0"/>
                <a:t>또는 모눈종이를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47" name="그룹 146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4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모서리가 둥근 직사각형 16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0" name="그룹 16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8" name="직사각형 87">
            <a:hlinkClick r:id="rId4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5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6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7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630602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1.2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836364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0.68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12" y="3769813"/>
            <a:ext cx="8186777" cy="734711"/>
          </a:xfrm>
          <a:prstGeom prst="rect">
            <a:avLst/>
          </a:prstGeom>
        </p:spPr>
      </p:pic>
      <p:grpSp>
        <p:nvGrpSpPr>
          <p:cNvPr id="75" name="그룹 33"/>
          <p:cNvGrpSpPr/>
          <p:nvPr/>
        </p:nvGrpSpPr>
        <p:grpSpPr>
          <a:xfrm>
            <a:off x="6929692" y="1776507"/>
            <a:ext cx="334879" cy="334879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33"/>
          <p:cNvGrpSpPr/>
          <p:nvPr/>
        </p:nvGrpSpPr>
        <p:grpSpPr>
          <a:xfrm>
            <a:off x="8144442" y="1776507"/>
            <a:ext cx="334879" cy="334879"/>
            <a:chOff x="4964713" y="2475902"/>
            <a:chExt cx="405203" cy="405203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6"/>
          <a:stretch/>
        </p:blipFill>
        <p:spPr>
          <a:xfrm>
            <a:off x="954000" y="3356992"/>
            <a:ext cx="7311368" cy="1456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3" r="11464"/>
          <a:stretch/>
        </p:blipFill>
        <p:spPr>
          <a:xfrm>
            <a:off x="975600" y="3855600"/>
            <a:ext cx="7286510" cy="986102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064568" y="3178867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 animBg="1"/>
      <p:bldP spid="121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3" y="1639758"/>
            <a:ext cx="8678114" cy="31449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10" y="2142224"/>
            <a:ext cx="3294225" cy="2290984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47" name="그룹 146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4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모서리가 둥근 직사각형 16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0" name="그룹 16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7726926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8159437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7" action="ppaction://hlinksldjump"/>
          </p:cNvPr>
          <p:cNvSpPr/>
          <p:nvPr/>
        </p:nvSpPr>
        <p:spPr>
          <a:xfrm>
            <a:off x="902445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8" action="ppaction://hlinksldjump"/>
          </p:cNvPr>
          <p:cNvSpPr/>
          <p:nvPr/>
        </p:nvSpPr>
        <p:spPr>
          <a:xfrm>
            <a:off x="9456969" y="260648"/>
            <a:ext cx="366068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613943" y="895096"/>
            <a:ext cx="8736074" cy="498598"/>
            <a:chOff x="613943" y="4047175"/>
            <a:chExt cx="8736074" cy="498598"/>
          </a:xfrm>
        </p:grpSpPr>
        <p:sp>
          <p:nvSpPr>
            <p:cNvPr id="90" name="TextBox 89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그림 </a:t>
              </a:r>
              <a:r>
                <a:rPr lang="ko-KR" altLang="en-US" dirty="0"/>
                <a:t>또는 모눈종이를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6681192" y="908720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1.2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886954" y="908720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0.68</a:t>
            </a:r>
          </a:p>
        </p:txBody>
      </p:sp>
      <p:grpSp>
        <p:nvGrpSpPr>
          <p:cNvPr id="101" name="그룹 33"/>
          <p:cNvGrpSpPr/>
          <p:nvPr/>
        </p:nvGrpSpPr>
        <p:grpSpPr>
          <a:xfrm>
            <a:off x="6980282" y="987285"/>
            <a:ext cx="334879" cy="334879"/>
            <a:chOff x="4964713" y="2475902"/>
            <a:chExt cx="405203" cy="405203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/>
          <a:srcRect l="29735"/>
          <a:stretch/>
        </p:blipFill>
        <p:spPr>
          <a:xfrm>
            <a:off x="3368824" y="2142382"/>
            <a:ext cx="2314690" cy="2276010"/>
          </a:xfrm>
          <a:prstGeom prst="rect">
            <a:avLst/>
          </a:prstGeom>
        </p:spPr>
      </p:pic>
      <p:grpSp>
        <p:nvGrpSpPr>
          <p:cNvPr id="112" name="그룹 33"/>
          <p:cNvGrpSpPr/>
          <p:nvPr/>
        </p:nvGrpSpPr>
        <p:grpSpPr>
          <a:xfrm>
            <a:off x="8195032" y="987285"/>
            <a:ext cx="334879" cy="334879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9423" y="2142224"/>
            <a:ext cx="5121023" cy="2290984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>
          <a:xfrm>
            <a:off x="1854394" y="2142224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15273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7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562</Words>
  <PresentationFormat>A4 용지(210x297mm)</PresentationFormat>
  <Paragraphs>279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Arial</vt:lpstr>
      <vt:lpstr>Cambria Math</vt:lpstr>
      <vt:lpstr>맑은 고딕</vt:lpstr>
      <vt:lpstr>HY견고딕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2020-11-09T11:01:33Z</cp:lastPrinted>
  <dcterms:created xsi:type="dcterms:W3CDTF">2020-09-07T10:18:08Z</dcterms:created>
  <dcterms:modified xsi:type="dcterms:W3CDTF">2021-04-22T23:53:29Z</dcterms:modified>
</cp:coreProperties>
</file>