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315" r:id="rId4"/>
    <p:sldId id="339" r:id="rId5"/>
    <p:sldId id="369" r:id="rId6"/>
    <p:sldId id="273" r:id="rId7"/>
    <p:sldId id="375" r:id="rId8"/>
    <p:sldId id="372" r:id="rId9"/>
    <p:sldId id="373" r:id="rId10"/>
    <p:sldId id="376" r:id="rId11"/>
    <p:sldId id="358" r:id="rId12"/>
    <p:sldId id="296" r:id="rId13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</p:embeddedFontLst>
  <p:custShowLst>
    <p:custShow name="재구성한 쇼 1" id="0">
      <p:sldLst>
        <p:sld r:id="rId3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C"/>
    <a:srgbClr val="D45F74"/>
    <a:srgbClr val="FFFFFF"/>
    <a:srgbClr val="C49A6C"/>
    <a:srgbClr val="ED161D"/>
    <a:srgbClr val="16C1F3"/>
    <a:srgbClr val="3FB97B"/>
    <a:srgbClr val="FF33CC"/>
    <a:srgbClr val="F05A67"/>
    <a:srgbClr val="AC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94660"/>
  </p:normalViewPr>
  <p:slideViewPr>
    <p:cSldViewPr>
      <p:cViewPr varScale="1">
        <p:scale>
          <a:sx n="70" d="100"/>
          <a:sy n="70" d="100"/>
        </p:scale>
        <p:origin x="120" y="606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81099" y="71438"/>
            <a:ext cx="2131741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수직을 알아볼까요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998145" y="12893"/>
            <a:ext cx="1143008" cy="630025"/>
            <a:chOff x="4493564" y="12893"/>
            <a:chExt cx="1143008" cy="630025"/>
          </a:xfrm>
        </p:grpSpPr>
        <p:pic>
          <p:nvPicPr>
            <p:cNvPr id="11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79316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2" name="직사각형 11"/>
            <p:cNvSpPr/>
            <p:nvPr/>
          </p:nvSpPr>
          <p:spPr>
            <a:xfrm>
              <a:off x="4493564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2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8.emf"/><Relationship Id="rId5" Type="http://schemas.openxmlformats.org/officeDocument/2006/relationships/slide" Target="slide4.xml"/><Relationship Id="rId10" Type="http://schemas.openxmlformats.org/officeDocument/2006/relationships/image" Target="../media/image27.emf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11" Type="http://schemas.openxmlformats.org/officeDocument/2006/relationships/image" Target="../media/image6.png"/><Relationship Id="rId5" Type="http://schemas.openxmlformats.org/officeDocument/2006/relationships/image" Target="../media/image28.emf"/><Relationship Id="rId10" Type="http://schemas.openxmlformats.org/officeDocument/2006/relationships/slide" Target="slide6.xml"/><Relationship Id="rId4" Type="http://schemas.openxmlformats.org/officeDocument/2006/relationships/image" Target="../media/image27.emf"/><Relationship Id="rId9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4.xml"/><Relationship Id="rId7" Type="http://schemas.openxmlformats.org/officeDocument/2006/relationships/hyperlink" Target="4_2_4_2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slide" Target="slide6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slide" Target="slide10.xml"/><Relationship Id="rId10" Type="http://schemas.openxmlformats.org/officeDocument/2006/relationships/image" Target="../media/image20.png"/><Relationship Id="rId4" Type="http://schemas.openxmlformats.org/officeDocument/2006/relationships/slide" Target="slide4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2.xml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7297614" y="0"/>
            <a:ext cx="2599874" cy="642918"/>
            <a:chOff x="7297614" y="0"/>
            <a:chExt cx="2599874" cy="642918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8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수직을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1914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51538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5812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9097" y="3105835"/>
            <a:ext cx="1417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9" name="직사각형 158">
            <a:hlinkClick r:id="rId4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hlinkClick r:id="rId5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hlinkClick r:id="rId6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사각형 설명선 83"/>
          <p:cNvSpPr/>
          <p:nvPr/>
        </p:nvSpPr>
        <p:spPr>
          <a:xfrm>
            <a:off x="5388048" y="78558"/>
            <a:ext cx="2412774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80~81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54~55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>
            <a:hlinkClick r:id="rId7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13" y="1611767"/>
            <a:ext cx="5797391" cy="3051601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76" name="그룹 7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00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9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3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64" name="직사각형 163">
            <a:hlinkClick r:id="rId4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5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6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8464" y="872201"/>
            <a:ext cx="9252222" cy="632409"/>
            <a:chOff x="128464" y="872201"/>
            <a:chExt cx="9252222" cy="632409"/>
          </a:xfrm>
        </p:grpSpPr>
        <p:sp>
          <p:nvSpPr>
            <p:cNvPr id="57" name="TextBox 56"/>
            <p:cNvSpPr txBox="1"/>
            <p:nvPr/>
          </p:nvSpPr>
          <p:spPr>
            <a:xfrm>
              <a:off x="990447" y="969079"/>
              <a:ext cx="839023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b="1" dirty="0"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사방치기 놀이판에서 직선을 찾고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수선을 그어 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8464" y="942587"/>
              <a:ext cx="882446" cy="54867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920750" y="872201"/>
              <a:ext cx="370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b="1" dirty="0">
                  <a:solidFill>
                    <a:srgbClr val="D45F74"/>
                  </a:solidFill>
                  <a:latin typeface="나눔고딕 ExtraBold" pitchFamily="50" charset="-127"/>
                  <a:ea typeface="나눔고딕 ExtraBold" pitchFamily="50" charset="-127"/>
                </a:rPr>
                <a:t>*</a:t>
              </a:r>
              <a:endParaRPr lang="ko-KR" altLang="en-US" sz="2400" b="1" dirty="0">
                <a:solidFill>
                  <a:srgbClr val="D45F74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12" y="2321261"/>
            <a:ext cx="2576617" cy="1737265"/>
          </a:xfrm>
          <a:prstGeom prst="rect">
            <a:avLst/>
          </a:prstGeom>
        </p:spPr>
      </p:pic>
      <p:grpSp>
        <p:nvGrpSpPr>
          <p:cNvPr id="59" name="그룹 33"/>
          <p:cNvGrpSpPr/>
          <p:nvPr/>
        </p:nvGrpSpPr>
        <p:grpSpPr>
          <a:xfrm>
            <a:off x="5889104" y="2953996"/>
            <a:ext cx="324000" cy="324000"/>
            <a:chOff x="4964713" y="2475902"/>
            <a:chExt cx="405203" cy="405203"/>
          </a:xfrm>
        </p:grpSpPr>
        <p:sp>
          <p:nvSpPr>
            <p:cNvPr id="60" name="타원 5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2" name="타원 6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928" y="4176916"/>
            <a:ext cx="3503858" cy="59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7138" y="1982939"/>
            <a:ext cx="42667" cy="223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0184" y="4024027"/>
            <a:ext cx="154878" cy="158866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234601" y="1777099"/>
            <a:ext cx="360040" cy="356249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5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6030" y="911987"/>
            <a:ext cx="6233941" cy="2130530"/>
            <a:chOff x="560512" y="1611767"/>
            <a:chExt cx="8928992" cy="3051601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2113" y="1611767"/>
              <a:ext cx="5797391" cy="3051601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12" y="2321261"/>
              <a:ext cx="2576617" cy="1737265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928" y="4176916"/>
              <a:ext cx="3503858" cy="5989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7138" y="1982939"/>
              <a:ext cx="42667" cy="2232000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0184" y="4024027"/>
              <a:ext cx="154878" cy="15886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60387" y="3154427"/>
            <a:ext cx="8789630" cy="2794198"/>
            <a:chOff x="560387" y="3154427"/>
            <a:chExt cx="8789630" cy="279419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560387" y="3655316"/>
              <a:ext cx="8785225" cy="2293309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13943" y="3154427"/>
              <a:ext cx="8736074" cy="498598"/>
              <a:chOff x="613943" y="4183844"/>
              <a:chExt cx="8736074" cy="49859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77457" y="418384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수선을 어떻게 그었는지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613943" y="434001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7297614" y="0"/>
            <a:ext cx="2583618" cy="680156"/>
            <a:chOff x="7297614" y="0"/>
            <a:chExt cx="2583618" cy="680156"/>
          </a:xfrm>
        </p:grpSpPr>
        <p:grpSp>
          <p:nvGrpSpPr>
            <p:cNvPr id="79" name="그룹 78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9369552" y="0"/>
              <a:ext cx="511680" cy="680156"/>
              <a:chOff x="9369552" y="0"/>
              <a:chExt cx="511680" cy="680156"/>
            </a:xfrm>
          </p:grpSpPr>
          <p:grpSp>
            <p:nvGrpSpPr>
              <p:cNvPr id="102" name="그룹 77"/>
              <p:cNvGrpSpPr/>
              <p:nvPr/>
            </p:nvGrpSpPr>
            <p:grpSpPr>
              <a:xfrm>
                <a:off x="9448136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9369552" y="400112"/>
                <a:ext cx="5116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9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85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791393" y="3778886"/>
            <a:ext cx="8332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삼각자에서 직각인 부분을 이용하여 수선을 그었습니다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놀이판의 직선 위에 점 </a:t>
            </a:r>
            <a:r>
              <a:rPr lang="ko-KR" altLang="en-US" sz="2200" b="1" dirty="0" err="1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찍고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각도기의 중심을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ㄱ에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맞추고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각도기의 밑금을 놀이판의 주어진 직선과 일치하도록 맞춥니다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각도기에서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90˚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되는 눈금 위에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ㄴ을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찍고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ㄱ과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ㄴ을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직선으로 잇습니다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64" name="직사각형 163">
            <a:hlinkClick r:id="rId8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hlinkClick r:id="rId9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10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33"/>
          <p:cNvGrpSpPr/>
          <p:nvPr/>
        </p:nvGrpSpPr>
        <p:grpSpPr>
          <a:xfrm>
            <a:off x="4791000" y="4639970"/>
            <a:ext cx="324000" cy="324000"/>
            <a:chOff x="4964713" y="2475902"/>
            <a:chExt cx="405203" cy="405203"/>
          </a:xfrm>
        </p:grpSpPr>
        <p:sp>
          <p:nvSpPr>
            <p:cNvPr id="116" name="타원 11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9" name="타원 12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723351" y="981075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평행을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1914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1538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5812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753200" y="0"/>
            <a:ext cx="22974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659097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2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9" name="그룹 128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7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7" name="직사각형 116">
            <a:hlinkClick r:id="rId3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hlinkClick r:id="rId4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/>
          <a:stretch/>
        </p:blipFill>
        <p:spPr>
          <a:xfrm>
            <a:off x="924130" y="1412776"/>
            <a:ext cx="8057741" cy="4716694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57" name="TextBox 56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9" name="그림 58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0387" y="894972"/>
            <a:ext cx="8789630" cy="1652890"/>
            <a:chOff x="560387" y="894972"/>
            <a:chExt cx="8789630" cy="1652890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395862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13943" y="894972"/>
              <a:ext cx="8736074" cy="498598"/>
              <a:chOff x="613943" y="894972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89497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한옥에서 두 직선이 만나 직각을 이루는 부분을 찾아볼까요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105114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3184016"/>
            <a:ext cx="8789630" cy="1652890"/>
            <a:chOff x="560387" y="3184016"/>
            <a:chExt cx="8789630" cy="165289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560387" y="3684906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3943" y="3184016"/>
              <a:ext cx="8736074" cy="498598"/>
              <a:chOff x="613943" y="4183844"/>
              <a:chExt cx="8736074" cy="498598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77457" y="418384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직각인지 알아보기 위한 방법은 무엇이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13943" y="434001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7297614" y="0"/>
            <a:ext cx="2599874" cy="680156"/>
            <a:chOff x="7297614" y="0"/>
            <a:chExt cx="2599874" cy="680156"/>
          </a:xfrm>
        </p:grpSpPr>
        <p:pic>
          <p:nvPicPr>
            <p:cNvPr id="13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1" name="그룹 130"/>
            <p:cNvGrpSpPr/>
            <p:nvPr/>
          </p:nvGrpSpPr>
          <p:grpSpPr>
            <a:xfrm>
              <a:off x="8148224" y="0"/>
              <a:ext cx="402673" cy="680156"/>
              <a:chOff x="8152987" y="0"/>
              <a:chExt cx="402673" cy="680156"/>
            </a:xfrm>
          </p:grpSpPr>
          <p:grpSp>
            <p:nvGrpSpPr>
              <p:cNvPr id="159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51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51943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한옥의 기둥과 바닥이 직각을 이루고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기둥과 지붕이 직각을 이루고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>
            <a:hlinkClick r:id="rId3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hlinkClick r:id="rId4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4790998" y="1866471"/>
            <a:ext cx="324000" cy="324000"/>
            <a:chOff x="4964724" y="2475886"/>
            <a:chExt cx="405204" cy="405200"/>
          </a:xfrm>
        </p:grpSpPr>
        <p:sp>
          <p:nvSpPr>
            <p:cNvPr id="72" name="타원 71"/>
            <p:cNvSpPr/>
            <p:nvPr/>
          </p:nvSpPr>
          <p:spPr>
            <a:xfrm>
              <a:off x="4964724" y="2475886"/>
              <a:ext cx="405204" cy="405200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49" y="2565382"/>
              <a:ext cx="244962" cy="220658"/>
            </a:xfrm>
            <a:prstGeom prst="rect">
              <a:avLst/>
            </a:prstGeom>
            <a:noFill/>
          </p:spPr>
        </p:pic>
        <p:sp>
          <p:nvSpPr>
            <p:cNvPr id="74" name="타원 73"/>
            <p:cNvSpPr/>
            <p:nvPr/>
          </p:nvSpPr>
          <p:spPr>
            <a:xfrm>
              <a:off x="5103820" y="2508249"/>
              <a:ext cx="126989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91393" y="3808475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삼각자의 직각인 부분을 대어 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각도기를 이용해서 각의 크기를 재어 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90999" y="4098906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/>
          <p:cNvGrpSpPr/>
          <p:nvPr/>
        </p:nvGrpSpPr>
        <p:grpSpPr>
          <a:xfrm>
            <a:off x="560388" y="986064"/>
            <a:ext cx="9077574" cy="784830"/>
            <a:chOff x="560388" y="986064"/>
            <a:chExt cx="9077574" cy="784830"/>
          </a:xfrm>
        </p:grpSpPr>
        <p:sp>
          <p:nvSpPr>
            <p:cNvPr id="105" name="TextBox 104"/>
            <p:cNvSpPr txBox="1"/>
            <p:nvPr/>
          </p:nvSpPr>
          <p:spPr>
            <a:xfrm>
              <a:off x="993964" y="986064"/>
              <a:ext cx="864399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50" b="1" dirty="0">
                  <a:latin typeface="+mn-ea"/>
                </a:rPr>
                <a:t>두 직선이 만나서 이루는 각이 직각인 곳을 모두 찾아 </a:t>
              </a:r>
              <a:r>
                <a:rPr lang="ko-KR" altLang="en-US" sz="2250" b="1" dirty="0" smtClean="0">
                  <a:latin typeface="+mn-ea"/>
                </a:rPr>
                <a:t>         와 </a:t>
              </a:r>
              <a:endParaRPr lang="en-US" altLang="ko-KR" sz="2250" b="1" dirty="0" smtClean="0">
                <a:latin typeface="+mn-ea"/>
              </a:endParaRPr>
            </a:p>
            <a:p>
              <a:r>
                <a:rPr lang="ko-KR" altLang="en-US" sz="2250" b="1" dirty="0" smtClean="0">
                  <a:latin typeface="+mn-ea"/>
                </a:rPr>
                <a:t>같이 </a:t>
              </a:r>
              <a:r>
                <a:rPr lang="ko-KR" altLang="en-US" sz="2250" b="1" dirty="0">
                  <a:latin typeface="+mn-ea"/>
                </a:rPr>
                <a:t>표시해 봅시다</a:t>
              </a:r>
              <a:r>
                <a:rPr lang="en-US" altLang="ko-KR" sz="2250" b="1" dirty="0">
                  <a:latin typeface="+mn-ea"/>
                </a:rPr>
                <a:t>.</a:t>
              </a: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38" y="1944795"/>
            <a:ext cx="7442525" cy="2281523"/>
          </a:xfrm>
          <a:prstGeom prst="rect">
            <a:avLst/>
          </a:prstGeom>
        </p:spPr>
      </p:pic>
      <p:grpSp>
        <p:nvGrpSpPr>
          <p:cNvPr id="171" name="그룹 170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72" name="그룹 171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9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5" name="그룹 174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85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87" name="타원 1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77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9" name="직선 연결선 1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4" name="모서리가 둥근 직사각형 123"/>
          <p:cNvSpPr/>
          <p:nvPr/>
        </p:nvSpPr>
        <p:spPr>
          <a:xfrm>
            <a:off x="560387" y="4441037"/>
            <a:ext cx="8785225" cy="151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91394" y="4541473"/>
            <a:ext cx="82986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첫 번째에는 직각이 두 군데 있습니다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번째는 두 직선이 만나서 이루는 각이 직각을 이루지 않습니다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 번째에는 직각이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군데 있습니다</a:t>
            </a:r>
            <a:r>
              <a:rPr lang="en-US" altLang="ko-KR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4" name="직사각형 163">
            <a:hlinkClick r:id="rId4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hlinkClick r:id="rId5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096638" y="1021918"/>
            <a:ext cx="792088" cy="332640"/>
          </a:xfrm>
          <a:prstGeom prst="roundRect">
            <a:avLst>
              <a:gd name="adj" fmla="val 50000"/>
            </a:avLst>
          </a:prstGeom>
          <a:solidFill>
            <a:srgbClr val="C49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보기</a:t>
            </a:r>
          </a:p>
        </p:txBody>
      </p:sp>
      <p:sp>
        <p:nvSpPr>
          <p:cNvPr id="76" name="직사각형 75">
            <a:hlinkClick r:id="rId6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33"/>
          <p:cNvGrpSpPr/>
          <p:nvPr/>
        </p:nvGrpSpPr>
        <p:grpSpPr>
          <a:xfrm>
            <a:off x="4791000" y="5035037"/>
            <a:ext cx="324000" cy="324000"/>
            <a:chOff x="4964713" y="2475902"/>
            <a:chExt cx="405203" cy="405203"/>
          </a:xfrm>
        </p:grpSpPr>
        <p:sp>
          <p:nvSpPr>
            <p:cNvPr id="78" name="타원 7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287" y="2290413"/>
            <a:ext cx="4911372" cy="1710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그룹 33"/>
          <p:cNvGrpSpPr/>
          <p:nvPr/>
        </p:nvGrpSpPr>
        <p:grpSpPr>
          <a:xfrm>
            <a:off x="5889104" y="2983699"/>
            <a:ext cx="324000" cy="324000"/>
            <a:chOff x="4964713" y="2475902"/>
            <a:chExt cx="405203" cy="405203"/>
          </a:xfrm>
        </p:grpSpPr>
        <p:sp>
          <p:nvSpPr>
            <p:cNvPr id="70" name="타원 6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3" name="타원 7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96" name="그룹 9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8522516" y="0"/>
              <a:ext cx="511679" cy="721316"/>
              <a:chOff x="8112532" y="0"/>
              <a:chExt cx="511679" cy="721316"/>
            </a:xfrm>
          </p:grpSpPr>
          <p:grpSp>
            <p:nvGrpSpPr>
              <p:cNvPr id="117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9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9" name="그룹 98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47764" y="0"/>
              <a:ext cx="527184" cy="642918"/>
              <a:chOff x="8513081" y="0"/>
              <a:chExt cx="527184" cy="642918"/>
            </a:xfrm>
          </p:grpSpPr>
          <p:grpSp>
            <p:nvGrpSpPr>
              <p:cNvPr id="1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51" name="직사각형 150">
            <a:hlinkClick r:id="rId3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hlinkClick r:id="rId4" action="ppaction://hlinksldjump"/>
          </p:cNvPr>
          <p:cNvSpPr/>
          <p:nvPr/>
        </p:nvSpPr>
        <p:spPr>
          <a:xfrm>
            <a:off x="902253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03954" y="985417"/>
            <a:ext cx="3178471" cy="461665"/>
            <a:chOff x="1003954" y="985417"/>
            <a:chExt cx="3178471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1227770" y="985417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수직과 수선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3" y="1773238"/>
            <a:ext cx="8741742" cy="2908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51" b="49616"/>
          <a:stretch/>
        </p:blipFill>
        <p:spPr>
          <a:xfrm>
            <a:off x="6936544" y="1999955"/>
            <a:ext cx="457882" cy="36132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1" t="51934" r="6218" b="-2318"/>
          <a:stretch/>
        </p:blipFill>
        <p:spPr>
          <a:xfrm>
            <a:off x="7737214" y="2360078"/>
            <a:ext cx="435864" cy="361329"/>
          </a:xfrm>
          <a:prstGeom prst="rect">
            <a:avLst/>
          </a:prstGeom>
        </p:spPr>
      </p:pic>
      <p:grpSp>
        <p:nvGrpSpPr>
          <p:cNvPr id="90" name="그룹 33"/>
          <p:cNvGrpSpPr/>
          <p:nvPr/>
        </p:nvGrpSpPr>
        <p:grpSpPr>
          <a:xfrm>
            <a:off x="7043792" y="2018619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33"/>
          <p:cNvGrpSpPr/>
          <p:nvPr/>
        </p:nvGrpSpPr>
        <p:grpSpPr>
          <a:xfrm>
            <a:off x="7821955" y="2397407"/>
            <a:ext cx="324000" cy="324000"/>
            <a:chOff x="4964713" y="2475902"/>
            <a:chExt cx="405203" cy="405203"/>
          </a:xfrm>
        </p:grpSpPr>
        <p:sp>
          <p:nvSpPr>
            <p:cNvPr id="123" name="타원 12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779983" y="2896584"/>
            <a:ext cx="2348527" cy="1401672"/>
            <a:chOff x="6780497" y="2804200"/>
            <a:chExt cx="1872770" cy="106683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497" y="2804200"/>
              <a:ext cx="1872770" cy="1066830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6968891" y="3048186"/>
              <a:ext cx="1566219" cy="632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생활 속에서는 직선과 선분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선분과 선분이 만나서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이루는 각이 직각일 때도 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이들을 수직이라고 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3124410"/>
            <a:ext cx="1129896" cy="13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06" y="2214696"/>
            <a:ext cx="1577643" cy="1580909"/>
          </a:xfrm>
          <a:prstGeom prst="rect">
            <a:avLst/>
          </a:prstGeom>
        </p:spPr>
      </p:pic>
      <p:grpSp>
        <p:nvGrpSpPr>
          <p:cNvPr id="180" name="그룹 17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81" name="그룹 18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210" name="그룹 20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212" name="타원 2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20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84" name="그룹 18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9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6" name="직선 연결선 19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8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8" name="직선 연결선 1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560388" y="981075"/>
            <a:ext cx="9072626" cy="461665"/>
            <a:chOff x="560388" y="981075"/>
            <a:chExt cx="907262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89016" y="981075"/>
                  <a:ext cx="86439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삼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각자와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각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도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기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를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이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용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하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여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직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에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대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한</m:t>
                      </m:r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수</m:t>
                      </m:r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을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그어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 </m:t>
                      </m:r>
                      <m:r>
                        <a:rPr lang="ko-KR" altLang="en-US" sz="2400" b="1" i="1" dirty="0">
                          <a:latin typeface="Cambria Math" panose="02040503050406030204" pitchFamily="18" charset="0"/>
                          <a:ea typeface="나눔고딕 ExtraBold" pitchFamily="50" charset="-127"/>
                        </a:rPr>
                        <m:t>봅시다</m:t>
                      </m:r>
                    </m:oMath>
                  </a14:m>
                  <a:r>
                    <a:rPr lang="en-US" altLang="ko-KR" sz="24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.</a:t>
                  </a:r>
                  <a:endParaRPr lang="ko-KR" altLang="en-US" sz="24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16" y="981075"/>
                  <a:ext cx="864399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64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그룹 79"/>
            <p:cNvGrpSpPr/>
            <p:nvPr/>
          </p:nvGrpSpPr>
          <p:grpSpPr>
            <a:xfrm>
              <a:off x="560388" y="1011852"/>
              <a:ext cx="381000" cy="400110"/>
              <a:chOff x="452406" y="890570"/>
              <a:chExt cx="381000" cy="400110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3943" y="4463995"/>
            <a:ext cx="8736074" cy="498598"/>
            <a:chOff x="613943" y="4183844"/>
            <a:chExt cx="8736074" cy="498598"/>
          </a:xfrm>
        </p:grpSpPr>
        <p:sp>
          <p:nvSpPr>
            <p:cNvPr id="76" name="TextBox 75"/>
            <p:cNvSpPr txBox="1"/>
            <p:nvPr/>
          </p:nvSpPr>
          <p:spPr>
            <a:xfrm>
              <a:off x="777457" y="4183844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삼각자를 이용하여 주어진 직선에 대한 수선을 그어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613943" y="434001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3" name="직사각형 152">
            <a:hlinkClick r:id="rId6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hlinkClick r:id="rId7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8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94" y="2747441"/>
            <a:ext cx="1456425" cy="13631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846298" y="2478690"/>
            <a:ext cx="1679336" cy="992484"/>
            <a:chOff x="6946072" y="2996952"/>
            <a:chExt cx="1679336" cy="99248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79" t="29303" r="14979" b="29303"/>
            <a:stretch/>
          </p:blipFill>
          <p:spPr>
            <a:xfrm flipH="1">
              <a:off x="6946072" y="2996952"/>
              <a:ext cx="1679336" cy="99248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247791" y="3073869"/>
              <a:ext cx="11769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삼각자의 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어느 부분을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이용해야 할까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627" y="1729580"/>
            <a:ext cx="2484253" cy="2404260"/>
          </a:xfrm>
          <a:prstGeom prst="rect">
            <a:avLst/>
          </a:prstGeom>
        </p:spPr>
      </p:pic>
      <p:grpSp>
        <p:nvGrpSpPr>
          <p:cNvPr id="86" name="그룹 33"/>
          <p:cNvGrpSpPr/>
          <p:nvPr/>
        </p:nvGrpSpPr>
        <p:grpSpPr>
          <a:xfrm>
            <a:off x="8229400" y="4534366"/>
            <a:ext cx="324000" cy="324000"/>
            <a:chOff x="4964713" y="2475902"/>
            <a:chExt cx="405203" cy="405203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3863341" y="3749418"/>
            <a:ext cx="2982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54819" y="1760832"/>
            <a:ext cx="0" cy="2280877"/>
          </a:xfrm>
          <a:prstGeom prst="line">
            <a:avLst/>
          </a:prstGeom>
          <a:ln w="19050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0387" y="3750899"/>
            <a:ext cx="8789630" cy="1619023"/>
            <a:chOff x="560387" y="3784766"/>
            <a:chExt cx="8789630" cy="1619023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560387" y="4251789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613943" y="3784766"/>
              <a:ext cx="8736074" cy="464743"/>
              <a:chOff x="613943" y="4217711"/>
              <a:chExt cx="8736074" cy="46474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77457" y="4217711"/>
                <a:ext cx="8572560" cy="464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/>
                  <a:t>삼각자를 이용하여 수선을 그은 방법을 이야기해 보세요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613943" y="4373882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9" name="그룹 118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6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1" name="그룹 130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4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7" name="TextBox 176"/>
          <p:cNvSpPr txBox="1"/>
          <p:nvPr/>
        </p:nvSpPr>
        <p:spPr>
          <a:xfrm>
            <a:off x="162080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1393" y="4375358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삼각자에서 직각인 부분을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이용해서 그었습니다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직선에 삼각자를 올려 놓고 선을 그었습니다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8" name="직사각형 187">
            <a:hlinkClick r:id="rId3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4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33"/>
          <p:cNvGrpSpPr/>
          <p:nvPr/>
        </p:nvGrpSpPr>
        <p:grpSpPr>
          <a:xfrm>
            <a:off x="4791000" y="4669772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6954" y="930543"/>
            <a:ext cx="4932091" cy="2621507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5144722" y="981075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5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54" name="직선 연결선 15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133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4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613943" y="4486247"/>
            <a:ext cx="8736074" cy="461665"/>
            <a:chOff x="613943" y="4183844"/>
            <a:chExt cx="8736074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777457" y="4183844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각도기를 이용하여 주어진 직선에 대한 수선을 그어 보세요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13943" y="4340015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4" name="직사각형 123">
            <a:hlinkClick r:id="rId3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hlinkClick r:id="rId4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6"/>
          <a:srcRect r="57863"/>
          <a:stretch/>
        </p:blipFill>
        <p:spPr>
          <a:xfrm>
            <a:off x="507452" y="772877"/>
            <a:ext cx="3186964" cy="310068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88543" y="2817311"/>
            <a:ext cx="1746812" cy="1152128"/>
            <a:chOff x="6878595" y="2852937"/>
            <a:chExt cx="1746812" cy="115212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84" t="28158" r="16884" b="28158"/>
            <a:stretch/>
          </p:blipFill>
          <p:spPr>
            <a:xfrm flipH="1">
              <a:off x="6878595" y="2852937"/>
              <a:ext cx="1746812" cy="115212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968891" y="3048186"/>
              <a:ext cx="15662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각도가 몇 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도일 때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수직이 되는지</a:t>
              </a:r>
            </a:p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생각해 봐</a:t>
              </a:r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5" name="그룹 33"/>
          <p:cNvGrpSpPr/>
          <p:nvPr/>
        </p:nvGrpSpPr>
        <p:grpSpPr>
          <a:xfrm>
            <a:off x="7939333" y="4558053"/>
            <a:ext cx="324000" cy="324000"/>
            <a:chOff x="4964713" y="2475902"/>
            <a:chExt cx="405203" cy="405203"/>
          </a:xfrm>
        </p:grpSpPr>
        <p:sp>
          <p:nvSpPr>
            <p:cNvPr id="76" name="타원 7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8" name="타원 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36" y="1231677"/>
            <a:ext cx="3109355" cy="241301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3863341" y="3106280"/>
            <a:ext cx="29829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r="56708"/>
          <a:stretch/>
        </p:blipFill>
        <p:spPr>
          <a:xfrm>
            <a:off x="3800872" y="1232616"/>
            <a:ext cx="3024336" cy="2420793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>
            <a:off x="5365998" y="1087811"/>
            <a:ext cx="0" cy="2280877"/>
          </a:xfrm>
          <a:prstGeom prst="line">
            <a:avLst/>
          </a:prstGeom>
          <a:ln w="19050">
            <a:solidFill>
              <a:srgbClr val="00A9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116" y="3111676"/>
            <a:ext cx="10485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repeatCount="3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repeatCount="3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60387" y="3227509"/>
            <a:ext cx="8789630" cy="2732889"/>
            <a:chOff x="560387" y="3227509"/>
            <a:chExt cx="8789630" cy="273288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60387" y="3728398"/>
              <a:ext cx="8785225" cy="223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3227509"/>
              <a:ext cx="8736074" cy="498598"/>
              <a:chOff x="613943" y="4183844"/>
              <a:chExt cx="8736074" cy="49859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77457" y="418384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각도기를 이용하여 수선을 그은 방법을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13943" y="434001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7297614" y="0"/>
            <a:ext cx="2599874" cy="721316"/>
            <a:chOff x="7297614" y="0"/>
            <a:chExt cx="2599874" cy="72131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9385809" y="0"/>
              <a:ext cx="511679" cy="596027"/>
              <a:chOff x="9385809" y="0"/>
              <a:chExt cx="511679" cy="596027"/>
            </a:xfrm>
          </p:grpSpPr>
          <p:grpSp>
            <p:nvGrpSpPr>
              <p:cNvPr id="172" name="그룹 171"/>
              <p:cNvGrpSpPr/>
              <p:nvPr/>
            </p:nvGrpSpPr>
            <p:grpSpPr>
              <a:xfrm>
                <a:off x="9452636" y="0"/>
                <a:ext cx="358148" cy="596027"/>
                <a:chOff x="5738819" y="665143"/>
                <a:chExt cx="288060" cy="479387"/>
              </a:xfrm>
            </p:grpSpPr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9385809" y="313569"/>
                <a:ext cx="5116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키우기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8952862" y="0"/>
              <a:ext cx="511679" cy="721316"/>
              <a:chOff x="8521604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4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297614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6" name="그룹 145"/>
            <p:cNvGrpSpPr/>
            <p:nvPr/>
          </p:nvGrpSpPr>
          <p:grpSpPr>
            <a:xfrm>
              <a:off x="8154201" y="0"/>
              <a:ext cx="402675" cy="596027"/>
              <a:chOff x="7727112" y="0"/>
              <a:chExt cx="402675" cy="596027"/>
            </a:xfrm>
          </p:grpSpPr>
          <p:grpSp>
            <p:nvGrpSpPr>
              <p:cNvPr id="15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8" name="직선 연결선 15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8515629" y="0"/>
              <a:ext cx="511679" cy="642918"/>
              <a:chOff x="8087939" y="0"/>
              <a:chExt cx="511679" cy="642918"/>
            </a:xfrm>
          </p:grpSpPr>
          <p:grpSp>
            <p:nvGrpSpPr>
              <p:cNvPr id="148" name="그룹 75"/>
              <p:cNvGrpSpPr/>
              <p:nvPr/>
            </p:nvGrpSpPr>
            <p:grpSpPr>
              <a:xfrm>
                <a:off x="8166036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8087939" y="273586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91393" y="3799497"/>
            <a:ext cx="8332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주어진 직선 위에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찍습니다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각도기의 중심을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ㄱ에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맞추고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각도기의 밑금을 주어진 직선과 일치하도록 맞춥니다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각도기에서 </a:t>
            </a:r>
            <a:r>
              <a:rPr lang="en-US" altLang="ko-KR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90</a:t>
            </a: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˚가 되는 눈금 위에 점 </a:t>
            </a:r>
            <a:r>
              <a:rPr lang="ko-KR" altLang="en-US" sz="2200" b="1" spc="2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ㄴ을</a:t>
            </a: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찍고</a:t>
            </a:r>
            <a:r>
              <a:rPr lang="en-US" altLang="ko-KR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점 </a:t>
            </a:r>
            <a:r>
              <a:rPr lang="ko-KR" altLang="en-US" sz="2200" b="1" spc="2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ㄱ과</a:t>
            </a: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점 </a:t>
            </a:r>
            <a:r>
              <a:rPr lang="ko-KR" altLang="en-US" sz="2200" b="1" spc="2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ㄴ을</a:t>
            </a:r>
            <a:r>
              <a:rPr lang="ko-KR" altLang="en-US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직선으로 잇습니다</a:t>
            </a:r>
            <a:r>
              <a:rPr lang="en-US" altLang="ko-KR" sz="2200" b="1" spc="2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spc="20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3" name="직사각형 122">
            <a:hlinkClick r:id="rId3" action="ppaction://hlinksldjump"/>
          </p:cNvPr>
          <p:cNvSpPr/>
          <p:nvPr/>
        </p:nvSpPr>
        <p:spPr>
          <a:xfrm>
            <a:off x="8177808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hlinkClick r:id="rId4" action="ppaction://hlinksldjump"/>
          </p:cNvPr>
          <p:cNvSpPr/>
          <p:nvPr/>
        </p:nvSpPr>
        <p:spPr>
          <a:xfrm>
            <a:off x="8600169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5" action="ppaction://hlinksldjump"/>
          </p:cNvPr>
          <p:cNvSpPr/>
          <p:nvPr/>
        </p:nvSpPr>
        <p:spPr>
          <a:xfrm>
            <a:off x="9444890" y="264008"/>
            <a:ext cx="366066" cy="35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33"/>
          <p:cNvGrpSpPr/>
          <p:nvPr/>
        </p:nvGrpSpPr>
        <p:grpSpPr>
          <a:xfrm>
            <a:off x="4791000" y="4679488"/>
            <a:ext cx="324000" cy="324000"/>
            <a:chOff x="4964713" y="2475902"/>
            <a:chExt cx="405203" cy="405203"/>
          </a:xfrm>
        </p:grpSpPr>
        <p:sp>
          <p:nvSpPr>
            <p:cNvPr id="139" name="타원 13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11070" y="796820"/>
            <a:ext cx="4483860" cy="2429544"/>
            <a:chOff x="1982060" y="772877"/>
            <a:chExt cx="5722489" cy="3100688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3965" y="2195030"/>
              <a:ext cx="2310584" cy="432854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8"/>
            <a:srcRect r="57863"/>
            <a:stretch/>
          </p:blipFill>
          <p:spPr>
            <a:xfrm>
              <a:off x="1982060" y="772877"/>
              <a:ext cx="3186964" cy="3100688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258" y="952366"/>
              <a:ext cx="2148484" cy="1656468"/>
            </a:xfrm>
            <a:prstGeom prst="rect">
              <a:avLst/>
            </a:prstGeom>
          </p:spPr>
        </p:pic>
      </p:grpSp>
      <p:sp>
        <p:nvSpPr>
          <p:cNvPr id="65" name="모서리가 둥근 직사각형 64"/>
          <p:cNvSpPr/>
          <p:nvPr/>
        </p:nvSpPr>
        <p:spPr>
          <a:xfrm>
            <a:off x="5408358" y="981075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6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403</Words>
  <Application>Microsoft Office PowerPoint</Application>
  <PresentationFormat>A4 용지(210x297mm)</PresentationFormat>
  <Paragraphs>143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나눔고딕 ExtraBold</vt:lpstr>
      <vt:lpstr>나눔고딕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5</cp:revision>
  <cp:lastPrinted>2020-09-08T04:17:57Z</cp:lastPrinted>
  <dcterms:created xsi:type="dcterms:W3CDTF">2020-09-07T10:18:08Z</dcterms:created>
  <dcterms:modified xsi:type="dcterms:W3CDTF">2021-06-14T06:11:16Z</dcterms:modified>
</cp:coreProperties>
</file>