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7" r:id="rId3"/>
    <p:sldId id="382" r:id="rId4"/>
    <p:sldId id="339" r:id="rId5"/>
    <p:sldId id="401" r:id="rId6"/>
    <p:sldId id="273" r:id="rId7"/>
    <p:sldId id="404" r:id="rId8"/>
    <p:sldId id="403" r:id="rId9"/>
    <p:sldId id="293" r:id="rId10"/>
    <p:sldId id="296" r:id="rId11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  <p:embeddedFont>
      <p:font typeface="Cambria Math" panose="02040503050406030204" pitchFamily="18" charset="0"/>
      <p:regular r:id="rId19"/>
    </p:embeddedFont>
  </p:embeddedFontLst>
  <p:custShowLst>
    <p:custShow name="재구성한 쇼 1" id="0">
      <p:sldLst>
        <p:sld r:id="rId3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C"/>
    <a:srgbClr val="31C1E3"/>
    <a:srgbClr val="1FBADF"/>
    <a:srgbClr val="FF33CC"/>
    <a:srgbClr val="F05A67"/>
    <a:srgbClr val="ACCFBA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4660"/>
  </p:normalViewPr>
  <p:slideViewPr>
    <p:cSldViewPr>
      <p:cViewPr>
        <p:scale>
          <a:sx n="50" d="100"/>
          <a:sy n="50" d="100"/>
        </p:scale>
        <p:origin x="1662" y="660"/>
      </p:cViewPr>
      <p:guideLst>
        <p:guide orient="horz" pos="618"/>
        <p:guide pos="353"/>
        <p:guide pos="580"/>
        <p:guide pos="5887"/>
        <p:guide orient="horz" pos="3748"/>
        <p:guide orient="horz" pos="3884"/>
        <p:guide orient="horz" pos="255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1FC7F-0502-4810-AC96-6746A1BD8CF5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315A-5CAC-427E-9505-0281AFFB5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96922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381101" y="71438"/>
            <a:ext cx="2851819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사다리꼴을 알아볼까요</a:t>
            </a:r>
            <a:endParaRPr lang="ko-KR" altLang="en-US" sz="1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721626" y="12893"/>
            <a:ext cx="1143008" cy="630025"/>
            <a:chOff x="3761314" y="12893"/>
            <a:chExt cx="1143008" cy="630025"/>
          </a:xfrm>
        </p:grpSpPr>
        <p:pic>
          <p:nvPicPr>
            <p:cNvPr id="10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47066" y="12893"/>
              <a:ext cx="611530" cy="560175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761314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emf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" Target="slide4.xml"/><Relationship Id="rId7" Type="http://schemas.openxmlformats.org/officeDocument/2006/relationships/hyperlink" Target="4_2_4_5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12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13.emf"/><Relationship Id="rId5" Type="http://schemas.openxmlformats.org/officeDocument/2006/relationships/slide" Target="slide8.xml"/><Relationship Id="rId10" Type="http://schemas.openxmlformats.org/officeDocument/2006/relationships/image" Target="../media/image12.emf"/><Relationship Id="rId4" Type="http://schemas.openxmlformats.org/officeDocument/2006/relationships/slide" Target="slide4.xml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12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3.emf"/><Relationship Id="rId5" Type="http://schemas.openxmlformats.org/officeDocument/2006/relationships/slide" Target="slide4.xml"/><Relationship Id="rId10" Type="http://schemas.openxmlformats.org/officeDocument/2006/relationships/image" Target="../media/image12.emf"/><Relationship Id="rId4" Type="http://schemas.openxmlformats.org/officeDocument/2006/relationships/slide" Target="slide2.xml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.xml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10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8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6881826" y="0"/>
            <a:ext cx="3015662" cy="642918"/>
            <a:chOff x="6881826" y="0"/>
            <a:chExt cx="3015662" cy="642918"/>
          </a:xfrm>
        </p:grpSpPr>
        <p:pic>
          <p:nvPicPr>
            <p:cNvPr id="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8" name="직선 연결선 15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모서리가 둥근 직사각형 15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30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사다리꼴을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7755362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5" action="ppaction://hlinksldjump"/>
          </p:cNvPr>
          <p:cNvSpPr/>
          <p:nvPr/>
        </p:nvSpPr>
        <p:spPr>
          <a:xfrm>
            <a:off x="8189250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6" action="ppaction://hlinksldjump"/>
          </p:cNvPr>
          <p:cNvSpPr/>
          <p:nvPr/>
        </p:nvSpPr>
        <p:spPr>
          <a:xfrm>
            <a:off x="8603301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7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hlinkClick r:id="rId8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사각형 설명선 86"/>
          <p:cNvSpPr/>
          <p:nvPr/>
        </p:nvSpPr>
        <p:spPr>
          <a:xfrm>
            <a:off x="4880992" y="78558"/>
            <a:ext cx="2472493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』86~87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60~61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err="1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평행사변형을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321152" y="0"/>
            <a:ext cx="272952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모서리가 둥근 직사각형 16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모서리가 둥근 직사각형 15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91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1" name="직사각형 100">
            <a:hlinkClick r:id="rId3" action="ppaction://hlinksldjump"/>
          </p:cNvPr>
          <p:cNvSpPr/>
          <p:nvPr/>
        </p:nvSpPr>
        <p:spPr>
          <a:xfrm>
            <a:off x="8189250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hlinkClick r:id="rId4" action="ppaction://hlinksldjump"/>
          </p:cNvPr>
          <p:cNvSpPr/>
          <p:nvPr/>
        </p:nvSpPr>
        <p:spPr>
          <a:xfrm>
            <a:off x="8603301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6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65" name="TextBox 64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7" name="그림 66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192" y="900347"/>
            <a:ext cx="506880" cy="46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 t="2920"/>
          <a:stretch/>
        </p:blipFill>
        <p:spPr>
          <a:xfrm>
            <a:off x="900140" y="1412776"/>
            <a:ext cx="8105720" cy="46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0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28" name="직선 연결선 12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모서리가 둥근 직사각형 12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2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모서리가 둥근 직사각형 12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84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38706"/>
            <a:ext cx="8789630" cy="2001456"/>
            <a:chOff x="560387" y="938706"/>
            <a:chExt cx="8789630" cy="200145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60387" y="1428162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3943" y="938706"/>
              <a:ext cx="8736074" cy="498598"/>
              <a:chOff x="613943" y="4854191"/>
              <a:chExt cx="8736074" cy="498598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457" y="485419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등대에서 볼 수 있는 사각형의 특징을 이야기해 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13943" y="50103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791393" y="1528598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위로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갈수록 좁아집니다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사각형으로 변과 각이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한 쌍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787158" y="1980336"/>
            <a:ext cx="324000" cy="322933"/>
            <a:chOff x="4964713" y="2475902"/>
            <a:chExt cx="395817" cy="433965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hlinkClick r:id="rId4" action="ppaction://hlinksldjump"/>
          </p:cNvPr>
          <p:cNvSpPr/>
          <p:nvPr/>
        </p:nvSpPr>
        <p:spPr>
          <a:xfrm>
            <a:off x="8189250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8603301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hlinkClick r:id="rId6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7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52" name="타원 15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모서리가 둥근 직사각형 15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4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2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336" y="986064"/>
            <a:ext cx="8814178" cy="498598"/>
            <a:chOff x="565336" y="986064"/>
            <a:chExt cx="8814178" cy="498598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평행한 변이 있는지에 따라 사각형을 분류해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5" y="1562103"/>
            <a:ext cx="8646758" cy="3099944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446510" y="3185277"/>
            <a:ext cx="322550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있는 사각형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50966" y="3185277"/>
            <a:ext cx="322550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없는 사각형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46510" y="3852026"/>
            <a:ext cx="322550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39432" y="3852026"/>
            <a:ext cx="322550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997715" y="3268836"/>
            <a:ext cx="324000" cy="322933"/>
            <a:chOff x="4964713" y="2475902"/>
            <a:chExt cx="395817" cy="433965"/>
          </a:xfrm>
        </p:grpSpPr>
        <p:sp>
          <p:nvSpPr>
            <p:cNvPr id="129" name="타원 128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1" name="타원 13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997715" y="3888970"/>
            <a:ext cx="324000" cy="322933"/>
            <a:chOff x="4964713" y="2475902"/>
            <a:chExt cx="395817" cy="433965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>
            <a:hlinkClick r:id="rId5" action="ppaction://hlinksldjump"/>
          </p:cNvPr>
          <p:cNvSpPr/>
          <p:nvPr/>
        </p:nvSpPr>
        <p:spPr>
          <a:xfrm>
            <a:off x="8603301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6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7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8" action="ppaction://hlinksldjump"/>
          </p:cNvPr>
          <p:cNvSpPr/>
          <p:nvPr/>
        </p:nvSpPr>
        <p:spPr>
          <a:xfrm>
            <a:off x="7755362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2897261" y="3249317"/>
            <a:ext cx="324000" cy="322933"/>
            <a:chOff x="4964713" y="2475902"/>
            <a:chExt cx="395817" cy="433965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897261" y="3888970"/>
            <a:ext cx="324000" cy="322933"/>
            <a:chOff x="4964713" y="2475902"/>
            <a:chExt cx="395817" cy="433965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4" grpId="0"/>
      <p:bldP spid="125" grpId="0"/>
      <p:bldP spid="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모서리가 둥근 직사각형 15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4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4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37010"/>
            <a:ext cx="8789630" cy="1715817"/>
            <a:chOff x="560387" y="937010"/>
            <a:chExt cx="8789630" cy="171581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60387" y="186082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613943" y="937010"/>
              <a:ext cx="8736074" cy="904863"/>
              <a:chOff x="613943" y="4854191"/>
              <a:chExt cx="8736074" cy="90486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77457" y="4854191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평행한 변이 한 쌍이라도 있는 사각형을 무엇이라고 부르면 좋을지 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613943" y="50103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91393" y="2024456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사다리꼴입니다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1" name="직사각형 110">
            <a:hlinkClick r:id="rId3" action="ppaction://hlinksldjump"/>
          </p:cNvPr>
          <p:cNvSpPr/>
          <p:nvPr/>
        </p:nvSpPr>
        <p:spPr>
          <a:xfrm>
            <a:off x="7755362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4" action="ppaction://hlinksldjump"/>
          </p:cNvPr>
          <p:cNvSpPr/>
          <p:nvPr/>
        </p:nvSpPr>
        <p:spPr>
          <a:xfrm>
            <a:off x="8603301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5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6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03954" y="3388645"/>
            <a:ext cx="2803368" cy="461665"/>
            <a:chOff x="1003954" y="985417"/>
            <a:chExt cx="2803368" cy="461665"/>
          </a:xfrm>
        </p:grpSpPr>
        <p:sp>
          <p:nvSpPr>
            <p:cNvPr id="92" name="TextBox 91"/>
            <p:cNvSpPr txBox="1"/>
            <p:nvPr/>
          </p:nvSpPr>
          <p:spPr>
            <a:xfrm>
              <a:off x="1227770" y="985417"/>
              <a:ext cx="2579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사다리꼴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6" y="3883408"/>
            <a:ext cx="8834951" cy="17381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74" y="4262533"/>
            <a:ext cx="784434" cy="250110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4791000" y="2095361"/>
            <a:ext cx="324000" cy="322933"/>
            <a:chOff x="4964713" y="2475902"/>
            <a:chExt cx="395817" cy="433965"/>
          </a:xfrm>
        </p:grpSpPr>
        <p:sp>
          <p:nvSpPr>
            <p:cNvPr id="125" name="타원 124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7" name="타원 12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393291" y="4212288"/>
            <a:ext cx="324000" cy="322933"/>
            <a:chOff x="4964713" y="2475902"/>
            <a:chExt cx="395817" cy="433965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11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그룹 145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4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직선 연결선 18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모서리가 둥근 직사각형 18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7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2" name="직선 연결선 18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8" y="985833"/>
            <a:ext cx="9072626" cy="498598"/>
            <a:chOff x="560388" y="985833"/>
            <a:chExt cx="9072626" cy="498598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5833"/>
              <a:ext cx="864399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사다리꼴을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613943" y="3485080"/>
            <a:ext cx="8736074" cy="904863"/>
            <a:chOff x="613943" y="1010452"/>
            <a:chExt cx="8736074" cy="904863"/>
          </a:xfrm>
        </p:grpSpPr>
        <p:sp>
          <p:nvSpPr>
            <p:cNvPr id="84" name="TextBox 83"/>
            <p:cNvSpPr txBox="1"/>
            <p:nvPr/>
          </p:nvSpPr>
          <p:spPr>
            <a:xfrm>
              <a:off x="777457" y="1010452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직사각형 모양의 </a:t>
              </a:r>
              <a:r>
                <a:rPr lang="ko-KR" altLang="en-US" dirty="0" err="1"/>
                <a:t>종이띠를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잘라서 </a:t>
              </a:r>
              <a:r>
                <a:rPr lang="ko-KR" altLang="en-US" dirty="0"/>
                <a:t>여러 가지 모양의 </a:t>
              </a:r>
              <a:r>
                <a:rPr lang="ko-KR" altLang="en-US" dirty="0" smtClean="0"/>
                <a:t>사각형을 만들어 </a:t>
              </a:r>
              <a:r>
                <a:rPr lang="ko-KR" altLang="en-US" dirty="0"/>
                <a:t>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613943" y="118355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3" name="직사각형 192">
            <a:hlinkClick r:id="rId3" action="ppaction://hlinksldjump"/>
          </p:cNvPr>
          <p:cNvSpPr/>
          <p:nvPr/>
        </p:nvSpPr>
        <p:spPr>
          <a:xfrm>
            <a:off x="7755362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4" action="ppaction://hlinksldjump"/>
          </p:cNvPr>
          <p:cNvSpPr/>
          <p:nvPr/>
        </p:nvSpPr>
        <p:spPr>
          <a:xfrm>
            <a:off x="8189250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5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hlinkClick r:id="rId6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0387" y="4658374"/>
            <a:ext cx="8789630" cy="1298931"/>
            <a:chOff x="560387" y="4658374"/>
            <a:chExt cx="8789630" cy="1298931"/>
          </a:xfrm>
        </p:grpSpPr>
        <p:grpSp>
          <p:nvGrpSpPr>
            <p:cNvPr id="88" name="그룹 87"/>
            <p:cNvGrpSpPr/>
            <p:nvPr/>
          </p:nvGrpSpPr>
          <p:grpSpPr>
            <a:xfrm>
              <a:off x="613943" y="4658374"/>
              <a:ext cx="8736074" cy="498598"/>
              <a:chOff x="613943" y="1010452"/>
              <a:chExt cx="8736074" cy="498598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77457" y="101045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자신이 만든 도형이 어떤 사각형인가요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3943" y="118355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모서리가 둥근 직사각형 91"/>
            <p:cNvSpPr/>
            <p:nvPr/>
          </p:nvSpPr>
          <p:spPr>
            <a:xfrm>
              <a:off x="560387" y="516530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91393" y="5328934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사다리꼴입니다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4787158" y="5383745"/>
            <a:ext cx="324000" cy="322933"/>
            <a:chOff x="4964713" y="2475902"/>
            <a:chExt cx="395817" cy="433965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41440" y="1772262"/>
            <a:ext cx="6211545" cy="1061775"/>
            <a:chOff x="1841440" y="1772262"/>
            <a:chExt cx="6211545" cy="10617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41440" y="1772262"/>
              <a:ext cx="1320413" cy="10617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71628" y="1772262"/>
              <a:ext cx="2001038" cy="10617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81020" y="1772262"/>
              <a:ext cx="1660725" cy="10617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47497" y="1772262"/>
              <a:ext cx="1674338" cy="10617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91210" y="1772262"/>
              <a:ext cx="1061775" cy="1061775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1547442" y="3963715"/>
            <a:ext cx="324000" cy="322933"/>
            <a:chOff x="4964713" y="2475902"/>
            <a:chExt cx="395817" cy="433965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818" y="1773238"/>
            <a:ext cx="1320413" cy="1061775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503" y="1773238"/>
            <a:ext cx="2001038" cy="106177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1020" y="1773238"/>
            <a:ext cx="1660725" cy="1061775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3482" y="1773238"/>
            <a:ext cx="1674338" cy="1061775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8718" y="1773238"/>
            <a:ext cx="1061775" cy="10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2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69" name="타원 16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모서리가 둥근 직사각형 17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6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2542572"/>
            <a:ext cx="8865830" cy="2038556"/>
            <a:chOff x="560387" y="2542572"/>
            <a:chExt cx="8865830" cy="2038556"/>
          </a:xfrm>
        </p:grpSpPr>
        <p:grpSp>
          <p:nvGrpSpPr>
            <p:cNvPr id="148" name="그룹 147"/>
            <p:cNvGrpSpPr/>
            <p:nvPr/>
          </p:nvGrpSpPr>
          <p:grpSpPr>
            <a:xfrm>
              <a:off x="690143" y="2542572"/>
              <a:ext cx="8736074" cy="851259"/>
              <a:chOff x="613943" y="1010452"/>
              <a:chExt cx="8736074" cy="85125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777457" y="1010452"/>
                <a:ext cx="8572560" cy="851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자신이 만든 도형이 사다리꼴인지 생각해 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그렇게 생각한 </a:t>
                </a:r>
                <a:r>
                  <a:rPr lang="ko-KR" altLang="en-US" dirty="0" smtClean="0"/>
                  <a:t>까닭을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613943" y="118355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4" name="모서리가 둥근 직사각형 153"/>
            <p:cNvSpPr/>
            <p:nvPr/>
          </p:nvSpPr>
          <p:spPr>
            <a:xfrm>
              <a:off x="560387" y="3447435"/>
              <a:ext cx="8785225" cy="1133693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791393" y="3524739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종이띠를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잘라서 만든 도형은 모두 평행한 변이 한 쌍이라도 있기 때문에 사다리꼴입니다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790999" y="3795244"/>
            <a:ext cx="324000" cy="322933"/>
            <a:chOff x="4964713" y="2475902"/>
            <a:chExt cx="395817" cy="433965"/>
          </a:xfrm>
        </p:grpSpPr>
        <p:sp>
          <p:nvSpPr>
            <p:cNvPr id="79" name="타원 78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1" name="타원 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직사각형 192">
            <a:hlinkClick r:id="rId4" action="ppaction://hlinksldjump"/>
          </p:cNvPr>
          <p:cNvSpPr/>
          <p:nvPr/>
        </p:nvSpPr>
        <p:spPr>
          <a:xfrm>
            <a:off x="7755362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5" action="ppaction://hlinksldjump"/>
          </p:cNvPr>
          <p:cNvSpPr/>
          <p:nvPr/>
        </p:nvSpPr>
        <p:spPr>
          <a:xfrm>
            <a:off x="8189250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6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hlinkClick r:id="rId7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44718" y="979423"/>
            <a:ext cx="6605489" cy="1061775"/>
            <a:chOff x="1644718" y="1484784"/>
            <a:chExt cx="6605489" cy="1061775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4718" y="1484784"/>
              <a:ext cx="1320413" cy="1061775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4553" y="1484784"/>
              <a:ext cx="2001038" cy="1061775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90545" y="1484784"/>
              <a:ext cx="1660725" cy="1061775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53482" y="1484784"/>
              <a:ext cx="1674338" cy="1061775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88432" y="1484784"/>
              <a:ext cx="1061775" cy="1061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8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90" name="타원 18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1" name="직선 연결선 19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모서리가 둥근 직사각형 19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4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82" name="직선 연결선 18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모서리가 둥근 직사각형 18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25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7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8" y="996787"/>
            <a:ext cx="9072626" cy="535531"/>
            <a:chOff x="560388" y="996787"/>
            <a:chExt cx="9072626" cy="535531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96787"/>
              <a:ext cx="86439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사다리꼴을 완성해 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01" name="그룹 200"/>
          <p:cNvGrpSpPr/>
          <p:nvPr/>
        </p:nvGrpSpPr>
        <p:grpSpPr>
          <a:xfrm>
            <a:off x="690143" y="3533760"/>
            <a:ext cx="8736074" cy="904863"/>
            <a:chOff x="613943" y="1010452"/>
            <a:chExt cx="8736074" cy="904863"/>
          </a:xfrm>
        </p:grpSpPr>
        <p:sp>
          <p:nvSpPr>
            <p:cNvPr id="202" name="TextBox 201"/>
            <p:cNvSpPr txBox="1"/>
            <p:nvPr/>
          </p:nvSpPr>
          <p:spPr>
            <a:xfrm>
              <a:off x="777457" y="1010452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pc="20" dirty="0" smtClean="0"/>
                <a:t>모눈종이에 서로 다른 모양의 사다리꼴을 그리려고 합니다</a:t>
              </a:r>
              <a:r>
                <a:rPr lang="en-US" altLang="ko-KR" spc="20" dirty="0" smtClean="0"/>
                <a:t>. </a:t>
              </a:r>
              <a:r>
                <a:rPr lang="ko-KR" altLang="en-US" spc="20" dirty="0" smtClean="0"/>
                <a:t>짝과 함께 선분을 한 개씩 그어 사다리꼴을 완성해 보세요</a:t>
              </a:r>
              <a:r>
                <a:rPr lang="en-US" altLang="ko-KR" spc="20" dirty="0" smtClean="0"/>
                <a:t>.</a:t>
              </a:r>
              <a:endParaRPr lang="en-US" altLang="ko-KR" spc="20" dirty="0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613943" y="118355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2" name="직사각형 131">
            <a:hlinkClick r:id="rId3" action="ppaction://hlinksldjump"/>
          </p:cNvPr>
          <p:cNvSpPr/>
          <p:nvPr/>
        </p:nvSpPr>
        <p:spPr>
          <a:xfrm>
            <a:off x="7755362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4" action="ppaction://hlinksldjump"/>
          </p:cNvPr>
          <p:cNvSpPr/>
          <p:nvPr/>
        </p:nvSpPr>
        <p:spPr>
          <a:xfrm>
            <a:off x="8189250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5" action="ppaction://hlinksldjump"/>
          </p:cNvPr>
          <p:cNvSpPr/>
          <p:nvPr/>
        </p:nvSpPr>
        <p:spPr>
          <a:xfrm>
            <a:off x="8603301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9466165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204134" y="2060848"/>
            <a:ext cx="5146789" cy="1514423"/>
            <a:chOff x="2204134" y="2060848"/>
            <a:chExt cx="5146789" cy="15144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835" y="2060848"/>
              <a:ext cx="1618088" cy="1514423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4" y="2162258"/>
              <a:ext cx="1478365" cy="1410758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3205771" y="1484785"/>
            <a:ext cx="1603214" cy="1327484"/>
            <a:chOff x="3205771" y="1484785"/>
            <a:chExt cx="1603214" cy="13274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6" t="24833" r="19606" b="24833"/>
            <a:stretch/>
          </p:blipFill>
          <p:spPr>
            <a:xfrm>
              <a:off x="3205771" y="1484785"/>
              <a:ext cx="1603214" cy="132748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294682" y="1766890"/>
              <a:ext cx="14253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친구와 번갈아 가며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선분을 하나씩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그어 보자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85133" y="1340769"/>
            <a:ext cx="1652244" cy="1210762"/>
            <a:chOff x="6685133" y="1340769"/>
            <a:chExt cx="1652244" cy="1210762"/>
          </a:xfrm>
        </p:grpSpPr>
        <p:pic>
          <p:nvPicPr>
            <p:cNvPr id="135" name="그림 13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7" t="27046" r="18677" b="27046"/>
            <a:stretch/>
          </p:blipFill>
          <p:spPr>
            <a:xfrm>
              <a:off x="6685133" y="1340769"/>
              <a:ext cx="1652244" cy="1210762"/>
            </a:xfrm>
            <a:prstGeom prst="rect">
              <a:avLst/>
            </a:prstGeom>
          </p:spPr>
        </p:pic>
        <p:sp>
          <p:nvSpPr>
            <p:cNvPr id="137" name="직사각형 136"/>
            <p:cNvSpPr/>
            <p:nvPr/>
          </p:nvSpPr>
          <p:spPr>
            <a:xfrm>
              <a:off x="6849055" y="1655354"/>
              <a:ext cx="13244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누구의 책에</a:t>
              </a: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먼저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그려 볼까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0387" y="4711173"/>
            <a:ext cx="8865830" cy="1262643"/>
            <a:chOff x="560387" y="4321267"/>
            <a:chExt cx="8865830" cy="1262643"/>
          </a:xfrm>
        </p:grpSpPr>
        <p:grpSp>
          <p:nvGrpSpPr>
            <p:cNvPr id="85" name="그룹 84"/>
            <p:cNvGrpSpPr/>
            <p:nvPr/>
          </p:nvGrpSpPr>
          <p:grpSpPr>
            <a:xfrm>
              <a:off x="690143" y="4321267"/>
              <a:ext cx="8736074" cy="498598"/>
              <a:chOff x="613943" y="1010452"/>
              <a:chExt cx="8736074" cy="498598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77457" y="101045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짝과 함께 그린 도형이 사다리꼴인 까닭을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13943" y="118355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모서리가 둥근 직사각형 87"/>
            <p:cNvSpPr/>
            <p:nvPr/>
          </p:nvSpPr>
          <p:spPr>
            <a:xfrm>
              <a:off x="560387" y="4805788"/>
              <a:ext cx="8785225" cy="778122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91393" y="5319263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한 쌍이라도 있으므로 사다리꼴입니다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790999" y="5411439"/>
            <a:ext cx="324000" cy="322933"/>
            <a:chOff x="4964713" y="2475902"/>
            <a:chExt cx="395817" cy="433965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5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/>
          <p:cNvGrpSpPr/>
          <p:nvPr/>
        </p:nvGrpSpPr>
        <p:grpSpPr>
          <a:xfrm>
            <a:off x="6881826" y="0"/>
            <a:ext cx="2999406" cy="680156"/>
            <a:chOff x="6881826" y="0"/>
            <a:chExt cx="2999406" cy="680156"/>
          </a:xfrm>
        </p:grpSpPr>
        <p:pic>
          <p:nvPicPr>
            <p:cNvPr id="1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8" name="그룹 177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22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9" name="그룹 77"/>
            <p:cNvGrpSpPr/>
            <p:nvPr/>
          </p:nvGrpSpPr>
          <p:grpSpPr>
            <a:xfrm>
              <a:off x="9448136" y="0"/>
              <a:ext cx="358148" cy="680156"/>
              <a:chOff x="5738819" y="597477"/>
              <a:chExt cx="288060" cy="547053"/>
            </a:xfrm>
          </p:grpSpPr>
          <p:cxnSp>
            <p:nvCxnSpPr>
              <p:cNvPr id="220" name="직선 연결선 219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모서리가 둥근 직사각형 22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9369552" y="400112"/>
              <a:ext cx="511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12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0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8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245385"/>
            <a:ext cx="8789630" cy="1706054"/>
            <a:chOff x="560387" y="3869107"/>
            <a:chExt cx="8789630" cy="1706054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560387" y="478316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613943" y="3869107"/>
              <a:ext cx="8736074" cy="904863"/>
              <a:chOff x="613943" y="4854191"/>
              <a:chExt cx="8736074" cy="904863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4854191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그림에는 여러 가지 모양의 사다리꼴이 있어요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사다리꼴을 찾고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그렇게 생각한 까닭을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50103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31298"/>
            <a:ext cx="9937104" cy="562023"/>
            <a:chOff x="128464" y="931298"/>
            <a:chExt cx="9937104" cy="562023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907512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다음 </a:t>
              </a:r>
              <a:r>
                <a:rPr lang="ko-KR" altLang="en-US" sz="2400" spc="-150" dirty="0">
                  <a:latin typeface="나눔고딕 ExtraBold" pitchFamily="50" charset="-127"/>
                  <a:ea typeface="나눔고딕 ExtraBold" pitchFamily="50" charset="-127"/>
                </a:rPr>
                <a:t>그림에서 사다리꼴을 찾고</a:t>
              </a:r>
              <a:r>
                <a:rPr lang="en-US" altLang="ko-KR" sz="2400" spc="-15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그렇게 생각한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까닭을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말해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464" y="931298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791393" y="5339996"/>
            <a:ext cx="8332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한 쌍이라도 있으므로 사다리꼴입니다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009" y="1663330"/>
            <a:ext cx="2782435" cy="2053702"/>
          </a:xfrm>
          <a:prstGeom prst="rect">
            <a:avLst/>
          </a:prstGeom>
        </p:spPr>
      </p:pic>
      <p:sp>
        <p:nvSpPr>
          <p:cNvPr id="186" name="직사각형 185">
            <a:hlinkClick r:id="rId5" action="ppaction://hlinksldjump"/>
          </p:cNvPr>
          <p:cNvSpPr/>
          <p:nvPr/>
        </p:nvSpPr>
        <p:spPr>
          <a:xfrm>
            <a:off x="7755362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hlinkClick r:id="rId6" action="ppaction://hlinksldjump"/>
          </p:cNvPr>
          <p:cNvSpPr/>
          <p:nvPr/>
        </p:nvSpPr>
        <p:spPr>
          <a:xfrm>
            <a:off x="8189250" y="279859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7" action="ppaction://hlinksldjump"/>
          </p:cNvPr>
          <p:cNvSpPr/>
          <p:nvPr/>
        </p:nvSpPr>
        <p:spPr>
          <a:xfrm>
            <a:off x="8603301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8" action="ppaction://hlinksldjump"/>
          </p:cNvPr>
          <p:cNvSpPr/>
          <p:nvPr/>
        </p:nvSpPr>
        <p:spPr>
          <a:xfrm>
            <a:off x="9033643" y="280276"/>
            <a:ext cx="325589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4681800" y="5393972"/>
            <a:ext cx="324000" cy="322933"/>
            <a:chOff x="4964713" y="2475902"/>
            <a:chExt cx="395817" cy="433965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0"/>
          <a:srcRect l="18210"/>
          <a:stretch/>
        </p:blipFill>
        <p:spPr>
          <a:xfrm>
            <a:off x="3656856" y="1629246"/>
            <a:ext cx="2368536" cy="2061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그룹 127"/>
          <p:cNvGrpSpPr/>
          <p:nvPr/>
        </p:nvGrpSpPr>
        <p:grpSpPr>
          <a:xfrm>
            <a:off x="4681800" y="2551156"/>
            <a:ext cx="324000" cy="322933"/>
            <a:chOff x="4964713" y="2475902"/>
            <a:chExt cx="395817" cy="433965"/>
          </a:xfrm>
        </p:grpSpPr>
        <p:sp>
          <p:nvSpPr>
            <p:cNvPr id="129" name="타원 128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1" name="타원 13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모서리가 둥근 직사각형 233"/>
          <p:cNvSpPr/>
          <p:nvPr/>
        </p:nvSpPr>
        <p:spPr>
          <a:xfrm>
            <a:off x="3042545" y="1775796"/>
            <a:ext cx="360040" cy="35624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334</Words>
  <Application>Microsoft Office PowerPoint</Application>
  <PresentationFormat>A4 용지(210x297mm)</PresentationFormat>
  <Paragraphs>137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  <vt:variant>
        <vt:lpstr>재구성한 쇼</vt:lpstr>
      </vt:variant>
      <vt:variant>
        <vt:i4>1</vt:i4>
      </vt:variant>
    </vt:vector>
  </HeadingPairs>
  <TitlesOfParts>
    <vt:vector size="17" baseType="lpstr">
      <vt:lpstr>맑은 고딕</vt:lpstr>
      <vt:lpstr>나눔고딕</vt:lpstr>
      <vt:lpstr>나눔고딕 ExtraBold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1</cp:revision>
  <cp:lastPrinted>2020-09-08T04:17:57Z</cp:lastPrinted>
  <dcterms:created xsi:type="dcterms:W3CDTF">2020-09-07T10:18:08Z</dcterms:created>
  <dcterms:modified xsi:type="dcterms:W3CDTF">2021-04-22T23:58:20Z</dcterms:modified>
</cp:coreProperties>
</file>