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5" r:id="rId2"/>
    <p:sldId id="267" r:id="rId3"/>
    <p:sldId id="315" r:id="rId4"/>
    <p:sldId id="393" r:id="rId5"/>
    <p:sldId id="408" r:id="rId6"/>
    <p:sldId id="414" r:id="rId7"/>
    <p:sldId id="415" r:id="rId8"/>
    <p:sldId id="395" r:id="rId9"/>
    <p:sldId id="409" r:id="rId10"/>
    <p:sldId id="417" r:id="rId11"/>
    <p:sldId id="410" r:id="rId12"/>
    <p:sldId id="416" r:id="rId13"/>
    <p:sldId id="418" r:id="rId14"/>
    <p:sldId id="403" r:id="rId15"/>
    <p:sldId id="419" r:id="rId16"/>
    <p:sldId id="397" r:id="rId17"/>
    <p:sldId id="412" r:id="rId18"/>
    <p:sldId id="296" r:id="rId19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나눔고딕 ExtraBold" panose="020D0904000000000000" pitchFamily="50" charset="-127"/>
      <p:bold r:id="rId25"/>
    </p:embeddedFont>
  </p:embeddedFontLst>
  <p:custShowLst>
    <p:custShow name="재구성한 쇼 1" id="0">
      <p:sldLst>
        <p:sld r:id="rId11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580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orient="horz" pos="1570" userDrawn="1">
          <p15:clr>
            <a:srgbClr val="A4A3A4"/>
          </p15:clr>
        </p15:guide>
        <p15:guide id="14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1E3"/>
    <a:srgbClr val="F05A67"/>
    <a:srgbClr val="FF33CC"/>
    <a:srgbClr val="77A3C4"/>
    <a:srgbClr val="ACCFBA"/>
    <a:srgbClr val="1FBADF"/>
    <a:srgbClr val="3567D7"/>
    <a:srgbClr val="CFF1F9"/>
    <a:srgbClr val="74D5EC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5" autoAdjust="0"/>
    <p:restoredTop sz="94660"/>
  </p:normalViewPr>
  <p:slideViewPr>
    <p:cSldViewPr>
      <p:cViewPr varScale="1">
        <p:scale>
          <a:sx n="116" d="100"/>
          <a:sy n="116" d="100"/>
        </p:scale>
        <p:origin x="1032" y="282"/>
      </p:cViewPr>
      <p:guideLst>
        <p:guide orient="horz" pos="255"/>
        <p:guide pos="353"/>
        <p:guide pos="5887"/>
        <p:guide orient="horz" pos="3748"/>
        <p:guide orient="horz" pos="3884"/>
        <p:guide orient="horz" pos="618"/>
        <p:guide pos="580"/>
        <p:guide orient="horz" pos="890"/>
        <p:guide orient="horz" pos="1117"/>
        <p:guide orient="horz" pos="1344"/>
        <p:guide orient="horz" pos="1570"/>
        <p:guide pos="56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12110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1" y="12893"/>
            <a:ext cx="3487621" cy="630025"/>
            <a:chOff x="1381101" y="12893"/>
            <a:chExt cx="3487621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1" y="71438"/>
              <a:ext cx="285181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알맞은 그래프로 나타내 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25714" y="12893"/>
              <a:ext cx="1143008" cy="630025"/>
              <a:chOff x="5215256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3.emf"/><Relationship Id="rId7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1.png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16.xml"/><Relationship Id="rId5" Type="http://schemas.openxmlformats.org/officeDocument/2006/relationships/image" Target="../media/image16.png"/><Relationship Id="rId10" Type="http://schemas.openxmlformats.org/officeDocument/2006/relationships/slide" Target="slide11.xml"/><Relationship Id="rId4" Type="http://schemas.openxmlformats.org/officeDocument/2006/relationships/image" Target="../media/image15.png"/><Relationship Id="rId9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4_2_5_6.mp4" TargetMode="External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1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6897427" y="0"/>
            <a:ext cx="2995132" cy="642918"/>
            <a:chOff x="6897427" y="0"/>
            <a:chExt cx="2995132" cy="642918"/>
          </a:xfrm>
        </p:grpSpPr>
        <p:grpSp>
          <p:nvGrpSpPr>
            <p:cNvPr id="164" name="그룹 163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1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2" name="직선 연결선 2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모서리가 둥근 직사각형 20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96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68" name="직선 연결선 167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모서리가 둥근 직사각형 169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알맞은 그래프로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나타내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5" y="3105835"/>
            <a:ext cx="17383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2" name="모서리가 둥근 사각형 설명선 161"/>
          <p:cNvSpPr/>
          <p:nvPr/>
        </p:nvSpPr>
        <p:spPr>
          <a:xfrm>
            <a:off x="4706927" y="78558"/>
            <a:ext cx="254643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110~111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78~79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8" name="직사각형 217">
            <a:hlinkClick r:id="rId4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hlinkClick r:id="rId5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hlinkClick r:id="rId6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hlinkClick r:id="rId7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hlinkClick r:id="rId8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64018" y="0"/>
            <a:ext cx="366562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65" y="1076784"/>
            <a:ext cx="5665470" cy="47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8" y="952340"/>
            <a:ext cx="9072626" cy="535531"/>
            <a:chOff x="560388" y="952340"/>
            <a:chExt cx="9072626" cy="535531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52340"/>
              <a:ext cx="86439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</a:t>
              </a:r>
              <a:r>
                <a:rPr lang="en-US" altLang="ko-KR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 </a:t>
              </a:r>
              <a:r>
                <a:rPr lang="ko-KR" altLang="en-US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꺾은선그래프에 대해서 </a:t>
              </a:r>
              <a:r>
                <a:rPr lang="ko-KR" altLang="en-US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알아봅시다</a:t>
              </a:r>
              <a:r>
                <a:rPr lang="en-US" altLang="ko-KR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996612"/>
              <a:ext cx="381000" cy="400110"/>
              <a:chOff x="452406" y="87533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89214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7533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26" name="그룹 125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6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7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8" name="직선 연결선 15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모서리가 둥근 직사각형 15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9" name="그룹 128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49" name="그룹 148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4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71" name="직사각형 170">
            <a:hlinkClick r:id="rId3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hlinkClick r:id="rId4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hlinkClick r:id="rId5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6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566921" y="4700118"/>
            <a:ext cx="8785225" cy="1249832"/>
            <a:chOff x="566921" y="905709"/>
            <a:chExt cx="8785225" cy="1249832"/>
          </a:xfrm>
        </p:grpSpPr>
        <p:grpSp>
          <p:nvGrpSpPr>
            <p:cNvPr id="67" name="그룹 66"/>
            <p:cNvGrpSpPr/>
            <p:nvPr/>
          </p:nvGrpSpPr>
          <p:grpSpPr>
            <a:xfrm>
              <a:off x="613943" y="905709"/>
              <a:ext cx="8736074" cy="464743"/>
              <a:chOff x="613943" y="4334448"/>
              <a:chExt cx="8736074" cy="464743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다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꺾은선그래프에서 세로 눈금 한 칸은 몇 명을 나타내나요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66921" y="136354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91393" y="5321579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명을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나타냅니다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2" name="그룹 33"/>
          <p:cNvGrpSpPr/>
          <p:nvPr/>
        </p:nvGrpSpPr>
        <p:grpSpPr>
          <a:xfrm>
            <a:off x="4791000" y="5391950"/>
            <a:ext cx="324000" cy="324000"/>
            <a:chOff x="4964713" y="2475902"/>
            <a:chExt cx="405203" cy="405203"/>
          </a:xfrm>
        </p:grpSpPr>
        <p:sp>
          <p:nvSpPr>
            <p:cNvPr id="73" name="타원 7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5" name="타원 7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37025" y="1677619"/>
            <a:ext cx="549962" cy="504056"/>
            <a:chOff x="6769787" y="1693675"/>
            <a:chExt cx="549962" cy="504056"/>
          </a:xfrm>
        </p:grpSpPr>
        <p:grpSp>
          <p:nvGrpSpPr>
            <p:cNvPr id="76" name="그룹 75"/>
            <p:cNvGrpSpPr/>
            <p:nvPr/>
          </p:nvGrpSpPr>
          <p:grpSpPr>
            <a:xfrm>
              <a:off x="6897427" y="1819703"/>
              <a:ext cx="252000" cy="252000"/>
              <a:chOff x="7515401" y="1584373"/>
              <a:chExt cx="223069" cy="225604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" name="직사각형 3">
              <a:hlinkClick r:id="" action="ppaction://customshow?id=0&amp;return=true"/>
            </p:cNvPr>
            <p:cNvSpPr/>
            <p:nvPr/>
          </p:nvSpPr>
          <p:spPr>
            <a:xfrm>
              <a:off x="6769787" y="1693675"/>
              <a:ext cx="54996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3995" y="1718895"/>
            <a:ext cx="3198010" cy="26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6921" y="4005064"/>
            <a:ext cx="8785225" cy="1283699"/>
            <a:chOff x="566921" y="2761114"/>
            <a:chExt cx="8785225" cy="1283699"/>
          </a:xfrm>
        </p:grpSpPr>
        <p:grpSp>
          <p:nvGrpSpPr>
            <p:cNvPr id="170" name="그룹 169"/>
            <p:cNvGrpSpPr/>
            <p:nvPr/>
          </p:nvGrpSpPr>
          <p:grpSpPr>
            <a:xfrm>
              <a:off x="613943" y="2761114"/>
              <a:ext cx="8736074" cy="444994"/>
              <a:chOff x="613943" y="4300581"/>
              <a:chExt cx="8736074" cy="444994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777457" y="4300581"/>
                <a:ext cx="8572560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spc="-100" dirty="0" smtClean="0"/>
                  <a:t>신입생 </a:t>
                </a:r>
                <a:r>
                  <a:rPr lang="ko-KR" altLang="en-US" spc="-100" dirty="0"/>
                  <a:t>수가 가장 적은 것은 몇 년도이고</a:t>
                </a:r>
                <a:r>
                  <a:rPr lang="en-US" altLang="ko-KR" spc="-100" dirty="0"/>
                  <a:t>, </a:t>
                </a:r>
                <a:r>
                  <a:rPr lang="ko-KR" altLang="en-US" spc="-100" dirty="0"/>
                  <a:t>그때의 신입생은 몇 명인가요</a:t>
                </a:r>
                <a:r>
                  <a:rPr lang="en-US" altLang="ko-KR" spc="-100" dirty="0"/>
                  <a:t>?</a:t>
                </a: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13943" y="445675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4" name="모서리가 둥근 직사각형 173"/>
            <p:cNvSpPr/>
            <p:nvPr/>
          </p:nvSpPr>
          <p:spPr>
            <a:xfrm>
              <a:off x="566921" y="325281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791393" y="4660392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년에 신입생이 가장 적고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88" name="그룹 87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8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모서리가 둥근 직사각형 17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1" name="직사각형 190">
            <a:hlinkClick r:id="rId3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hlinkClick r:id="rId4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5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6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33"/>
          <p:cNvGrpSpPr/>
          <p:nvPr/>
        </p:nvGrpSpPr>
        <p:grpSpPr>
          <a:xfrm>
            <a:off x="4791000" y="4732133"/>
            <a:ext cx="324000" cy="324000"/>
            <a:chOff x="4964713" y="2475902"/>
            <a:chExt cx="405203" cy="405203"/>
          </a:xfrm>
        </p:grpSpPr>
        <p:sp>
          <p:nvSpPr>
            <p:cNvPr id="136" name="타원 13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537025" y="1066690"/>
            <a:ext cx="549962" cy="504056"/>
            <a:chOff x="6769787" y="1693675"/>
            <a:chExt cx="549962" cy="504056"/>
          </a:xfrm>
        </p:grpSpPr>
        <p:grpSp>
          <p:nvGrpSpPr>
            <p:cNvPr id="85" name="그룹 84"/>
            <p:cNvGrpSpPr/>
            <p:nvPr/>
          </p:nvGrpSpPr>
          <p:grpSpPr>
            <a:xfrm>
              <a:off x="6897427" y="1819703"/>
              <a:ext cx="252000" cy="252000"/>
              <a:chOff x="7515401" y="1584373"/>
              <a:chExt cx="223069" cy="225604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6" name="직사각형 85">
              <a:hlinkClick r:id="" action="ppaction://customshow?id=0&amp;return=true"/>
            </p:cNvPr>
            <p:cNvSpPr/>
            <p:nvPr/>
          </p:nvSpPr>
          <p:spPr>
            <a:xfrm>
              <a:off x="6769787" y="1693675"/>
              <a:ext cx="54996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3995" y="964228"/>
            <a:ext cx="3198010" cy="26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6921" y="4005064"/>
            <a:ext cx="8785225" cy="1294988"/>
            <a:chOff x="566921" y="4639096"/>
            <a:chExt cx="8785225" cy="1294988"/>
          </a:xfrm>
        </p:grpSpPr>
        <p:grpSp>
          <p:nvGrpSpPr>
            <p:cNvPr id="76" name="그룹 75"/>
            <p:cNvGrpSpPr/>
            <p:nvPr/>
          </p:nvGrpSpPr>
          <p:grpSpPr>
            <a:xfrm>
              <a:off x="613943" y="4639096"/>
              <a:ext cx="8736074" cy="498598"/>
              <a:chOff x="613943" y="4289292"/>
              <a:chExt cx="8736074" cy="49859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77457" y="428929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en-US" altLang="ko-KR" dirty="0" smtClean="0"/>
                  <a:t>2020</a:t>
                </a:r>
                <a:r>
                  <a:rPr lang="ko-KR" altLang="en-US" dirty="0"/>
                  <a:t>년의 신입생은 </a:t>
                </a:r>
                <a:r>
                  <a:rPr lang="en-US" altLang="ko-KR" dirty="0"/>
                  <a:t>2018</a:t>
                </a:r>
                <a:r>
                  <a:rPr lang="ko-KR" altLang="en-US" dirty="0"/>
                  <a:t>년보다 몇 명 </a:t>
                </a:r>
                <a:r>
                  <a:rPr lang="ko-KR" altLang="en-US" dirty="0" smtClean="0"/>
                  <a:t>줄었나요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13943" y="444546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566921" y="5142084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91393" y="4671681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46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명에서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명으로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 줄었습니다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88" name="그룹 87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8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모서리가 둥근 직사각형 17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1" name="직사각형 190">
            <a:hlinkClick r:id="rId3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hlinkClick r:id="rId4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5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6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33"/>
          <p:cNvGrpSpPr/>
          <p:nvPr/>
        </p:nvGrpSpPr>
        <p:grpSpPr>
          <a:xfrm>
            <a:off x="4791000" y="4742052"/>
            <a:ext cx="324000" cy="324000"/>
            <a:chOff x="4964713" y="2475902"/>
            <a:chExt cx="405203" cy="405203"/>
          </a:xfrm>
        </p:grpSpPr>
        <p:sp>
          <p:nvSpPr>
            <p:cNvPr id="140" name="타원 13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2" name="타원 1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537025" y="1066690"/>
            <a:ext cx="549962" cy="504056"/>
            <a:chOff x="6769787" y="1693675"/>
            <a:chExt cx="549962" cy="504056"/>
          </a:xfrm>
        </p:grpSpPr>
        <p:grpSp>
          <p:nvGrpSpPr>
            <p:cNvPr id="122" name="그룹 121"/>
            <p:cNvGrpSpPr/>
            <p:nvPr/>
          </p:nvGrpSpPr>
          <p:grpSpPr>
            <a:xfrm>
              <a:off x="6897427" y="1819703"/>
              <a:ext cx="252000" cy="252000"/>
              <a:chOff x="7515401" y="1584373"/>
              <a:chExt cx="223069" cy="225604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4" name="직사각형 123">
              <a:hlinkClick r:id="" action="ppaction://customshow?id=0&amp;return=true"/>
            </p:cNvPr>
            <p:cNvSpPr/>
            <p:nvPr/>
          </p:nvSpPr>
          <p:spPr>
            <a:xfrm>
              <a:off x="6769787" y="1693675"/>
              <a:ext cx="54996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4" name="그림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3995" y="964228"/>
            <a:ext cx="3198010" cy="26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6921" y="4006800"/>
            <a:ext cx="8785225" cy="2000519"/>
            <a:chOff x="566921" y="905709"/>
            <a:chExt cx="8785225" cy="2000519"/>
          </a:xfrm>
        </p:grpSpPr>
        <p:grpSp>
          <p:nvGrpSpPr>
            <p:cNvPr id="232" name="그룹 231"/>
            <p:cNvGrpSpPr/>
            <p:nvPr/>
          </p:nvGrpSpPr>
          <p:grpSpPr>
            <a:xfrm>
              <a:off x="613943" y="905709"/>
              <a:ext cx="8736074" cy="871008"/>
              <a:chOff x="613943" y="4334448"/>
              <a:chExt cx="8736074" cy="871008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777457" y="4334448"/>
                <a:ext cx="8572560" cy="87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en-US" altLang="ko-KR" dirty="0"/>
                  <a:t>2015</a:t>
                </a:r>
                <a:r>
                  <a:rPr lang="ko-KR" altLang="en-US" dirty="0"/>
                  <a:t>년의 신입생 수는 몇 명이라고 생각할 수 있나요</a:t>
                </a:r>
                <a:r>
                  <a:rPr lang="en-US" altLang="ko-KR" dirty="0"/>
                  <a:t>? </a:t>
                </a:r>
                <a:r>
                  <a:rPr lang="ko-KR" altLang="en-US" dirty="0"/>
                  <a:t>그렇게 생각한 까닭은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235" name="타원 234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1" name="모서리가 둥근 직사각형 230"/>
            <p:cNvSpPr/>
            <p:nvPr/>
          </p:nvSpPr>
          <p:spPr>
            <a:xfrm>
              <a:off x="566921" y="1754228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791393" y="4970217"/>
            <a:ext cx="833209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명이라고 생각할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왜냐하면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47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명과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명의 중간이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명이기 때문입니다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78" name="그룹 177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215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7" name="직선 연결선 21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6" name="TextBox 215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9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모서리가 둥근 직사각형 21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1" name="그룹 180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9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8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23" name="직사각형 222">
            <a:hlinkClick r:id="rId3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hlinkClick r:id="rId4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hlinkClick r:id="rId5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hlinkClick r:id="rId6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5258469"/>
            <a:ext cx="324000" cy="324000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537025" y="1066690"/>
            <a:ext cx="549962" cy="504056"/>
            <a:chOff x="6769787" y="1693675"/>
            <a:chExt cx="549962" cy="504056"/>
          </a:xfrm>
        </p:grpSpPr>
        <p:grpSp>
          <p:nvGrpSpPr>
            <p:cNvPr id="88" name="그룹 87"/>
            <p:cNvGrpSpPr/>
            <p:nvPr/>
          </p:nvGrpSpPr>
          <p:grpSpPr>
            <a:xfrm>
              <a:off x="6897427" y="1819703"/>
              <a:ext cx="252000" cy="252000"/>
              <a:chOff x="7515401" y="1584373"/>
              <a:chExt cx="223069" cy="225604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9" name="직사각형 88">
              <a:hlinkClick r:id="" action="ppaction://customshow?id=0&amp;return=true"/>
            </p:cNvPr>
            <p:cNvSpPr/>
            <p:nvPr/>
          </p:nvSpPr>
          <p:spPr>
            <a:xfrm>
              <a:off x="6769787" y="1693675"/>
              <a:ext cx="54996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5" name="그림 10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3995" y="964228"/>
            <a:ext cx="3198010" cy="26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9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6921" y="4006800"/>
            <a:ext cx="8785225" cy="2018790"/>
            <a:chOff x="566921" y="3928690"/>
            <a:chExt cx="8785225" cy="2018790"/>
          </a:xfrm>
        </p:grpSpPr>
        <p:grpSp>
          <p:nvGrpSpPr>
            <p:cNvPr id="170" name="그룹 169"/>
            <p:cNvGrpSpPr/>
            <p:nvPr/>
          </p:nvGrpSpPr>
          <p:grpSpPr>
            <a:xfrm>
              <a:off x="613943" y="3928690"/>
              <a:ext cx="8736074" cy="904863"/>
              <a:chOff x="613943" y="4334448"/>
              <a:chExt cx="8736074" cy="904863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777457" y="4334448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en-US" altLang="ko-KR" dirty="0"/>
                  <a:t>2022</a:t>
                </a:r>
                <a:r>
                  <a:rPr lang="ko-KR" altLang="en-US" dirty="0"/>
                  <a:t>년의 신입생 수는 </a:t>
                </a:r>
                <a:r>
                  <a:rPr lang="ko-KR" altLang="en-US" dirty="0" smtClean="0"/>
                  <a:t>어떻게 변할 것이라고 </a:t>
                </a:r>
                <a:r>
                  <a:rPr lang="ko-KR" altLang="en-US" dirty="0"/>
                  <a:t>생각하나요</a:t>
                </a:r>
                <a:r>
                  <a:rPr lang="en-US" altLang="ko-KR" dirty="0"/>
                  <a:t>? </a:t>
                </a:r>
                <a:r>
                  <a:rPr lang="ko-KR" altLang="en-US" dirty="0"/>
                  <a:t>그렇게 생각한 까닭은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4" name="모서리가 둥근 직사각형 173"/>
            <p:cNvSpPr/>
            <p:nvPr/>
          </p:nvSpPr>
          <p:spPr>
            <a:xfrm>
              <a:off x="566921" y="479548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791393" y="5016195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년보다 줄어들 것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사회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시간에 배운 것처럼 태어나는 아이 수가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줄어들기 때문입니다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78" name="그룹 177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215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7" name="직선 연결선 21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6" name="TextBox 215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9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모서리가 둥근 직사각형 21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1" name="그룹 180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9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8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23" name="직사각형 222">
            <a:hlinkClick r:id="rId3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hlinkClick r:id="rId4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hlinkClick r:id="rId5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hlinkClick r:id="rId6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33"/>
          <p:cNvGrpSpPr/>
          <p:nvPr/>
        </p:nvGrpSpPr>
        <p:grpSpPr>
          <a:xfrm>
            <a:off x="4791000" y="5289699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537025" y="1066690"/>
            <a:ext cx="549962" cy="504056"/>
            <a:chOff x="6769787" y="1693675"/>
            <a:chExt cx="549962" cy="504056"/>
          </a:xfrm>
        </p:grpSpPr>
        <p:grpSp>
          <p:nvGrpSpPr>
            <p:cNvPr id="84" name="그룹 83"/>
            <p:cNvGrpSpPr/>
            <p:nvPr/>
          </p:nvGrpSpPr>
          <p:grpSpPr>
            <a:xfrm>
              <a:off x="6897427" y="1819703"/>
              <a:ext cx="252000" cy="252000"/>
              <a:chOff x="7515401" y="1584373"/>
              <a:chExt cx="223069" cy="225604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5" name="직사각형 84">
              <a:hlinkClick r:id="" action="ppaction://customshow?id=0&amp;return=true"/>
            </p:cNvPr>
            <p:cNvSpPr/>
            <p:nvPr/>
          </p:nvSpPr>
          <p:spPr>
            <a:xfrm>
              <a:off x="6769787" y="1693675"/>
              <a:ext cx="54996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3995" y="964228"/>
            <a:ext cx="3198010" cy="26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6921" y="1757542"/>
            <a:ext cx="8785225" cy="1973957"/>
            <a:chOff x="566921" y="1757542"/>
            <a:chExt cx="8785225" cy="1973957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566921" y="2219499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613943" y="1757542"/>
              <a:ext cx="8736074" cy="464743"/>
              <a:chOff x="613943" y="4422032"/>
              <a:chExt cx="8736074" cy="464743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777457" y="4422032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꺾은선그래프를 활용하면 어떤 점이 좋을까요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613943" y="457820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7" name="TextBox 166"/>
          <p:cNvSpPr txBox="1"/>
          <p:nvPr/>
        </p:nvSpPr>
        <p:spPr>
          <a:xfrm>
            <a:off x="791393" y="2321328"/>
            <a:ext cx="8281659" cy="125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시간이 지남에 따라 자료들이 어떤 모습으로 </a:t>
            </a: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변하는지를 살펴보기가 </a:t>
            </a:r>
            <a:r>
              <a:rPr lang="ko-KR" altLang="en-US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좋습니다</a:t>
            </a:r>
            <a:r>
              <a:rPr lang="en-US" altLang="ko-KR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조사하지 </a:t>
            </a:r>
            <a:r>
              <a:rPr lang="ko-KR" altLang="en-US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않은 시기의 값이나 앞으로의 값을 </a:t>
            </a: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예측하기에 </a:t>
            </a:r>
            <a:r>
              <a:rPr lang="ko-KR" altLang="en-US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좋습니다</a:t>
            </a:r>
            <a:r>
              <a:rPr lang="en-US" altLang="ko-KR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15" name="그룹 214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216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55" name="타원 25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6" name="직선 연결선 25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모서리가 둥근 직사각형 25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모서리가 둥근 직사각형 25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sp>
          <p:nvSpPr>
            <p:cNvPr id="218" name="TextBox 21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47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9" name="직선 연결선 2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모서리가 둥근 직사각형 2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8" name="TextBox 247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3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1" name="직선 연결선 2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모서리가 둥근 직사각형 2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0" name="TextBox 239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231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33" name="직선 연결선 23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2" name="TextBox 231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2" name="그룹 221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2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5" name="직선 연결선 2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타원 2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모서리가 둥근 직사각형 2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4" name="TextBox 22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28464" y="957790"/>
            <a:ext cx="9231966" cy="498598"/>
            <a:chOff x="128464" y="957790"/>
            <a:chExt cx="9231966" cy="498598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꺾은선그래프를 활용하면 어떤 점이 좋은지 써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261" name="그룹 260"/>
            <p:cNvGrpSpPr/>
            <p:nvPr/>
          </p:nvGrpSpPr>
          <p:grpSpPr>
            <a:xfrm>
              <a:off x="128464" y="980728"/>
              <a:ext cx="822822" cy="436484"/>
              <a:chOff x="128464" y="980728"/>
              <a:chExt cx="822822" cy="436484"/>
            </a:xfrm>
          </p:grpSpPr>
          <p:pic>
            <p:nvPicPr>
              <p:cNvPr id="262" name="그림 261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-298" t="5919" r="48031" b="32535"/>
              <a:stretch/>
            </p:blipFill>
            <p:spPr>
              <a:xfrm>
                <a:off x="128464" y="980728"/>
                <a:ext cx="432048" cy="288032"/>
              </a:xfrm>
              <a:prstGeom prst="rect">
                <a:avLst/>
              </a:prstGeom>
            </p:spPr>
          </p:pic>
          <p:pic>
            <p:nvPicPr>
              <p:cNvPr id="263" name="그림 262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485"/>
              <a:stretch/>
            </p:blipFill>
            <p:spPr>
              <a:xfrm>
                <a:off x="488503" y="998098"/>
                <a:ext cx="462783" cy="419114"/>
              </a:xfrm>
              <a:prstGeom prst="rect">
                <a:avLst/>
              </a:prstGeom>
            </p:spPr>
          </p:pic>
        </p:grpSp>
      </p:grpSp>
      <p:sp>
        <p:nvSpPr>
          <p:cNvPr id="264" name="직사각형 263">
            <a:hlinkClick r:id="rId5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hlinkClick r:id="rId6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hlinkClick r:id="rId7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hlinkClick r:id="rId8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33"/>
          <p:cNvGrpSpPr/>
          <p:nvPr/>
        </p:nvGrpSpPr>
        <p:grpSpPr>
          <a:xfrm>
            <a:off x="4791000" y="2813499"/>
            <a:ext cx="324000" cy="324000"/>
            <a:chOff x="4964713" y="2475902"/>
            <a:chExt cx="405203" cy="405203"/>
          </a:xfrm>
        </p:grpSpPr>
        <p:sp>
          <p:nvSpPr>
            <p:cNvPr id="80" name="타원 7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3" name="타원 8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5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66921" y="1664302"/>
            <a:ext cx="8785225" cy="2366489"/>
            <a:chOff x="566921" y="1664302"/>
            <a:chExt cx="8785225" cy="2366489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566921" y="2158791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613943" y="1664302"/>
              <a:ext cx="8736074" cy="464743"/>
              <a:chOff x="613943" y="4334448"/>
              <a:chExt cx="8736074" cy="464743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꺾은선그래프를 생활에서 본 경험을 이야기해 봅시다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7" name="TextBox 166"/>
          <p:cNvSpPr txBox="1"/>
          <p:nvPr/>
        </p:nvSpPr>
        <p:spPr>
          <a:xfrm>
            <a:off x="791393" y="2236649"/>
            <a:ext cx="849128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코로나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19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바이러스 </a:t>
            </a:r>
            <a:r>
              <a:rPr lang="ko-KR" altLang="en-US" sz="2200" b="1" dirty="0" err="1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감염증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환자 수를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나타낸 것을 보았습니다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뉴스에서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서울 집값이 어떻게 변화했는지 보여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 때 꺾은선그래프를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3" y="4212814"/>
            <a:ext cx="1503893" cy="184304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898462" y="4137469"/>
            <a:ext cx="1819545" cy="1207935"/>
            <a:chOff x="2898462" y="4137469"/>
            <a:chExt cx="1819545" cy="12079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5" t="27100" r="15505" b="27100"/>
            <a:stretch/>
          </p:blipFill>
          <p:spPr>
            <a:xfrm>
              <a:off x="2898462" y="4137469"/>
              <a:ext cx="1819545" cy="120793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023404" y="4422486"/>
              <a:ext cx="15696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기온의 변화를 나타낸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것을 봤어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21" y="4377037"/>
            <a:ext cx="2012627" cy="167882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846117" y="4086154"/>
            <a:ext cx="1682124" cy="959665"/>
            <a:chOff x="6846117" y="4086154"/>
            <a:chExt cx="1682124" cy="95966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4" t="25784" r="7554" b="25784"/>
            <a:stretch/>
          </p:blipFill>
          <p:spPr>
            <a:xfrm>
              <a:off x="6846117" y="4086154"/>
              <a:ext cx="1682124" cy="959665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7121106" y="4352955"/>
              <a:ext cx="12202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또 뭐가 있을까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6897427" y="0"/>
            <a:ext cx="2992547" cy="721316"/>
            <a:chOff x="6897427" y="0"/>
            <a:chExt cx="2992547" cy="721316"/>
          </a:xfrm>
        </p:grpSpPr>
        <p:grpSp>
          <p:nvGrpSpPr>
            <p:cNvPr id="264" name="그룹 263"/>
            <p:cNvGrpSpPr/>
            <p:nvPr/>
          </p:nvGrpSpPr>
          <p:grpSpPr>
            <a:xfrm>
              <a:off x="9378295" y="0"/>
              <a:ext cx="511679" cy="721316"/>
              <a:chOff x="9378295" y="0"/>
              <a:chExt cx="511679" cy="721316"/>
            </a:xfrm>
          </p:grpSpPr>
          <p:grpSp>
            <p:nvGrpSpPr>
              <p:cNvPr id="302" name="그룹 77"/>
              <p:cNvGrpSpPr/>
              <p:nvPr/>
            </p:nvGrpSpPr>
            <p:grpSpPr>
              <a:xfrm>
                <a:off x="945506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04" name="직선 연결선 30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모서리가 둥근 직사각형 3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9378295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66" name="그룹 265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9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6" name="직선 연결선 2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모서리가 둥근 직사각형 2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타원 2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모서리가 둥근 직사각형 2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모서리가 둥근 직사각형 3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5" name="TextBox 29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7" name="그룹 266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8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88" name="직선 연결선 2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모서리가 둥근 직사각형 2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모서리가 둥근 직사각형 2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7" name="TextBox 28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7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80" name="직선 연결선 2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모서리가 둥근 직사각형 2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모서리가 둥근 직사각형 2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모서리가 둥근 직사각형 2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9" name="TextBox 27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70" name="그룹 269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모서리가 둥근 직사각형 272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타원 273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모서리가 둥근 직사각형 274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모서리가 둥근 직사각형 275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모서리가 둥근 직사각형 276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1" name="TextBox 270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73687" y="957790"/>
            <a:ext cx="9186743" cy="535531"/>
            <a:chOff x="173687" y="957790"/>
            <a:chExt cx="9186743" cy="535531"/>
          </a:xfrm>
        </p:grpSpPr>
        <p:sp>
          <p:nvSpPr>
            <p:cNvPr id="66" name="TextBox 65"/>
            <p:cNvSpPr txBox="1"/>
            <p:nvPr/>
          </p:nvSpPr>
          <p:spPr>
            <a:xfrm>
              <a:off x="990448" y="957790"/>
              <a:ext cx="836998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생활 속에서 꺾은선그래프가 활용되는 예를 찾아 써 봅시다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en-US" altLang="ko-KR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310" name="그림 30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687" y="998098"/>
              <a:ext cx="777600" cy="419114"/>
            </a:xfrm>
            <a:prstGeom prst="rect">
              <a:avLst/>
            </a:prstGeom>
          </p:spPr>
        </p:pic>
      </p:grpSp>
      <p:sp>
        <p:nvSpPr>
          <p:cNvPr id="311" name="직사각형 310">
            <a:hlinkClick r:id="rId8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hlinkClick r:id="rId9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hlinkClick r:id="rId10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hlinkClick r:id="rId11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2932791"/>
            <a:ext cx="324000" cy="324000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841542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6" y="3105835"/>
            <a:ext cx="1637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385048" y="0"/>
            <a:ext cx="366562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02" name="TextBox 201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199" name="그룹 198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3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7" name="직선 연결선 2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29" name="타원 22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0" name="직선 연결선 22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모서리가 둥근 직사각형 23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221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223" name="직선 연결선 22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1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5" name="직선 연결선 2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205" name="직선 연결선 204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모서리가 둥근 직사각형 205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모서리가 둥근 직사각형 208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4" name="직사각형 243">
            <a:hlinkClick r:id="rId3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hlinkClick r:id="rId4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hlinkClick r:id="rId5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hlinkClick r:id="rId6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l="744" t="3462" r="744"/>
          <a:stretch/>
        </p:blipFill>
        <p:spPr>
          <a:xfrm>
            <a:off x="920552" y="1412776"/>
            <a:ext cx="8064896" cy="4742038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75" name="TextBox 74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4" name="그림 83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9627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893661"/>
            <a:ext cx="8789630" cy="1264360"/>
            <a:chOff x="560387" y="893661"/>
            <a:chExt cx="8789630" cy="126436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0387" y="136602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13943" y="893661"/>
              <a:ext cx="8736074" cy="498598"/>
              <a:chOff x="613943" y="4334448"/>
              <a:chExt cx="8736074" cy="49859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수희는 어떤 내용의 기사를 봤나요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2568724"/>
            <a:ext cx="8789630" cy="3374335"/>
            <a:chOff x="560387" y="2568724"/>
            <a:chExt cx="8789630" cy="3374335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560387" y="3048975"/>
              <a:ext cx="8785225" cy="2894084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9" name="그룹 168"/>
            <p:cNvGrpSpPr/>
            <p:nvPr/>
          </p:nvGrpSpPr>
          <p:grpSpPr>
            <a:xfrm>
              <a:off x="613943" y="2568724"/>
              <a:ext cx="8736074" cy="464743"/>
              <a:chOff x="613943" y="4334448"/>
              <a:chExt cx="8736074" cy="464743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그림그래프와 막대그래프 단원에서 배운 것 </a:t>
                </a:r>
                <a:r>
                  <a:rPr lang="ko-KR" altLang="en-US" dirty="0" smtClean="0"/>
                  <a:t>이야기하기</a:t>
                </a:r>
                <a:endParaRPr lang="en-US" altLang="ko-KR" dirty="0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791393" y="1512722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초등학교의 신입생 수가 줄어들고 있다는 기사를 봤습니다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4528" y="3231056"/>
            <a:ext cx="8497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그림그래프는 조사한 자료에 맞는 그림을 </a:t>
            </a:r>
            <a:r>
              <a:rPr lang="ko-KR" altLang="en-US" sz="2200" b="1" spc="-2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단위로 사용합니다</a:t>
            </a:r>
            <a:r>
              <a:rPr lang="en-US" altLang="ko-KR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2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그림그래프는 </a:t>
            </a:r>
            <a:r>
              <a:rPr lang="ko-KR" altLang="en-US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그림의 크기와 개수를 비교하여 </a:t>
            </a:r>
            <a:r>
              <a:rPr lang="ko-KR" altLang="en-US" sz="2200" b="1" spc="-2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조사한 </a:t>
            </a:r>
            <a:r>
              <a:rPr lang="ko-KR" altLang="en-US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수를 비교할 수 있습니다</a:t>
            </a:r>
            <a:r>
              <a:rPr lang="en-US" altLang="ko-KR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2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막대그래프는 </a:t>
            </a:r>
            <a:r>
              <a:rPr lang="ko-KR" altLang="en-US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막대의 길이를 비교하여 조사한 </a:t>
            </a:r>
            <a:r>
              <a:rPr lang="ko-KR" altLang="en-US" sz="2200" b="1" spc="-2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수를 비교할 수 있습니다</a:t>
            </a:r>
            <a:r>
              <a:rPr lang="en-US" altLang="ko-KR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2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막대그래프는 </a:t>
            </a:r>
            <a:r>
              <a:rPr lang="ko-KR" altLang="en-US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가로로 나타낼 수도 있고</a:t>
            </a:r>
            <a:r>
              <a:rPr lang="en-US" altLang="ko-KR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2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세로로 나타낼 </a:t>
            </a:r>
            <a:r>
              <a:rPr lang="ko-KR" altLang="en-US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수도 있습니다</a:t>
            </a:r>
            <a:r>
              <a:rPr lang="en-US" altLang="ko-KR" sz="2200" b="1" spc="-2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173" name="그룹 172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1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4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06" name="타원 20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7" name="직선 연결선 20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모서리가 둥근 직사각형 20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196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8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80" name="직선 연결선 179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모서리가 둥근 직사각형 180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21" name="직사각형 220">
            <a:hlinkClick r:id="rId3" action="ppaction://hlinksldjump"/>
          </p:cNvPr>
          <p:cNvSpPr/>
          <p:nvPr/>
        </p:nvSpPr>
        <p:spPr>
          <a:xfrm>
            <a:off x="815585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hlinkClick r:id="rId4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hlinkClick r:id="rId5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hlinkClick r:id="rId6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1600021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6" name="타원 9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33"/>
          <p:cNvGrpSpPr/>
          <p:nvPr/>
        </p:nvGrpSpPr>
        <p:grpSpPr>
          <a:xfrm>
            <a:off x="4791000" y="4334017"/>
            <a:ext cx="324000" cy="324000"/>
            <a:chOff x="4964713" y="2475902"/>
            <a:chExt cx="405203" cy="405203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70372" y="4685589"/>
            <a:ext cx="8789630" cy="1264361"/>
            <a:chOff x="570372" y="4685589"/>
            <a:chExt cx="8789630" cy="1264361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570372" y="515795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623928" y="4685589"/>
              <a:ext cx="8736074" cy="464743"/>
              <a:chOff x="613943" y="4334448"/>
              <a:chExt cx="8736074" cy="464743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수희가 조사한 것은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12" y="2427872"/>
            <a:ext cx="8186777" cy="1614925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01378" y="5321579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전국의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초등학교 신입생 수를 조사했습니다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61" name="그룹 260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262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299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01" name="직선 연결선 30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모서리가 둥근 직사각형 3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모서리가 둥근 직사각형 3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모서리가 둥근 직사각형 3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64" name="그룹 263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293" name="직선 연결선 292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모서리가 둥근 직사각형 293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모서리가 둥근 직사각형 295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모서리가 둥근 직사각형 296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모서리가 둥근 직사각형 297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5" name="TextBox 264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66" name="그룹 265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285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87" name="타원 2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8" name="직선 연결선 2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모서리가 둥근 직사각형 2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모서리가 둥근 직사각형 2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6" name="TextBox 285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7" name="그룹 266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7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79" name="직선 연결선 2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모서리가 둥근 직사각형 2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모서리가 둥근 직사각형 2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8" name="TextBox 27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6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71" name="직선 연결선 27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모서리가 둥근 직사각형 27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타원 2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모서리가 둥근 직사각형 2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모서리가 둥근 직사각형 2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모서리가 둥근 직사각형 2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0" name="TextBox 26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307" name="직사각형 306">
            <a:hlinkClick r:id="rId4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>
            <a:hlinkClick r:id="rId5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hlinkClick r:id="rId6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hlinkClick r:id="rId7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0388" y="898787"/>
            <a:ext cx="8819126" cy="1363450"/>
            <a:chOff x="560388" y="898787"/>
            <a:chExt cx="8819126" cy="1363450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898787"/>
              <a:ext cx="8385550" cy="136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spc="-100" dirty="0">
                  <a:latin typeface="나눔고딕 ExtraBold" pitchFamily="50" charset="-127"/>
                  <a:ea typeface="나눔고딕 ExtraBold" pitchFamily="50" charset="-127"/>
                </a:rPr>
                <a:t>수희는 전국의 초등학교 신입생 수를 조사하여 오른쪽과 같이 세 가지 </a:t>
              </a:r>
              <a:r>
                <a:rPr lang="ko-KR" altLang="en-US" sz="2400" spc="-100" dirty="0" smtClean="0">
                  <a:latin typeface="나눔고딕 ExtraBold" pitchFamily="50" charset="-127"/>
                  <a:ea typeface="나눔고딕 ExtraBold" pitchFamily="50" charset="-127"/>
                </a:rPr>
                <a:t>그래프로 나타냈습니다</a:t>
              </a:r>
              <a:r>
                <a:rPr lang="en-US" altLang="ko-KR" sz="2400" spc="-100" dirty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spc="-100" dirty="0" smtClean="0">
                  <a:latin typeface="나눔고딕 ExtraBold" pitchFamily="50" charset="-127"/>
                  <a:ea typeface="나눔고딕 ExtraBold" pitchFamily="50" charset="-127"/>
                </a:rPr>
                <a:t>전국의 초등학교 신입생 수의 변화를 나타내기에 어느 </a:t>
              </a:r>
              <a:r>
                <a:rPr lang="ko-KR" altLang="en-US" sz="2400" spc="-100" dirty="0">
                  <a:latin typeface="나눔고딕 ExtraBold" pitchFamily="50" charset="-127"/>
                  <a:ea typeface="나눔고딕 ExtraBold" pitchFamily="50" charset="-127"/>
                </a:rPr>
                <a:t>그래프가 가장 알맞은지 알아봅시다</a:t>
              </a:r>
              <a:r>
                <a:rPr lang="en-US" altLang="ko-KR" sz="2400" spc="-1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312" name="그룹 311"/>
            <p:cNvGrpSpPr/>
            <p:nvPr/>
          </p:nvGrpSpPr>
          <p:grpSpPr>
            <a:xfrm>
              <a:off x="560388" y="996612"/>
              <a:ext cx="381000" cy="400110"/>
              <a:chOff x="452406" y="875330"/>
              <a:chExt cx="381000" cy="400110"/>
            </a:xfrm>
          </p:grpSpPr>
          <p:sp>
            <p:nvSpPr>
              <p:cNvPr id="313" name="타원 312"/>
              <p:cNvSpPr/>
              <p:nvPr/>
            </p:nvSpPr>
            <p:spPr>
              <a:xfrm>
                <a:off x="452406" y="89214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471456" y="87533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91" name="그룹 33"/>
          <p:cNvGrpSpPr/>
          <p:nvPr/>
        </p:nvGrpSpPr>
        <p:grpSpPr>
          <a:xfrm>
            <a:off x="4791000" y="5391950"/>
            <a:ext cx="324000" cy="324000"/>
            <a:chOff x="4964713" y="2475902"/>
            <a:chExt cx="405203" cy="405203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4" name="타원 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1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46028" y="3959709"/>
            <a:ext cx="8785225" cy="1999681"/>
            <a:chOff x="546028" y="3959709"/>
            <a:chExt cx="8785225" cy="1999681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93050" y="3959709"/>
              <a:ext cx="8736074" cy="464743"/>
              <a:chOff x="613943" y="4334448"/>
              <a:chExt cx="8736074" cy="464743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그림그래프를 보고 알 수 있는 것은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546028" y="4447390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770500" y="4524694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초등학교 신입생 수를 조사한 그래프입니다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그림그래프에서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사용한 단위는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연도에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 그림이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개씩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81" y="958308"/>
            <a:ext cx="4064038" cy="2908460"/>
          </a:xfrm>
          <a:prstGeom prst="rect">
            <a:avLst/>
          </a:prstGeom>
        </p:spPr>
      </p:pic>
      <p:grpSp>
        <p:nvGrpSpPr>
          <p:cNvPr id="140" name="그룹 139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141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213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5" name="직선 연결선 21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3" name="그룹 142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72" name="직선 연결선 171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모서리가 둥근 직사각형 174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모서리가 둥근 직사각형 176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30" name="직사각형 229">
            <a:hlinkClick r:id="rId4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hlinkClick r:id="rId5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hlinkClick r:id="rId6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hlinkClick r:id="rId7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33"/>
          <p:cNvGrpSpPr/>
          <p:nvPr/>
        </p:nvGrpSpPr>
        <p:grpSpPr>
          <a:xfrm>
            <a:off x="4791000" y="5041390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4" name="타원 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8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46028" y="3959709"/>
            <a:ext cx="8785225" cy="1999681"/>
            <a:chOff x="546028" y="3959709"/>
            <a:chExt cx="8785225" cy="1999681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93050" y="3959709"/>
              <a:ext cx="8736074" cy="464743"/>
              <a:chOff x="613943" y="4334448"/>
              <a:chExt cx="8736074" cy="464743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막대그래프를 보고 알 수 있는 것은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546028" y="4447390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770500" y="4524694"/>
            <a:ext cx="832523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막대그래프를 보고 가장 높은 값과 가장 낮은 값을 쉽게 알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신입생이 가장 많은 때는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2014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년이고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47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명입니다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62" y="951222"/>
            <a:ext cx="3333077" cy="2597780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78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168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모서리가 둥근 직사각형 162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54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76" name="직사각형 175">
            <a:hlinkClick r:id="rId4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5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6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hlinkClick r:id="rId7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33"/>
          <p:cNvGrpSpPr/>
          <p:nvPr/>
        </p:nvGrpSpPr>
        <p:grpSpPr>
          <a:xfrm>
            <a:off x="4791000" y="5041390"/>
            <a:ext cx="324000" cy="324000"/>
            <a:chOff x="4964713" y="2475902"/>
            <a:chExt cx="405203" cy="405203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0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95" y="939965"/>
            <a:ext cx="3517811" cy="292108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46028" y="3959709"/>
            <a:ext cx="8785225" cy="1999681"/>
            <a:chOff x="546028" y="3959709"/>
            <a:chExt cx="8785225" cy="1999681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93050" y="3959709"/>
              <a:ext cx="8736074" cy="498598"/>
              <a:chOff x="613943" y="4334448"/>
              <a:chExt cx="8736074" cy="49859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꺾은선그래프를 </a:t>
                </a:r>
                <a:r>
                  <a:rPr lang="ko-KR" altLang="en-US" dirty="0"/>
                  <a:t>보고 알 수 있는 것은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546028" y="4447390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770501" y="4524694"/>
            <a:ext cx="830255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초등학교 신입생 수가 변해가는 모습을 볼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꺾은선그래프는 조사한 값들을 점으로 표시하고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 점을 선분으로 연결해서 나타냈습니다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78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168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모서리가 둥근 직사각형 162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54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76" name="직사각형 175">
            <a:hlinkClick r:id="rId4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5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6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hlinkClick r:id="rId7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33"/>
          <p:cNvGrpSpPr/>
          <p:nvPr/>
        </p:nvGrpSpPr>
        <p:grpSpPr>
          <a:xfrm>
            <a:off x="4791000" y="5041390"/>
            <a:ext cx="324000" cy="324000"/>
            <a:chOff x="4964713" y="2475902"/>
            <a:chExt cx="405203" cy="405203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6921" y="905618"/>
            <a:ext cx="8785225" cy="2012741"/>
            <a:chOff x="566921" y="905618"/>
            <a:chExt cx="8785225" cy="2012741"/>
          </a:xfrm>
        </p:grpSpPr>
        <p:sp>
          <p:nvSpPr>
            <p:cNvPr id="231" name="모서리가 둥근 직사각형 230"/>
            <p:cNvSpPr/>
            <p:nvPr/>
          </p:nvSpPr>
          <p:spPr>
            <a:xfrm>
              <a:off x="566921" y="1370360"/>
              <a:ext cx="8785225" cy="1547999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613943" y="905618"/>
              <a:ext cx="8736074" cy="464743"/>
              <a:chOff x="613943" y="4334448"/>
              <a:chExt cx="8736074" cy="464743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수희가 알아보려는 것은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6921" y="3333176"/>
            <a:ext cx="8785225" cy="2400080"/>
            <a:chOff x="566921" y="3333176"/>
            <a:chExt cx="8785225" cy="2400080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566921" y="4221256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9" name="그룹 168"/>
            <p:cNvGrpSpPr/>
            <p:nvPr/>
          </p:nvGrpSpPr>
          <p:grpSpPr>
            <a:xfrm>
              <a:off x="613943" y="3333176"/>
              <a:ext cx="8736074" cy="871008"/>
              <a:chOff x="613943" y="4334448"/>
              <a:chExt cx="8736074" cy="871008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777457" y="4334448"/>
                <a:ext cx="8572560" cy="87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), (</a:t>
                </a:r>
                <a:r>
                  <a:rPr lang="ko-KR" altLang="en-US" dirty="0"/>
                  <a:t>나</a:t>
                </a:r>
                <a:r>
                  <a:rPr lang="en-US" altLang="ko-KR" dirty="0"/>
                  <a:t>), (</a:t>
                </a:r>
                <a:r>
                  <a:rPr lang="ko-KR" altLang="en-US" dirty="0"/>
                  <a:t>다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그래프 중 연도별 전국의 초등학교 신입생 수의 변화를 나타내기에 가장 알맞은 그래프는 어느 것인가요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33" name="TextBox 232"/>
          <p:cNvSpPr txBox="1"/>
          <p:nvPr/>
        </p:nvSpPr>
        <p:spPr>
          <a:xfrm>
            <a:off x="791393" y="1493930"/>
            <a:ext cx="82816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전국의 초등학교 신입생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수의 변화를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나타내기에 알맞은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그래프입니다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신입생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수의 변화를 잘 알 수 있는 그래프를 알아보려고 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91393" y="4338620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그래프가 시간의 흐름에 따라 신입생 수의 변화를 잘 나타낼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10" name="그룹 209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211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250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52" name="직선 연결선 25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모서리가 둥근 직사각형 2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모서리가 둥근 직사각형 25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모서리가 둥근 직사각형 2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1" name="TextBox 250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1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13" name="그룹 212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244" name="직선 연결선 243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모서리가 둥근 직사각형 244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4" name="TextBox 213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236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38" name="타원 2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9" name="직선 연결선 2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7" name="TextBox 236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2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8" name="직선 연결선 2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7" name="TextBox 22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1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0" name="직선 연결선 2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9" name="TextBox 21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58" name="직사각형 257">
            <a:hlinkClick r:id="rId3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hlinkClick r:id="rId4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hlinkClick r:id="rId5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hlinkClick r:id="rId6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33"/>
          <p:cNvGrpSpPr/>
          <p:nvPr/>
        </p:nvGrpSpPr>
        <p:grpSpPr>
          <a:xfrm>
            <a:off x="4791000" y="1971600"/>
            <a:ext cx="324000" cy="324000"/>
            <a:chOff x="4964713" y="2475902"/>
            <a:chExt cx="405203" cy="405203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33"/>
          <p:cNvGrpSpPr/>
          <p:nvPr/>
        </p:nvGrpSpPr>
        <p:grpSpPr>
          <a:xfrm>
            <a:off x="4791000" y="4815256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5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6921" y="899855"/>
            <a:ext cx="8785225" cy="2336187"/>
            <a:chOff x="566921" y="899855"/>
            <a:chExt cx="8785225" cy="2336187"/>
          </a:xfrm>
        </p:grpSpPr>
        <p:sp>
          <p:nvSpPr>
            <p:cNvPr id="234" name="TextBox 233"/>
            <p:cNvSpPr txBox="1"/>
            <p:nvPr/>
          </p:nvSpPr>
          <p:spPr>
            <a:xfrm>
              <a:off x="777457" y="899855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/>
                <a:t>그렇게 생각한 까닭을 이야기해 보세요</a:t>
              </a:r>
              <a:endParaRPr lang="en-US" altLang="ko-KR" dirty="0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13943" y="105602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모서리가 둥근 직사각형 230"/>
            <p:cNvSpPr/>
            <p:nvPr/>
          </p:nvSpPr>
          <p:spPr>
            <a:xfrm>
              <a:off x="566921" y="1364042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791393" y="1441346"/>
            <a:ext cx="833844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꺾은선그래프는 전국의 초등학교 신입생 수가 변해가는 모습을 볼 수 있기 때문입니다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꺾은선그래프는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선분으로 연결되어 있어서 전국의 초등학교 신입생 수의 변화를 잘 볼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02" name="그룹 201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203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245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47" name="직선 연결선 24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6" name="TextBox 245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05" name="그룹 204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239" name="직선 연결선 238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모서리가 둥근 직사각형 239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07" name="그룹 206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226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28" name="타원 2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9" name="직선 연결선 2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모서리가 둥근 직사각형 2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7" name="TextBox 226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1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0" name="직선 연결선 2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9" name="TextBox 21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1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2" name="직선 연결선 2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53" name="직사각형 252">
            <a:hlinkClick r:id="rId3" action="ppaction://hlinksldjump"/>
          </p:cNvPr>
          <p:cNvSpPr/>
          <p:nvPr/>
        </p:nvSpPr>
        <p:spPr>
          <a:xfrm>
            <a:off x="771696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hlinkClick r:id="rId4" action="ppaction://hlinksldjump"/>
          </p:cNvPr>
          <p:cNvSpPr/>
          <p:nvPr/>
        </p:nvSpPr>
        <p:spPr>
          <a:xfrm>
            <a:off x="859473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hlinkClick r:id="rId5" action="ppaction://hlinksldjump"/>
          </p:cNvPr>
          <p:cNvSpPr/>
          <p:nvPr/>
        </p:nvSpPr>
        <p:spPr>
          <a:xfrm>
            <a:off x="9033624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hlinkClick r:id="rId6" action="ppaction://hlinksldjump"/>
          </p:cNvPr>
          <p:cNvSpPr/>
          <p:nvPr/>
        </p:nvSpPr>
        <p:spPr>
          <a:xfrm>
            <a:off x="9472509" y="277145"/>
            <a:ext cx="372387" cy="32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33"/>
          <p:cNvGrpSpPr/>
          <p:nvPr/>
        </p:nvGrpSpPr>
        <p:grpSpPr>
          <a:xfrm>
            <a:off x="4791000" y="2138042"/>
            <a:ext cx="324000" cy="324000"/>
            <a:chOff x="4964713" y="2475902"/>
            <a:chExt cx="405203" cy="405203"/>
          </a:xfrm>
        </p:grpSpPr>
        <p:sp>
          <p:nvSpPr>
            <p:cNvPr id="78" name="타원 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0" name="타원 7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2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729</Words>
  <PresentationFormat>A4 용지(210x297mm)</PresentationFormat>
  <Paragraphs>245</Paragraphs>
  <Slides>18</Slides>
  <Notes>0</Notes>
  <HiddenSlides>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  <vt:variant>
        <vt:lpstr>재구성한 쇼</vt:lpstr>
      </vt:variant>
      <vt:variant>
        <vt:i4>1</vt:i4>
      </vt:variant>
    </vt:vector>
  </HeadingPairs>
  <TitlesOfParts>
    <vt:vector size="24" baseType="lpstr">
      <vt:lpstr>맑은 고딕</vt:lpstr>
      <vt:lpstr>나눔고딕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2021-04-23T00:59:23Z</dcterms:modified>
</cp:coreProperties>
</file>