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5" r:id="rId2"/>
    <p:sldId id="267" r:id="rId3"/>
    <p:sldId id="334" r:id="rId4"/>
    <p:sldId id="322" r:id="rId5"/>
    <p:sldId id="305" r:id="rId6"/>
    <p:sldId id="335" r:id="rId7"/>
    <p:sldId id="336" r:id="rId8"/>
    <p:sldId id="333" r:id="rId9"/>
    <p:sldId id="296" r:id="rId10"/>
  </p:sldIdLst>
  <p:sldSz cx="9906000" cy="6858000" type="A4"/>
  <p:notesSz cx="6797675" cy="9926638"/>
  <p:embeddedFontLst>
    <p:embeddedFont>
      <p:font typeface="맑은 고딕" panose="020B0503020000020004" pitchFamily="50" charset="-127"/>
      <p:regular r:id="rId12"/>
      <p:bold r:id="rId13"/>
    </p:embeddedFont>
    <p:embeddedFont>
      <p:font typeface="나눔고딕 ExtraBold" panose="020D0904000000000000" pitchFamily="50" charset="-127"/>
      <p:bold r:id="rId14"/>
    </p:embeddedFont>
    <p:embeddedFont>
      <p:font typeface="나눔고딕" panose="020D0604000000000000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  <p15:guide id="6" pos="580" userDrawn="1">
          <p15:clr>
            <a:srgbClr val="A4A3A4"/>
          </p15:clr>
        </p15:guide>
        <p15:guide id="7" pos="5887" userDrawn="1">
          <p15:clr>
            <a:srgbClr val="A4A3A4"/>
          </p15:clr>
        </p15:guide>
        <p15:guide id="8" orient="horz" pos="255" userDrawn="1">
          <p15:clr>
            <a:srgbClr val="A4A3A4"/>
          </p15:clr>
        </p15:guide>
        <p15:guide id="9" orient="horz" pos="3748" userDrawn="1">
          <p15:clr>
            <a:srgbClr val="A4A3A4"/>
          </p15:clr>
        </p15:guide>
        <p15:guide id="10" orient="horz" pos="890" userDrawn="1">
          <p15:clr>
            <a:srgbClr val="A4A3A4"/>
          </p15:clr>
        </p15:guide>
        <p15:guide id="11" orient="horz" pos="1117" userDrawn="1">
          <p15:clr>
            <a:srgbClr val="A4A3A4"/>
          </p15:clr>
        </p15:guide>
        <p15:guide id="12" orient="horz" pos="1344" userDrawn="1">
          <p15:clr>
            <a:srgbClr val="A4A3A4"/>
          </p15:clr>
        </p15:guide>
        <p15:guide id="13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4F2"/>
    <a:srgbClr val="1FBADF"/>
    <a:srgbClr val="00A9EC"/>
    <a:srgbClr val="E0F2F2"/>
    <a:srgbClr val="ADB0B5"/>
    <a:srgbClr val="ADB2B9"/>
    <a:srgbClr val="D4E872"/>
    <a:srgbClr val="E1EF9B"/>
    <a:srgbClr val="BFDD2B"/>
    <a:srgbClr val="63A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18" y="276"/>
      </p:cViewPr>
      <p:guideLst>
        <p:guide orient="horz" pos="618"/>
        <p:guide pos="353"/>
        <p:guide orient="horz" pos="3884"/>
        <p:guide pos="580"/>
        <p:guide pos="5887"/>
        <p:guide orient="horz" pos="255"/>
        <p:guide orient="horz" pos="3748"/>
        <p:guide orient="horz" pos="890"/>
        <p:guide orient="horz" pos="1117"/>
        <p:guide orient="horz" pos="1344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77303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381100" y="12893"/>
            <a:ext cx="1956711" cy="630025"/>
            <a:chOff x="1381100" y="12893"/>
            <a:chExt cx="1956711" cy="6300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381100" y="71438"/>
              <a:ext cx="141166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융합 연구소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194803" y="12893"/>
              <a:ext cx="1143008" cy="630025"/>
              <a:chOff x="3668746" y="12893"/>
              <a:chExt cx="1143008" cy="630025"/>
            </a:xfrm>
          </p:grpSpPr>
          <p:pic>
            <p:nvPicPr>
              <p:cNvPr id="11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47613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3668746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그룹 12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-34095" y="-111150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7881" r="8851" b="650"/>
          <a:stretch/>
        </p:blipFill>
        <p:spPr>
          <a:xfrm>
            <a:off x="-15552" y="25400"/>
            <a:ext cx="9937104" cy="68133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992155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1381100" y="12893"/>
            <a:ext cx="1804100" cy="560175"/>
            <a:chOff x="1381100" y="12893"/>
            <a:chExt cx="1804100" cy="560175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381100" y="71438"/>
              <a:ext cx="141166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융합 연구소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shs\Desktop\Untitled4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73670" y="12893"/>
              <a:ext cx="611530" cy="560175"/>
            </a:xfrm>
            <a:prstGeom prst="rect">
              <a:avLst/>
            </a:prstGeom>
            <a:noFill/>
          </p:spPr>
        </p:pic>
      </p:grpSp>
      <p:grpSp>
        <p:nvGrpSpPr>
          <p:cNvPr id="14" name="그룹 13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7" name="TextBox 16"/>
          <p:cNvSpPr txBox="1"/>
          <p:nvPr userDrawn="1"/>
        </p:nvSpPr>
        <p:spPr>
          <a:xfrm>
            <a:off x="-34095" y="-111150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19808" y="423028"/>
            <a:ext cx="792549" cy="225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2.xml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7773032" y="0"/>
            <a:ext cx="2038288" cy="600790"/>
            <a:chOff x="7773032" y="0"/>
            <a:chExt cx="2038288" cy="600790"/>
          </a:xfrm>
        </p:grpSpPr>
        <p:pic>
          <p:nvPicPr>
            <p:cNvPr id="8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4" name="그룹 83"/>
            <p:cNvGrpSpPr/>
            <p:nvPr/>
          </p:nvGrpSpPr>
          <p:grpSpPr>
            <a:xfrm>
              <a:off x="9453172" y="4763"/>
              <a:ext cx="358148" cy="596027"/>
              <a:chOff x="5595942" y="642918"/>
              <a:chExt cx="358148" cy="596027"/>
            </a:xfrm>
          </p:grpSpPr>
          <p:grpSp>
            <p:nvGrpSpPr>
              <p:cNvPr id="134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6" name="직선 연결선 13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타원 13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9020100" y="0"/>
              <a:ext cx="358148" cy="596027"/>
              <a:chOff x="5595942" y="642918"/>
              <a:chExt cx="358148" cy="596027"/>
            </a:xfrm>
          </p:grpSpPr>
          <p:grpSp>
            <p:nvGrpSpPr>
              <p:cNvPr id="103" name="그룹 10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8" name="직선 연결선 12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타원 1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8588845" y="0"/>
              <a:ext cx="358148" cy="596027"/>
              <a:chOff x="5595942" y="642918"/>
              <a:chExt cx="358148" cy="596027"/>
            </a:xfrm>
          </p:grpSpPr>
          <p:grpSp>
            <p:nvGrpSpPr>
              <p:cNvPr id="95" name="그룹 94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7" name="직선 연결선 9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타원 9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81034" y="1454490"/>
            <a:ext cx="3999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144" name="타원 143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5" name="이등변 삼각형 144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5" name="모서리가 둥근 사각형 설명선 64"/>
          <p:cNvSpPr/>
          <p:nvPr/>
        </p:nvSpPr>
        <p:spPr>
          <a:xfrm>
            <a:off x="6393000" y="78558"/>
            <a:ext cx="1440000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136~137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3899425" y="2889757"/>
            <a:ext cx="5147115" cy="1078486"/>
            <a:chOff x="3899425" y="3065577"/>
            <a:chExt cx="5147115" cy="1078486"/>
          </a:xfrm>
        </p:grpSpPr>
        <p:sp>
          <p:nvSpPr>
            <p:cNvPr id="70" name="제목 1"/>
            <p:cNvSpPr txBox="1">
              <a:spLocks/>
            </p:cNvSpPr>
            <p:nvPr/>
          </p:nvSpPr>
          <p:spPr>
            <a:xfrm>
              <a:off x="3921018" y="3065577"/>
              <a:ext cx="5125522" cy="652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ko-KR" altLang="en-US" sz="3600" dirty="0" smtClean="0">
                  <a:latin typeface="나눔고딕 ExtraBold" pitchFamily="50" charset="-127"/>
                  <a:ea typeface="나눔고딕 ExtraBold" pitchFamily="50" charset="-127"/>
                </a:rPr>
                <a:t>융합 연구소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99425" y="3713176"/>
              <a:ext cx="49854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대각선 횡단보도의 비밀</a:t>
              </a:r>
              <a:endParaRPr lang="en-US" altLang="ko-KR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038763" y="2136699"/>
            <a:ext cx="2572441" cy="2584603"/>
            <a:chOff x="1038763" y="2136699"/>
            <a:chExt cx="2572441" cy="2584603"/>
          </a:xfrm>
        </p:grpSpPr>
        <p:sp>
          <p:nvSpPr>
            <p:cNvPr id="74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1289139" y="2390775"/>
              <a:ext cx="2071688" cy="2076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5" name="Freeform 853"/>
            <p:cNvSpPr>
              <a:spLocks/>
            </p:cNvSpPr>
            <p:nvPr/>
          </p:nvSpPr>
          <p:spPr bwMode="auto">
            <a:xfrm>
              <a:off x="1574889" y="2397125"/>
              <a:ext cx="1779588" cy="1784350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6" name="Freeform 854"/>
            <p:cNvSpPr>
              <a:spLocks/>
            </p:cNvSpPr>
            <p:nvPr/>
          </p:nvSpPr>
          <p:spPr bwMode="auto">
            <a:xfrm>
              <a:off x="1289139" y="2717800"/>
              <a:ext cx="1744663" cy="1749425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7" name="Freeform 855"/>
            <p:cNvSpPr>
              <a:spLocks/>
            </p:cNvSpPr>
            <p:nvPr/>
          </p:nvSpPr>
          <p:spPr bwMode="auto">
            <a:xfrm>
              <a:off x="1544727" y="2695575"/>
              <a:ext cx="187325" cy="18573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8" name="Freeform 856"/>
            <p:cNvSpPr>
              <a:spLocks/>
            </p:cNvSpPr>
            <p:nvPr/>
          </p:nvSpPr>
          <p:spPr bwMode="auto">
            <a:xfrm>
              <a:off x="2881402" y="4016375"/>
              <a:ext cx="187325" cy="18732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79" name="그림 78" descr="원  외부 점선 .eps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1038763" y="2136699"/>
              <a:ext cx="2572441" cy="2584603"/>
            </a:xfrm>
            <a:prstGeom prst="rect">
              <a:avLst/>
            </a:prstGeom>
          </p:spPr>
        </p:pic>
        <p:sp>
          <p:nvSpPr>
            <p:cNvPr id="80" name="타원 79"/>
            <p:cNvSpPr/>
            <p:nvPr/>
          </p:nvSpPr>
          <p:spPr>
            <a:xfrm>
              <a:off x="1493037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07247" y="3105835"/>
            <a:ext cx="16354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  <a:r>
              <a:rPr lang="ko-KR" altLang="en-US" sz="3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spc="-15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>
            <a:hlinkClick r:id="rId4" action="ppaction://hlinksldjump"/>
          </p:cNvPr>
          <p:cNvSpPr/>
          <p:nvPr/>
        </p:nvSpPr>
        <p:spPr>
          <a:xfrm>
            <a:off x="8591006" y="260648"/>
            <a:ext cx="3635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hlinkClick r:id="rId5" action="ppaction://hlinksldjump"/>
          </p:cNvPr>
          <p:cNvSpPr/>
          <p:nvPr/>
        </p:nvSpPr>
        <p:spPr>
          <a:xfrm>
            <a:off x="9019788" y="260648"/>
            <a:ext cx="3635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hlinkClick r:id="rId6" action="ppaction://hlinksldjump"/>
          </p:cNvPr>
          <p:cNvSpPr/>
          <p:nvPr/>
        </p:nvSpPr>
        <p:spPr>
          <a:xfrm>
            <a:off x="9448571" y="260648"/>
            <a:ext cx="3635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7773032" y="0"/>
            <a:ext cx="2038288" cy="680156"/>
            <a:chOff x="7773032" y="0"/>
            <a:chExt cx="2038288" cy="680156"/>
          </a:xfrm>
        </p:grpSpPr>
        <p:pic>
          <p:nvPicPr>
            <p:cNvPr id="6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6" name="그룹 95"/>
            <p:cNvGrpSpPr/>
            <p:nvPr/>
          </p:nvGrpSpPr>
          <p:grpSpPr>
            <a:xfrm>
              <a:off x="9453172" y="4763"/>
              <a:ext cx="358148" cy="596027"/>
              <a:chOff x="5595942" y="642918"/>
              <a:chExt cx="358148" cy="596027"/>
            </a:xfrm>
          </p:grpSpPr>
          <p:grpSp>
            <p:nvGrpSpPr>
              <p:cNvPr id="122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4" name="직선 연결선 12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타원 12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3" name="TextBox 12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9020100" y="0"/>
              <a:ext cx="358148" cy="596027"/>
              <a:chOff x="5595942" y="642918"/>
              <a:chExt cx="358148" cy="596027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6" name="직선 연결선 11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11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8588469" y="0"/>
              <a:ext cx="358148" cy="680156"/>
              <a:chOff x="6869645" y="0"/>
              <a:chExt cx="358148" cy="680156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31" name="직사각형 130">
            <a:hlinkClick r:id="rId3" action="ppaction://hlinksldjump"/>
          </p:cNvPr>
          <p:cNvSpPr/>
          <p:nvPr/>
        </p:nvSpPr>
        <p:spPr>
          <a:xfrm>
            <a:off x="9019788" y="260648"/>
            <a:ext cx="3635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hlinkClick r:id="rId4" action="ppaction://hlinksldjump"/>
          </p:cNvPr>
          <p:cNvSpPr/>
          <p:nvPr/>
        </p:nvSpPr>
        <p:spPr>
          <a:xfrm>
            <a:off x="9448571" y="260648"/>
            <a:ext cx="3635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564993" y="958150"/>
            <a:ext cx="8811831" cy="535531"/>
            <a:chOff x="564993" y="958150"/>
            <a:chExt cx="8811831" cy="535531"/>
          </a:xfrm>
        </p:grpSpPr>
        <p:sp>
          <p:nvSpPr>
            <p:cNvPr id="50" name="TextBox 49"/>
            <p:cNvSpPr txBox="1"/>
            <p:nvPr/>
          </p:nvSpPr>
          <p:spPr>
            <a:xfrm>
              <a:off x="989015" y="958150"/>
              <a:ext cx="8387809" cy="53553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다음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글을 읽고 대각선 횡단보도의 좋은 점을 이야기해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564993" y="1004120"/>
              <a:ext cx="377985" cy="400110"/>
              <a:chOff x="564993" y="1004120"/>
              <a:chExt cx="377985" cy="400110"/>
            </a:xfrm>
          </p:grpSpPr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993" y="1012135"/>
                <a:ext cx="377985" cy="384081"/>
              </a:xfrm>
              <a:prstGeom prst="rect">
                <a:avLst/>
              </a:prstGeom>
            </p:spPr>
          </p:pic>
          <p:sp>
            <p:nvSpPr>
              <p:cNvPr id="53" name="TextBox 52"/>
              <p:cNvSpPr txBox="1"/>
              <p:nvPr/>
            </p:nvSpPr>
            <p:spPr>
              <a:xfrm>
                <a:off x="595234" y="100412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920751" y="2610683"/>
            <a:ext cx="809799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kern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사람의 건강과 안전을 위하여 건너는 사람을 생각하여 만든 ‘대각선 횡단보도</a:t>
            </a:r>
            <a:r>
              <a:rPr lang="ko-KR" altLang="en-US" kern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’</a:t>
            </a:r>
            <a:r>
              <a:rPr lang="ko-KR" altLang="en-US" kern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 점점 늘어납니다</a:t>
            </a:r>
            <a:r>
              <a:rPr lang="en-US" altLang="ko-KR" kern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kern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대각선 횡단보도는 예전 횡단보도에 대각선 모양으로 횡단보도를 더 설치한 것입니다</a:t>
            </a:r>
            <a:r>
              <a:rPr lang="en-US" altLang="ko-KR" kern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</a:p>
          <a:p>
            <a:pPr algn="just">
              <a:lnSpc>
                <a:spcPct val="150000"/>
              </a:lnSpc>
              <a:defRPr/>
            </a:pPr>
            <a:r>
              <a:rPr lang="ko-KR" altLang="en-US" kern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대각선 횡단보도의 좋은 점은 </a:t>
            </a:r>
            <a:r>
              <a:rPr lang="ko-KR" altLang="en-US" b="1" kern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첫째</a:t>
            </a:r>
            <a:r>
              <a:rPr lang="en-US" altLang="ko-KR" kern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kern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예전 횡단보도에서 대각선 방향으로 가려면 횡단보도를 두 번 건너야 했는데</a:t>
            </a:r>
            <a:r>
              <a:rPr lang="en-US" altLang="ko-KR" kern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kern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대각선 횡단보도는 한 번에 건널 수 있어 시간을 아낄 수 있다는 점입니다</a:t>
            </a:r>
            <a:r>
              <a:rPr lang="en-US" altLang="ko-KR" kern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b="1" kern="11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둘째</a:t>
            </a:r>
            <a:r>
              <a:rPr lang="en-US" altLang="ko-KR" kern="11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kern="11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대각선 횡단보도를 건널 때에는 모든 방향에서 자동차 신호등이 </a:t>
            </a:r>
            <a:r>
              <a:rPr lang="ko-KR" altLang="en-US" kern="1100" spc="-2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빨간불로</a:t>
            </a:r>
            <a:r>
              <a:rPr lang="ko-KR" altLang="en-US" kern="11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바뀌는 덕분에 보행자가 안전하게 건널 수 있어 교통사고가 줄어든다는 점입니다</a:t>
            </a:r>
            <a:r>
              <a:rPr lang="en-US" altLang="ko-KR" kern="11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</a:p>
          <a:p>
            <a:pPr algn="just">
              <a:lnSpc>
                <a:spcPct val="150000"/>
              </a:lnSpc>
              <a:defRPr/>
            </a:pPr>
            <a:r>
              <a:rPr lang="ko-KR" altLang="en-US" kern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우리 주변에는 대각선 횡단보도가 어디에 있을까요</a:t>
            </a:r>
            <a:r>
              <a:rPr lang="en-US" altLang="ko-KR" kern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  <a:endParaRPr lang="en-US" altLang="ko-KR" kern="11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7773032" y="0"/>
            <a:ext cx="2038288" cy="680156"/>
            <a:chOff x="7773032" y="0"/>
            <a:chExt cx="2038288" cy="680156"/>
          </a:xfrm>
        </p:grpSpPr>
        <p:pic>
          <p:nvPicPr>
            <p:cNvPr id="6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3" name="그룹 62"/>
            <p:cNvGrpSpPr/>
            <p:nvPr/>
          </p:nvGrpSpPr>
          <p:grpSpPr>
            <a:xfrm>
              <a:off x="9453172" y="4763"/>
              <a:ext cx="358148" cy="596027"/>
              <a:chOff x="5595942" y="642918"/>
              <a:chExt cx="358148" cy="596027"/>
            </a:xfrm>
          </p:grpSpPr>
          <p:grpSp>
            <p:nvGrpSpPr>
              <p:cNvPr id="115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7" name="직선 연결선 1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9020100" y="0"/>
              <a:ext cx="358148" cy="596027"/>
              <a:chOff x="5595942" y="642918"/>
              <a:chExt cx="358148" cy="596027"/>
            </a:xfrm>
          </p:grpSpPr>
          <p:grpSp>
            <p:nvGrpSpPr>
              <p:cNvPr id="107" name="그룹 106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8588469" y="0"/>
              <a:ext cx="358148" cy="680156"/>
              <a:chOff x="6869645" y="0"/>
              <a:chExt cx="358148" cy="680156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96" name="직선 연결선 9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24" name="직사각형 123">
            <a:hlinkClick r:id="rId3" action="ppaction://hlinksldjump"/>
          </p:cNvPr>
          <p:cNvSpPr/>
          <p:nvPr/>
        </p:nvSpPr>
        <p:spPr>
          <a:xfrm>
            <a:off x="9019788" y="260648"/>
            <a:ext cx="3635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hlinkClick r:id="rId4" action="ppaction://hlinksldjump"/>
          </p:cNvPr>
          <p:cNvSpPr/>
          <p:nvPr/>
        </p:nvSpPr>
        <p:spPr>
          <a:xfrm>
            <a:off x="9448571" y="260648"/>
            <a:ext cx="3635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5152" y="946781"/>
            <a:ext cx="2395695" cy="139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5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6" name="이등변 삼각형 10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65102" y="895434"/>
            <a:ext cx="8775796" cy="1286976"/>
            <a:chOff x="565102" y="895434"/>
            <a:chExt cx="8775796" cy="1286976"/>
          </a:xfrm>
        </p:grpSpPr>
        <p:sp>
          <p:nvSpPr>
            <p:cNvPr id="64" name="TextBox 63"/>
            <p:cNvSpPr txBox="1"/>
            <p:nvPr/>
          </p:nvSpPr>
          <p:spPr>
            <a:xfrm>
              <a:off x="768338" y="895434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pc="-150" dirty="0" smtClean="0"/>
                <a:t>대각선 횡단보도를 찾아보고 횡단보도를 건너 본 상황을 이야기해 보세요</a:t>
              </a:r>
              <a:r>
                <a:rPr lang="en-US" altLang="ko-KR" spc="-150" dirty="0" smtClean="0"/>
                <a:t>.</a:t>
              </a:r>
              <a:endParaRPr lang="en-US" altLang="ko-KR" spc="-150" dirty="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04824" y="1068533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65102" y="1397377"/>
              <a:ext cx="8775795" cy="785033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805710" y="1537873"/>
            <a:ext cx="8414933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어린이가 많은 학교 앞에서 봤습니다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65102" y="2517662"/>
            <a:ext cx="8775796" cy="2384761"/>
            <a:chOff x="565102" y="2517662"/>
            <a:chExt cx="8775796" cy="2384761"/>
          </a:xfrm>
        </p:grpSpPr>
        <p:sp>
          <p:nvSpPr>
            <p:cNvPr id="72" name="TextBox 71"/>
            <p:cNvSpPr txBox="1"/>
            <p:nvPr/>
          </p:nvSpPr>
          <p:spPr>
            <a:xfrm>
              <a:off x="768338" y="2517662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글을 읽고 어떤 장점이 있는지 알아보세요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604824" y="2690761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565102" y="3030423"/>
              <a:ext cx="8775795" cy="18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05710" y="3107727"/>
            <a:ext cx="8267342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대각선으로 이동할 경우 한 번에 이동할 수 있기 </a:t>
            </a:r>
            <a:r>
              <a:rPr lang="ko-KR" altLang="en-US" sz="2200" b="1" spc="-1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때문에 시간이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절약됩니다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모든 방향에서 자동차 신호등이 </a:t>
            </a:r>
            <a:r>
              <a:rPr lang="ko-KR" altLang="en-US" sz="2200" b="1" spc="-150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빨간불로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바뀌는 덕분에 교통사고가 줄어듭니다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7773032" y="0"/>
            <a:ext cx="2038288" cy="680156"/>
            <a:chOff x="7773032" y="0"/>
            <a:chExt cx="2038288" cy="680156"/>
          </a:xfrm>
        </p:grpSpPr>
        <p:pic>
          <p:nvPicPr>
            <p:cNvPr id="7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5" name="그룹 74"/>
            <p:cNvGrpSpPr/>
            <p:nvPr/>
          </p:nvGrpSpPr>
          <p:grpSpPr>
            <a:xfrm>
              <a:off x="9453172" y="4763"/>
              <a:ext cx="358148" cy="596027"/>
              <a:chOff x="5595942" y="642918"/>
              <a:chExt cx="358148" cy="596027"/>
            </a:xfrm>
          </p:grpSpPr>
          <p:grpSp>
            <p:nvGrpSpPr>
              <p:cNvPr id="125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5" name="직선 연결선 13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타원 13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9020100" y="0"/>
              <a:ext cx="358148" cy="596027"/>
              <a:chOff x="5595942" y="642918"/>
              <a:chExt cx="358148" cy="596027"/>
            </a:xfrm>
          </p:grpSpPr>
          <p:grpSp>
            <p:nvGrpSpPr>
              <p:cNvPr id="109" name="그룹 108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8588469" y="0"/>
              <a:ext cx="358148" cy="680156"/>
              <a:chOff x="6869645" y="0"/>
              <a:chExt cx="358148" cy="680156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43" name="직사각형 142">
            <a:hlinkClick r:id="rId3" action="ppaction://hlinksldjump"/>
          </p:cNvPr>
          <p:cNvSpPr/>
          <p:nvPr/>
        </p:nvSpPr>
        <p:spPr>
          <a:xfrm>
            <a:off x="9019788" y="260648"/>
            <a:ext cx="3635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hlinkClick r:id="rId4" action="ppaction://hlinksldjump"/>
          </p:cNvPr>
          <p:cNvSpPr/>
          <p:nvPr/>
        </p:nvSpPr>
        <p:spPr>
          <a:xfrm>
            <a:off x="9448571" y="260648"/>
            <a:ext cx="3635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33"/>
          <p:cNvGrpSpPr/>
          <p:nvPr/>
        </p:nvGrpSpPr>
        <p:grpSpPr>
          <a:xfrm>
            <a:off x="4791000" y="1652752"/>
            <a:ext cx="324000" cy="324000"/>
            <a:chOff x="4964713" y="2475902"/>
            <a:chExt cx="405203" cy="405203"/>
          </a:xfrm>
        </p:grpSpPr>
        <p:sp>
          <p:nvSpPr>
            <p:cNvPr id="69" name="타원 6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7" name="타원 8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33"/>
          <p:cNvGrpSpPr/>
          <p:nvPr/>
        </p:nvGrpSpPr>
        <p:grpSpPr>
          <a:xfrm>
            <a:off x="4791000" y="3804423"/>
            <a:ext cx="324000" cy="324000"/>
            <a:chOff x="4964713" y="2475902"/>
            <a:chExt cx="405203" cy="405203"/>
          </a:xfrm>
        </p:grpSpPr>
        <p:sp>
          <p:nvSpPr>
            <p:cNvPr id="89" name="타원 8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7" name="타원 11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045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6" name="이등변 삼각형 10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5102" y="1681038"/>
            <a:ext cx="8775796" cy="1230848"/>
            <a:chOff x="565102" y="1681038"/>
            <a:chExt cx="8775796" cy="1230848"/>
          </a:xfrm>
        </p:grpSpPr>
        <p:sp>
          <p:nvSpPr>
            <p:cNvPr id="79" name="TextBox 78"/>
            <p:cNvSpPr txBox="1"/>
            <p:nvPr/>
          </p:nvSpPr>
          <p:spPr>
            <a:xfrm>
              <a:off x="768338" y="1681038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구하려는 것은 무엇인가요</a:t>
              </a:r>
              <a:r>
                <a:rPr lang="en-US" altLang="ko-KR" dirty="0" smtClean="0"/>
                <a:t>?</a:t>
              </a:r>
              <a:endParaRPr lang="en-US" altLang="ko-KR" dirty="0"/>
            </a:p>
          </p:txBody>
        </p:sp>
        <p:sp>
          <p:nvSpPr>
            <p:cNvPr id="80" name="타원 79"/>
            <p:cNvSpPr/>
            <p:nvPr/>
          </p:nvSpPr>
          <p:spPr>
            <a:xfrm>
              <a:off x="604824" y="1825854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565102" y="2119886"/>
              <a:ext cx="877579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805710" y="2266587"/>
            <a:ext cx="8414933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다각형에서 대각선 개수의 규칙</a:t>
            </a:r>
            <a:endParaRPr lang="en-US" altLang="ko-KR" sz="2200" b="1" dirty="0" smtClean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5102" y="3363928"/>
            <a:ext cx="8775796" cy="2081297"/>
            <a:chOff x="565102" y="3363928"/>
            <a:chExt cx="8775796" cy="2081297"/>
          </a:xfrm>
        </p:grpSpPr>
        <p:grpSp>
          <p:nvGrpSpPr>
            <p:cNvPr id="134" name="그룹 133"/>
            <p:cNvGrpSpPr/>
            <p:nvPr/>
          </p:nvGrpSpPr>
          <p:grpSpPr>
            <a:xfrm>
              <a:off x="604824" y="3363928"/>
              <a:ext cx="8736074" cy="498598"/>
              <a:chOff x="600109" y="2643091"/>
              <a:chExt cx="8736074" cy="498598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763623" y="2643091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어떤 방법으로 문제를 해결할 수 있나요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600109" y="278790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8" name="모서리가 둥근 직사각형 137"/>
            <p:cNvSpPr/>
            <p:nvPr/>
          </p:nvSpPr>
          <p:spPr>
            <a:xfrm>
              <a:off x="565102" y="3867399"/>
              <a:ext cx="8775795" cy="1577826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805710" y="4014100"/>
            <a:ext cx="864610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그림 그리기로 문제를 해결할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규칙 찾기로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문제를 해결할 수 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표 만들기로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문제를 해결할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7773032" y="0"/>
            <a:ext cx="2038288" cy="680156"/>
            <a:chOff x="7773032" y="0"/>
            <a:chExt cx="2038288" cy="680156"/>
          </a:xfrm>
        </p:grpSpPr>
        <p:grpSp>
          <p:nvGrpSpPr>
            <p:cNvPr id="77" name="그룹 76"/>
            <p:cNvGrpSpPr/>
            <p:nvPr/>
          </p:nvGrpSpPr>
          <p:grpSpPr>
            <a:xfrm>
              <a:off x="9016633" y="0"/>
              <a:ext cx="358148" cy="680156"/>
              <a:chOff x="7207415" y="0"/>
              <a:chExt cx="358148" cy="680156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2" name="직선 연결선 15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타원 15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1" name="TextBox 150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5" name="그룹 84"/>
            <p:cNvGrpSpPr/>
            <p:nvPr/>
          </p:nvGrpSpPr>
          <p:grpSpPr>
            <a:xfrm>
              <a:off x="9453172" y="4763"/>
              <a:ext cx="358148" cy="596027"/>
              <a:chOff x="5595942" y="642918"/>
              <a:chExt cx="358148" cy="596027"/>
            </a:xfrm>
          </p:grpSpPr>
          <p:grpSp>
            <p:nvGrpSpPr>
              <p:cNvPr id="142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4" name="직선 연결선 14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타원 14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8588845" y="0"/>
              <a:ext cx="358148" cy="596027"/>
              <a:chOff x="5595942" y="642918"/>
              <a:chExt cx="358148" cy="596027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9" name="직선 연결선 8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59" name="직사각형 158">
            <a:hlinkClick r:id="rId3" action="ppaction://hlinksldjump"/>
          </p:cNvPr>
          <p:cNvSpPr/>
          <p:nvPr/>
        </p:nvSpPr>
        <p:spPr>
          <a:xfrm>
            <a:off x="8591006" y="260648"/>
            <a:ext cx="3635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hlinkClick r:id="rId4" action="ppaction://hlinksldjump"/>
          </p:cNvPr>
          <p:cNvSpPr/>
          <p:nvPr/>
        </p:nvSpPr>
        <p:spPr>
          <a:xfrm>
            <a:off x="9448571" y="260648"/>
            <a:ext cx="3635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564993" y="958150"/>
            <a:ext cx="8811831" cy="498598"/>
            <a:chOff x="564993" y="958150"/>
            <a:chExt cx="8811831" cy="498598"/>
          </a:xfrm>
        </p:grpSpPr>
        <p:sp>
          <p:nvSpPr>
            <p:cNvPr id="98" name="TextBox 97"/>
            <p:cNvSpPr txBox="1"/>
            <p:nvPr/>
          </p:nvSpPr>
          <p:spPr>
            <a:xfrm>
              <a:off x="989015" y="958150"/>
              <a:ext cx="8387809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spc="-150" dirty="0">
                  <a:latin typeface="나눔고딕 ExtraBold" pitchFamily="50" charset="-127"/>
                  <a:ea typeface="나눔고딕 ExtraBold" pitchFamily="50" charset="-127"/>
                </a:rPr>
                <a:t>다각형에서 대각선 개수의 규칙을 찾아봅시다</a:t>
              </a:r>
              <a:r>
                <a:rPr lang="en-US" altLang="ko-KR" sz="2400" spc="-15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spc="-15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564993" y="1004120"/>
              <a:ext cx="377985" cy="400110"/>
              <a:chOff x="564993" y="1004120"/>
              <a:chExt cx="377985" cy="400110"/>
            </a:xfrm>
          </p:grpSpPr>
          <p:pic>
            <p:nvPicPr>
              <p:cNvPr id="107" name="그림 10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993" y="1012135"/>
                <a:ext cx="377985" cy="384081"/>
              </a:xfrm>
              <a:prstGeom prst="rect">
                <a:avLst/>
              </a:prstGeom>
            </p:spPr>
          </p:pic>
          <p:sp>
            <p:nvSpPr>
              <p:cNvPr id="108" name="TextBox 107"/>
              <p:cNvSpPr txBox="1"/>
              <p:nvPr/>
            </p:nvSpPr>
            <p:spPr>
              <a:xfrm>
                <a:off x="595234" y="100412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109" name="그룹 33"/>
          <p:cNvGrpSpPr/>
          <p:nvPr/>
        </p:nvGrpSpPr>
        <p:grpSpPr>
          <a:xfrm>
            <a:off x="4791000" y="2363487"/>
            <a:ext cx="324000" cy="324000"/>
            <a:chOff x="4964713" y="2475902"/>
            <a:chExt cx="405203" cy="405203"/>
          </a:xfrm>
        </p:grpSpPr>
        <p:sp>
          <p:nvSpPr>
            <p:cNvPr id="110" name="타원 10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2" name="타원 11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33"/>
          <p:cNvGrpSpPr/>
          <p:nvPr/>
        </p:nvGrpSpPr>
        <p:grpSpPr>
          <a:xfrm>
            <a:off x="4791000" y="4494312"/>
            <a:ext cx="324000" cy="324000"/>
            <a:chOff x="4964713" y="2475902"/>
            <a:chExt cx="405203" cy="405203"/>
          </a:xfrm>
        </p:grpSpPr>
        <p:sp>
          <p:nvSpPr>
            <p:cNvPr id="114" name="타원 11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6" name="타원 11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179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6" name="이등변 삼각형 10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604824" y="944537"/>
            <a:ext cx="8736074" cy="498598"/>
            <a:chOff x="604824" y="944537"/>
            <a:chExt cx="8736074" cy="498598"/>
          </a:xfrm>
        </p:grpSpPr>
        <p:sp>
          <p:nvSpPr>
            <p:cNvPr id="64" name="TextBox 63"/>
            <p:cNvSpPr txBox="1"/>
            <p:nvPr/>
          </p:nvSpPr>
          <p:spPr>
            <a:xfrm>
              <a:off x="768338" y="944537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다각형에 대각선을 모두 그어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04824" y="111763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81068"/>
          <a:stretch/>
        </p:blipFill>
        <p:spPr>
          <a:xfrm>
            <a:off x="2014822" y="3129673"/>
            <a:ext cx="6002640" cy="2597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92" y="3910751"/>
            <a:ext cx="8485416" cy="2255502"/>
          </a:xfrm>
          <a:prstGeom prst="rect">
            <a:avLst/>
          </a:prstGeom>
        </p:spPr>
      </p:pic>
      <p:sp>
        <p:nvSpPr>
          <p:cNvPr id="169" name="TextBox 168"/>
          <p:cNvSpPr txBox="1"/>
          <p:nvPr/>
        </p:nvSpPr>
        <p:spPr>
          <a:xfrm>
            <a:off x="3137306" y="4720277"/>
            <a:ext cx="575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366061" y="4720277"/>
            <a:ext cx="575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699850" y="4720277"/>
            <a:ext cx="575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9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870975" y="4720277"/>
            <a:ext cx="575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14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097691" y="5477636"/>
            <a:ext cx="575389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endParaRPr lang="en-US" altLang="ko-KR" sz="2200" b="1" dirty="0" smtClean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097690" y="5498800"/>
            <a:ext cx="575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6465168" y="5498800"/>
            <a:ext cx="405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7683460" y="5498800"/>
            <a:ext cx="575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6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273780" y="4720277"/>
            <a:ext cx="575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20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04824" y="3567334"/>
            <a:ext cx="8736074" cy="498598"/>
            <a:chOff x="604824" y="3567334"/>
            <a:chExt cx="8736074" cy="498598"/>
          </a:xfrm>
        </p:grpSpPr>
        <p:sp>
          <p:nvSpPr>
            <p:cNvPr id="135" name="TextBox 134"/>
            <p:cNvSpPr txBox="1"/>
            <p:nvPr/>
          </p:nvSpPr>
          <p:spPr>
            <a:xfrm>
              <a:off x="768338" y="3567334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표를 완성해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604824" y="3740433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7773032" y="0"/>
            <a:ext cx="2038288" cy="680156"/>
            <a:chOff x="7773032" y="0"/>
            <a:chExt cx="2038288" cy="680156"/>
          </a:xfrm>
        </p:grpSpPr>
        <p:grpSp>
          <p:nvGrpSpPr>
            <p:cNvPr id="145" name="그룹 144"/>
            <p:cNvGrpSpPr/>
            <p:nvPr/>
          </p:nvGrpSpPr>
          <p:grpSpPr>
            <a:xfrm>
              <a:off x="9016633" y="0"/>
              <a:ext cx="358148" cy="680156"/>
              <a:chOff x="7207415" y="0"/>
              <a:chExt cx="358148" cy="680156"/>
            </a:xfrm>
          </p:grpSpPr>
          <p:grpSp>
            <p:nvGrpSpPr>
              <p:cNvPr id="196" name="그룹 195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98" name="직선 연결선 19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타원 1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7" name="TextBox 196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5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53" name="그룹 152"/>
            <p:cNvGrpSpPr/>
            <p:nvPr/>
          </p:nvGrpSpPr>
          <p:grpSpPr>
            <a:xfrm>
              <a:off x="9453172" y="4763"/>
              <a:ext cx="358148" cy="596027"/>
              <a:chOff x="5595942" y="642918"/>
              <a:chExt cx="358148" cy="596027"/>
            </a:xfrm>
          </p:grpSpPr>
          <p:grpSp>
            <p:nvGrpSpPr>
              <p:cNvPr id="181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3" name="직선 연결선 18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2" name="TextBox 18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8588845" y="0"/>
              <a:ext cx="358148" cy="596027"/>
              <a:chOff x="5595942" y="642918"/>
              <a:chExt cx="358148" cy="596027"/>
            </a:xfrm>
          </p:grpSpPr>
          <p:grpSp>
            <p:nvGrpSpPr>
              <p:cNvPr id="157" name="그룹 156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4" name="직선 연결선 16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04" name="직사각형 203">
            <a:hlinkClick r:id="rId5" action="ppaction://hlinksldjump"/>
          </p:cNvPr>
          <p:cNvSpPr/>
          <p:nvPr/>
        </p:nvSpPr>
        <p:spPr>
          <a:xfrm>
            <a:off x="8591006" y="260648"/>
            <a:ext cx="3635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hlinkClick r:id="rId6" action="ppaction://hlinksldjump"/>
          </p:cNvPr>
          <p:cNvSpPr/>
          <p:nvPr/>
        </p:nvSpPr>
        <p:spPr>
          <a:xfrm>
            <a:off x="9448571" y="260648"/>
            <a:ext cx="3635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39" y="1745902"/>
            <a:ext cx="5945214" cy="10848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/>
          <a:srcRect r="80768"/>
          <a:stretch/>
        </p:blipFill>
        <p:spPr>
          <a:xfrm>
            <a:off x="2080261" y="1748360"/>
            <a:ext cx="1144548" cy="1102500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8"/>
          <a:srcRect l="25437" r="55331"/>
          <a:stretch/>
        </p:blipFill>
        <p:spPr>
          <a:xfrm>
            <a:off x="3586483" y="1748360"/>
            <a:ext cx="1144548" cy="11025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8"/>
          <a:srcRect l="52312" r="26192"/>
          <a:stretch/>
        </p:blipFill>
        <p:spPr>
          <a:xfrm>
            <a:off x="5185920" y="1748360"/>
            <a:ext cx="1279248" cy="110250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8"/>
          <a:srcRect l="80255" r="-1751"/>
          <a:stretch/>
        </p:blipFill>
        <p:spPr>
          <a:xfrm>
            <a:off x="6848757" y="1748360"/>
            <a:ext cx="1279248" cy="1102500"/>
          </a:xfrm>
          <a:prstGeom prst="rect">
            <a:avLst/>
          </a:prstGeom>
        </p:spPr>
      </p:pic>
      <p:grpSp>
        <p:nvGrpSpPr>
          <p:cNvPr id="85" name="그룹 33"/>
          <p:cNvGrpSpPr/>
          <p:nvPr/>
        </p:nvGrpSpPr>
        <p:grpSpPr>
          <a:xfrm>
            <a:off x="2490535" y="2160392"/>
            <a:ext cx="324000" cy="324000"/>
            <a:chOff x="4964713" y="2475902"/>
            <a:chExt cx="405203" cy="405203"/>
          </a:xfrm>
        </p:grpSpPr>
        <p:sp>
          <p:nvSpPr>
            <p:cNvPr id="86" name="타원 8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8" name="타원 8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33"/>
          <p:cNvGrpSpPr/>
          <p:nvPr/>
        </p:nvGrpSpPr>
        <p:grpSpPr>
          <a:xfrm>
            <a:off x="3996757" y="2160392"/>
            <a:ext cx="324000" cy="324000"/>
            <a:chOff x="4964713" y="2475902"/>
            <a:chExt cx="405203" cy="405203"/>
          </a:xfrm>
        </p:grpSpPr>
        <p:sp>
          <p:nvSpPr>
            <p:cNvPr id="90" name="타원 8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2" name="타원 9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33"/>
          <p:cNvGrpSpPr/>
          <p:nvPr/>
        </p:nvGrpSpPr>
        <p:grpSpPr>
          <a:xfrm>
            <a:off x="5663544" y="2160392"/>
            <a:ext cx="324000" cy="324000"/>
            <a:chOff x="4964713" y="2475902"/>
            <a:chExt cx="405203" cy="405203"/>
          </a:xfrm>
        </p:grpSpPr>
        <p:sp>
          <p:nvSpPr>
            <p:cNvPr id="94" name="타원 9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6" name="타원 9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33"/>
          <p:cNvGrpSpPr/>
          <p:nvPr/>
        </p:nvGrpSpPr>
        <p:grpSpPr>
          <a:xfrm>
            <a:off x="7323952" y="2160392"/>
            <a:ext cx="324000" cy="324000"/>
            <a:chOff x="4964713" y="2475902"/>
            <a:chExt cx="405203" cy="405203"/>
          </a:xfrm>
        </p:grpSpPr>
        <p:sp>
          <p:nvSpPr>
            <p:cNvPr id="98" name="타원 9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7" name="타원 10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33"/>
          <p:cNvGrpSpPr/>
          <p:nvPr/>
        </p:nvGrpSpPr>
        <p:grpSpPr>
          <a:xfrm>
            <a:off x="3388695" y="3654633"/>
            <a:ext cx="324000" cy="324000"/>
            <a:chOff x="4964713" y="2475902"/>
            <a:chExt cx="405203" cy="405203"/>
          </a:xfrm>
        </p:grpSpPr>
        <p:sp>
          <p:nvSpPr>
            <p:cNvPr id="109" name="타원 10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1" name="타원 11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33"/>
          <p:cNvGrpSpPr/>
          <p:nvPr/>
        </p:nvGrpSpPr>
        <p:grpSpPr>
          <a:xfrm>
            <a:off x="5223384" y="5564935"/>
            <a:ext cx="324000" cy="324000"/>
            <a:chOff x="4964713" y="2475902"/>
            <a:chExt cx="405203" cy="405203"/>
          </a:xfrm>
        </p:grpSpPr>
        <p:sp>
          <p:nvSpPr>
            <p:cNvPr id="113" name="타원 11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5" name="타원 11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990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70" grpId="0"/>
      <p:bldP spid="171" grpId="0"/>
      <p:bldP spid="172" grpId="0"/>
      <p:bldP spid="191" grpId="0"/>
      <p:bldP spid="192" grpId="0"/>
      <p:bldP spid="193" grpId="0"/>
      <p:bldP spid="1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6" name="이등변 삼각형 10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5102" y="3581827"/>
            <a:ext cx="8775796" cy="2373000"/>
            <a:chOff x="565102" y="3581827"/>
            <a:chExt cx="8775796" cy="2373000"/>
          </a:xfrm>
        </p:grpSpPr>
        <p:grpSp>
          <p:nvGrpSpPr>
            <p:cNvPr id="134" name="그룹 133"/>
            <p:cNvGrpSpPr/>
            <p:nvPr/>
          </p:nvGrpSpPr>
          <p:grpSpPr>
            <a:xfrm>
              <a:off x="604824" y="3581827"/>
              <a:ext cx="8736074" cy="498598"/>
              <a:chOff x="600109" y="2643091"/>
              <a:chExt cx="8736074" cy="498598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763623" y="2643091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다각형에서 대각선의 개수는 어떤 규칙을 가지고 있는지 알아보세요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600109" y="278790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1" name="모서리가 둥근 직사각형 70"/>
            <p:cNvSpPr/>
            <p:nvPr/>
          </p:nvSpPr>
          <p:spPr>
            <a:xfrm>
              <a:off x="565102" y="4082827"/>
              <a:ext cx="8775795" cy="18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805710" y="4160131"/>
            <a:ext cx="8414933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대각선의 개수는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3, 4, 5, 6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같이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씩 커지는 수를 그 전 다각형의 대각선 개수에 더하면 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□각형의 개수는 그 전 다각형의 대각선 개수에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(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□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-2)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만큼 더하면 됩니다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850678" y="859896"/>
            <a:ext cx="8204644" cy="2180870"/>
            <a:chOff x="710292" y="3820439"/>
            <a:chExt cx="8485416" cy="2255502"/>
          </a:xfrm>
        </p:grpSpPr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292" y="3820439"/>
              <a:ext cx="8485416" cy="2255502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137306" y="4637369"/>
              <a:ext cx="575389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366061" y="4637369"/>
              <a:ext cx="575389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99850" y="4637369"/>
              <a:ext cx="575389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870975" y="4620441"/>
              <a:ext cx="575389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097691" y="5387324"/>
              <a:ext cx="575389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97690" y="5360378"/>
              <a:ext cx="575389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370007" y="5360378"/>
              <a:ext cx="575389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683460" y="5387324"/>
              <a:ext cx="575389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73780" y="4620441"/>
              <a:ext cx="575389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20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7773032" y="0"/>
            <a:ext cx="2038288" cy="680156"/>
            <a:chOff x="7773032" y="0"/>
            <a:chExt cx="2038288" cy="680156"/>
          </a:xfrm>
        </p:grpSpPr>
        <p:grpSp>
          <p:nvGrpSpPr>
            <p:cNvPr id="73" name="그룹 72"/>
            <p:cNvGrpSpPr/>
            <p:nvPr/>
          </p:nvGrpSpPr>
          <p:grpSpPr>
            <a:xfrm>
              <a:off x="9016633" y="0"/>
              <a:ext cx="358148" cy="680156"/>
              <a:chOff x="7207415" y="0"/>
              <a:chExt cx="358148" cy="680156"/>
            </a:xfrm>
          </p:grpSpPr>
          <p:grpSp>
            <p:nvGrpSpPr>
              <p:cNvPr id="148" name="그룹 147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0" name="직선 연결선 14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6" name="그룹 85"/>
            <p:cNvGrpSpPr/>
            <p:nvPr/>
          </p:nvGrpSpPr>
          <p:grpSpPr>
            <a:xfrm>
              <a:off x="9453172" y="4763"/>
              <a:ext cx="358148" cy="596027"/>
              <a:chOff x="5595942" y="642918"/>
              <a:chExt cx="358148" cy="596027"/>
            </a:xfrm>
          </p:grpSpPr>
          <p:grpSp>
            <p:nvGrpSpPr>
              <p:cNvPr id="140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2" name="직선 연결선 14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8588845" y="0"/>
              <a:ext cx="358148" cy="596027"/>
              <a:chOff x="5595942" y="642918"/>
              <a:chExt cx="358148" cy="596027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56" name="직사각형 155">
            <a:hlinkClick r:id="rId4" action="ppaction://hlinksldjump"/>
          </p:cNvPr>
          <p:cNvSpPr/>
          <p:nvPr/>
        </p:nvSpPr>
        <p:spPr>
          <a:xfrm>
            <a:off x="8591006" y="260648"/>
            <a:ext cx="3635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hlinkClick r:id="rId5" action="ppaction://hlinksldjump"/>
          </p:cNvPr>
          <p:cNvSpPr/>
          <p:nvPr/>
        </p:nvSpPr>
        <p:spPr>
          <a:xfrm>
            <a:off x="9448571" y="260648"/>
            <a:ext cx="3635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33"/>
          <p:cNvGrpSpPr/>
          <p:nvPr/>
        </p:nvGrpSpPr>
        <p:grpSpPr>
          <a:xfrm>
            <a:off x="4791000" y="4856827"/>
            <a:ext cx="324000" cy="324000"/>
            <a:chOff x="4964713" y="2475902"/>
            <a:chExt cx="405203" cy="405203"/>
          </a:xfrm>
        </p:grpSpPr>
        <p:sp>
          <p:nvSpPr>
            <p:cNvPr id="96" name="타원 9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8" name="타원 9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64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6" name="이등변 삼각형 10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3145743" y="1760429"/>
            <a:ext cx="6100779" cy="3903265"/>
            <a:chOff x="3145743" y="1760429"/>
            <a:chExt cx="6100779" cy="3903265"/>
          </a:xfrm>
        </p:grpSpPr>
        <p:sp>
          <p:nvSpPr>
            <p:cNvPr id="3" name="십각형 2"/>
            <p:cNvSpPr/>
            <p:nvPr/>
          </p:nvSpPr>
          <p:spPr>
            <a:xfrm>
              <a:off x="3145743" y="1760429"/>
              <a:ext cx="3614514" cy="3213580"/>
            </a:xfrm>
            <a:prstGeom prst="decag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053803" y="5165096"/>
              <a:ext cx="3192719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정답 </a:t>
              </a:r>
              <a:r>
                <a:rPr lang="en-US" altLang="ko-KR" dirty="0" smtClean="0"/>
                <a:t>(			)</a:t>
              </a:r>
              <a:endParaRPr lang="en-US" altLang="ko-KR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773032" y="0"/>
            <a:ext cx="2036865" cy="680156"/>
            <a:chOff x="7773032" y="0"/>
            <a:chExt cx="2036865" cy="680156"/>
          </a:xfrm>
        </p:grpSpPr>
        <p:pic>
          <p:nvPicPr>
            <p:cNvPr id="8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3" name="그룹 82"/>
            <p:cNvGrpSpPr/>
            <p:nvPr/>
          </p:nvGrpSpPr>
          <p:grpSpPr>
            <a:xfrm>
              <a:off x="8588845" y="0"/>
              <a:ext cx="358148" cy="596027"/>
              <a:chOff x="5595942" y="642918"/>
              <a:chExt cx="358148" cy="596027"/>
            </a:xfrm>
          </p:grpSpPr>
          <p:grpSp>
            <p:nvGrpSpPr>
              <p:cNvPr id="127" name="그룹 126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9" name="직선 연결선 12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9451749" y="0"/>
              <a:ext cx="358148" cy="680156"/>
              <a:chOff x="7637349" y="0"/>
              <a:chExt cx="358148" cy="680156"/>
            </a:xfrm>
          </p:grpSpPr>
          <p:grpSp>
            <p:nvGrpSpPr>
              <p:cNvPr id="119" name="그룹 118"/>
              <p:cNvGrpSpPr/>
              <p:nvPr/>
            </p:nvGrpSpPr>
            <p:grpSpPr>
              <a:xfrm>
                <a:off x="76373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1" name="직선 연결선 12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3326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7667636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9020100" y="0"/>
              <a:ext cx="358148" cy="596027"/>
              <a:chOff x="5595942" y="642918"/>
              <a:chExt cx="358148" cy="596027"/>
            </a:xfrm>
          </p:grpSpPr>
          <p:grpSp>
            <p:nvGrpSpPr>
              <p:cNvPr id="111" name="그룹 110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3" name="직선 연결선 1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35" name="직사각형 134">
            <a:hlinkClick r:id="rId3" action="ppaction://hlinksldjump"/>
          </p:cNvPr>
          <p:cNvSpPr/>
          <p:nvPr/>
        </p:nvSpPr>
        <p:spPr>
          <a:xfrm>
            <a:off x="8591006" y="260648"/>
            <a:ext cx="3635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hlinkClick r:id="rId4" action="ppaction://hlinksldjump"/>
          </p:cNvPr>
          <p:cNvSpPr/>
          <p:nvPr/>
        </p:nvSpPr>
        <p:spPr>
          <a:xfrm>
            <a:off x="9019788" y="260648"/>
            <a:ext cx="3635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564993" y="958150"/>
            <a:ext cx="8811831" cy="498598"/>
            <a:chOff x="564993" y="958150"/>
            <a:chExt cx="8811831" cy="498598"/>
          </a:xfrm>
        </p:grpSpPr>
        <p:sp>
          <p:nvSpPr>
            <p:cNvPr id="67" name="TextBox 66"/>
            <p:cNvSpPr txBox="1"/>
            <p:nvPr/>
          </p:nvSpPr>
          <p:spPr>
            <a:xfrm>
              <a:off x="989015" y="958150"/>
              <a:ext cx="8387809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규칙을 이용하여 </a:t>
              </a:r>
              <a:r>
                <a:rPr lang="ko-KR" altLang="en-US" sz="2400" dirty="0" err="1">
                  <a:latin typeface="나눔고딕 ExtraBold" pitchFamily="50" charset="-127"/>
                  <a:ea typeface="나눔고딕 ExtraBold" pitchFamily="50" charset="-127"/>
                </a:rPr>
                <a:t>십각형의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 대각선 개수를 구해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564993" y="1004120"/>
              <a:ext cx="377985" cy="400110"/>
              <a:chOff x="564993" y="1004120"/>
              <a:chExt cx="377985" cy="400110"/>
            </a:xfrm>
          </p:grpSpPr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993" y="1012135"/>
                <a:ext cx="377985" cy="384081"/>
              </a:xfrm>
              <a:prstGeom prst="rect">
                <a:avLst/>
              </a:prstGeom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595234" y="100412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4" name="직사각형 13"/>
          <p:cNvSpPr/>
          <p:nvPr/>
        </p:nvSpPr>
        <p:spPr>
          <a:xfrm>
            <a:off x="7458466" y="5198951"/>
            <a:ext cx="7922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35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</a:t>
            </a:r>
          </a:p>
        </p:txBody>
      </p:sp>
      <p:grpSp>
        <p:nvGrpSpPr>
          <p:cNvPr id="60" name="그룹 33"/>
          <p:cNvGrpSpPr/>
          <p:nvPr/>
        </p:nvGrpSpPr>
        <p:grpSpPr>
          <a:xfrm>
            <a:off x="7611032" y="5248213"/>
            <a:ext cx="324000" cy="324000"/>
            <a:chOff x="4964713" y="2475902"/>
            <a:chExt cx="405203" cy="405203"/>
          </a:xfrm>
        </p:grpSpPr>
        <p:sp>
          <p:nvSpPr>
            <p:cNvPr id="61" name="타원 6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63" name="타원 6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145743" y="1760432"/>
            <a:ext cx="3614514" cy="3213574"/>
            <a:chOff x="3145743" y="1760432"/>
            <a:chExt cx="3614514" cy="3213574"/>
          </a:xfrm>
        </p:grpSpPr>
        <p:grpSp>
          <p:nvGrpSpPr>
            <p:cNvPr id="2" name="그룹 1"/>
            <p:cNvGrpSpPr/>
            <p:nvPr/>
          </p:nvGrpSpPr>
          <p:grpSpPr>
            <a:xfrm>
              <a:off x="3145743" y="1760432"/>
              <a:ext cx="3614514" cy="3213574"/>
              <a:chOff x="3145743" y="1760432"/>
              <a:chExt cx="3614514" cy="3213574"/>
            </a:xfrm>
          </p:grpSpPr>
          <p:cxnSp>
            <p:nvCxnSpPr>
              <p:cNvPr id="32" name="직선 연결선 31"/>
              <p:cNvCxnSpPr>
                <a:stCxn id="3" idx="3"/>
                <a:endCxn id="3" idx="7"/>
              </p:cNvCxnSpPr>
              <p:nvPr/>
            </p:nvCxnSpPr>
            <p:spPr>
              <a:xfrm flipH="1" flipV="1">
                <a:off x="3490898" y="2374170"/>
                <a:ext cx="2020575" cy="2599836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>
                <a:stCxn id="3" idx="8"/>
                <a:endCxn id="3" idx="3"/>
              </p:cNvCxnSpPr>
              <p:nvPr/>
            </p:nvCxnSpPr>
            <p:spPr>
              <a:xfrm>
                <a:off x="4394527" y="1760432"/>
                <a:ext cx="1116946" cy="3213574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>
                <a:stCxn id="3" idx="9"/>
                <a:endCxn id="3" idx="3"/>
              </p:cNvCxnSpPr>
              <p:nvPr/>
            </p:nvCxnSpPr>
            <p:spPr>
              <a:xfrm>
                <a:off x="5511473" y="1760432"/>
                <a:ext cx="0" cy="3213574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>
                <a:stCxn id="3" idx="0"/>
                <a:endCxn id="3" idx="3"/>
              </p:cNvCxnSpPr>
              <p:nvPr/>
            </p:nvCxnSpPr>
            <p:spPr>
              <a:xfrm flipH="1">
                <a:off x="5511473" y="2374170"/>
                <a:ext cx="903629" cy="2599836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>
                <a:stCxn id="3" idx="1"/>
                <a:endCxn id="3" idx="3"/>
              </p:cNvCxnSpPr>
              <p:nvPr/>
            </p:nvCxnSpPr>
            <p:spPr>
              <a:xfrm flipH="1">
                <a:off x="5511473" y="3367219"/>
                <a:ext cx="1248784" cy="1606787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>
                <a:stCxn id="3" idx="6"/>
                <a:endCxn id="3" idx="3"/>
              </p:cNvCxnSpPr>
              <p:nvPr/>
            </p:nvCxnSpPr>
            <p:spPr>
              <a:xfrm>
                <a:off x="3145743" y="3367219"/>
                <a:ext cx="2365730" cy="1606787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>
                <a:stCxn id="3" idx="5"/>
                <a:endCxn id="3" idx="3"/>
              </p:cNvCxnSpPr>
              <p:nvPr/>
            </p:nvCxnSpPr>
            <p:spPr>
              <a:xfrm>
                <a:off x="3490898" y="4360268"/>
                <a:ext cx="2020575" cy="613738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3" idx="2"/>
                <a:endCxn id="3" idx="4"/>
              </p:cNvCxnSpPr>
              <p:nvPr/>
            </p:nvCxnSpPr>
            <p:spPr>
              <a:xfrm flipH="1">
                <a:off x="4394527" y="4360268"/>
                <a:ext cx="2020575" cy="613738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3" idx="2"/>
                <a:endCxn id="3" idx="5"/>
              </p:cNvCxnSpPr>
              <p:nvPr/>
            </p:nvCxnSpPr>
            <p:spPr>
              <a:xfrm flipH="1">
                <a:off x="3490898" y="4360268"/>
                <a:ext cx="2924204" cy="0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>
                <a:stCxn id="3" idx="2"/>
                <a:endCxn id="3" idx="6"/>
              </p:cNvCxnSpPr>
              <p:nvPr/>
            </p:nvCxnSpPr>
            <p:spPr>
              <a:xfrm flipH="1" flipV="1">
                <a:off x="3145743" y="3367219"/>
                <a:ext cx="3269359" cy="993049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3" idx="2"/>
                <a:endCxn id="3" idx="7"/>
              </p:cNvCxnSpPr>
              <p:nvPr/>
            </p:nvCxnSpPr>
            <p:spPr>
              <a:xfrm flipH="1" flipV="1">
                <a:off x="3490898" y="2374170"/>
                <a:ext cx="2924204" cy="1986098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3" idx="2"/>
                <a:endCxn id="3" idx="8"/>
              </p:cNvCxnSpPr>
              <p:nvPr/>
            </p:nvCxnSpPr>
            <p:spPr>
              <a:xfrm flipH="1" flipV="1">
                <a:off x="4394527" y="1760432"/>
                <a:ext cx="2020575" cy="2599836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>
                <a:stCxn id="3" idx="2"/>
                <a:endCxn id="3" idx="9"/>
              </p:cNvCxnSpPr>
              <p:nvPr/>
            </p:nvCxnSpPr>
            <p:spPr>
              <a:xfrm flipH="1" flipV="1">
                <a:off x="5511473" y="1760432"/>
                <a:ext cx="903629" cy="2599836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3" idx="2"/>
                <a:endCxn id="3" idx="0"/>
              </p:cNvCxnSpPr>
              <p:nvPr/>
            </p:nvCxnSpPr>
            <p:spPr>
              <a:xfrm flipV="1">
                <a:off x="6415102" y="2374170"/>
                <a:ext cx="0" cy="1986098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>
                <a:stCxn id="3" idx="1"/>
                <a:endCxn id="3" idx="4"/>
              </p:cNvCxnSpPr>
              <p:nvPr/>
            </p:nvCxnSpPr>
            <p:spPr>
              <a:xfrm flipH="1">
                <a:off x="4394527" y="3367219"/>
                <a:ext cx="2365730" cy="1606787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>
                <a:stCxn id="3" idx="1"/>
                <a:endCxn id="3" idx="5"/>
              </p:cNvCxnSpPr>
              <p:nvPr/>
            </p:nvCxnSpPr>
            <p:spPr>
              <a:xfrm flipH="1">
                <a:off x="3490898" y="3367219"/>
                <a:ext cx="3269359" cy="993049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>
                <a:stCxn id="3" idx="1"/>
                <a:endCxn id="3" idx="6"/>
              </p:cNvCxnSpPr>
              <p:nvPr/>
            </p:nvCxnSpPr>
            <p:spPr>
              <a:xfrm flipH="1">
                <a:off x="3145743" y="3367219"/>
                <a:ext cx="3614514" cy="0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>
                <a:stCxn id="3" idx="1"/>
                <a:endCxn id="3" idx="7"/>
              </p:cNvCxnSpPr>
              <p:nvPr/>
            </p:nvCxnSpPr>
            <p:spPr>
              <a:xfrm flipH="1" flipV="1">
                <a:off x="3490898" y="2374170"/>
                <a:ext cx="3269359" cy="993049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>
                <a:stCxn id="3" idx="1"/>
                <a:endCxn id="3" idx="8"/>
              </p:cNvCxnSpPr>
              <p:nvPr/>
            </p:nvCxnSpPr>
            <p:spPr>
              <a:xfrm flipH="1" flipV="1">
                <a:off x="4394527" y="1760432"/>
                <a:ext cx="2365730" cy="1606787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>
                <a:stCxn id="3" idx="1"/>
                <a:endCxn id="3" idx="9"/>
              </p:cNvCxnSpPr>
              <p:nvPr/>
            </p:nvCxnSpPr>
            <p:spPr>
              <a:xfrm flipH="1" flipV="1">
                <a:off x="5511473" y="1760432"/>
                <a:ext cx="1248784" cy="1606787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>
                <a:stCxn id="3" idx="0"/>
                <a:endCxn id="3" idx="4"/>
              </p:cNvCxnSpPr>
              <p:nvPr/>
            </p:nvCxnSpPr>
            <p:spPr>
              <a:xfrm flipH="1">
                <a:off x="4394527" y="2374170"/>
                <a:ext cx="2020575" cy="2599836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>
                <a:stCxn id="3" idx="0"/>
                <a:endCxn id="3" idx="5"/>
              </p:cNvCxnSpPr>
              <p:nvPr/>
            </p:nvCxnSpPr>
            <p:spPr>
              <a:xfrm flipH="1">
                <a:off x="3490898" y="2374170"/>
                <a:ext cx="2924204" cy="1986098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>
                <a:stCxn id="3" idx="0"/>
                <a:endCxn id="3" idx="6"/>
              </p:cNvCxnSpPr>
              <p:nvPr/>
            </p:nvCxnSpPr>
            <p:spPr>
              <a:xfrm flipH="1">
                <a:off x="3145743" y="2374170"/>
                <a:ext cx="3269359" cy="993049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화살표 연결선 142"/>
              <p:cNvCxnSpPr>
                <a:stCxn id="3" idx="0"/>
                <a:endCxn id="3" idx="7"/>
              </p:cNvCxnSpPr>
              <p:nvPr/>
            </p:nvCxnSpPr>
            <p:spPr>
              <a:xfrm flipH="1">
                <a:off x="3490898" y="2374170"/>
                <a:ext cx="2924204" cy="0"/>
              </a:xfrm>
              <a:prstGeom prst="straightConnector1">
                <a:avLst/>
              </a:prstGeom>
              <a:ln w="12700">
                <a:solidFill>
                  <a:srgbClr val="00A9EC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>
                <a:stCxn id="3" idx="0"/>
                <a:endCxn id="3" idx="8"/>
              </p:cNvCxnSpPr>
              <p:nvPr/>
            </p:nvCxnSpPr>
            <p:spPr>
              <a:xfrm flipH="1" flipV="1">
                <a:off x="4394527" y="1760432"/>
                <a:ext cx="2020575" cy="613738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>
                <a:stCxn id="3" idx="9"/>
                <a:endCxn id="3" idx="4"/>
              </p:cNvCxnSpPr>
              <p:nvPr/>
            </p:nvCxnSpPr>
            <p:spPr>
              <a:xfrm flipH="1">
                <a:off x="4394527" y="1760432"/>
                <a:ext cx="1116946" cy="3213574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>
                <a:stCxn id="3" idx="5"/>
                <a:endCxn id="3" idx="9"/>
              </p:cNvCxnSpPr>
              <p:nvPr/>
            </p:nvCxnSpPr>
            <p:spPr>
              <a:xfrm flipV="1">
                <a:off x="3490898" y="1760432"/>
                <a:ext cx="2020575" cy="2599836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>
                <a:stCxn id="3" idx="6"/>
                <a:endCxn id="3" idx="9"/>
              </p:cNvCxnSpPr>
              <p:nvPr/>
            </p:nvCxnSpPr>
            <p:spPr>
              <a:xfrm flipV="1">
                <a:off x="3145743" y="1760432"/>
                <a:ext cx="2365730" cy="1606787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>
                <a:stCxn id="3" idx="7"/>
                <a:endCxn id="3" idx="9"/>
              </p:cNvCxnSpPr>
              <p:nvPr/>
            </p:nvCxnSpPr>
            <p:spPr>
              <a:xfrm flipV="1">
                <a:off x="3490898" y="1760432"/>
                <a:ext cx="2020575" cy="613738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>
                <a:stCxn id="3" idx="8"/>
                <a:endCxn id="3" idx="4"/>
              </p:cNvCxnSpPr>
              <p:nvPr/>
            </p:nvCxnSpPr>
            <p:spPr>
              <a:xfrm>
                <a:off x="4394527" y="1760432"/>
                <a:ext cx="0" cy="3213574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>
                <a:stCxn id="3" idx="8"/>
                <a:endCxn id="3" idx="5"/>
              </p:cNvCxnSpPr>
              <p:nvPr/>
            </p:nvCxnSpPr>
            <p:spPr>
              <a:xfrm flipH="1">
                <a:off x="3490898" y="1760432"/>
                <a:ext cx="903629" cy="2599836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>
                <a:stCxn id="3" idx="8"/>
                <a:endCxn id="3" idx="6"/>
              </p:cNvCxnSpPr>
              <p:nvPr/>
            </p:nvCxnSpPr>
            <p:spPr>
              <a:xfrm flipH="1">
                <a:off x="3145743" y="1760432"/>
                <a:ext cx="1248784" cy="1606787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>
                <a:stCxn id="3" idx="7"/>
                <a:endCxn id="3" idx="4"/>
              </p:cNvCxnSpPr>
              <p:nvPr/>
            </p:nvCxnSpPr>
            <p:spPr>
              <a:xfrm>
                <a:off x="3490898" y="2374170"/>
                <a:ext cx="903629" cy="2599836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>
                <a:stCxn id="3" idx="7"/>
                <a:endCxn id="3" idx="5"/>
              </p:cNvCxnSpPr>
              <p:nvPr/>
            </p:nvCxnSpPr>
            <p:spPr>
              <a:xfrm>
                <a:off x="3490898" y="2374170"/>
                <a:ext cx="0" cy="1986098"/>
              </a:xfrm>
              <a:prstGeom prst="line">
                <a:avLst/>
              </a:prstGeom>
              <a:ln w="12700">
                <a:solidFill>
                  <a:srgbClr val="00A9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직선 연결선 5"/>
            <p:cNvCxnSpPr>
              <a:stCxn id="3" idx="6"/>
              <a:endCxn id="3" idx="4"/>
            </p:cNvCxnSpPr>
            <p:nvPr/>
          </p:nvCxnSpPr>
          <p:spPr>
            <a:xfrm>
              <a:off x="3145743" y="3367219"/>
              <a:ext cx="1248784" cy="1606787"/>
            </a:xfrm>
            <a:prstGeom prst="line">
              <a:avLst/>
            </a:prstGeom>
            <a:ln w="12700">
              <a:solidFill>
                <a:srgbClr val="00A9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642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899425" y="2649452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행복한 학교를 부탁해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프로젝트 수업은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PPT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자료를 제공하지 않습니다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.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39967" y="2136699"/>
            <a:ext cx="2572441" cy="258460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290343" y="2390775"/>
            <a:ext cx="2071688" cy="2076450"/>
            <a:chOff x="1290343" y="2390775"/>
            <a:chExt cx="2071688" cy="2076450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29034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194" name="타원 193"/>
            <p:cNvSpPr/>
            <p:nvPr/>
          </p:nvSpPr>
          <p:spPr>
            <a:xfrm>
              <a:off x="149424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370164" y="2828836"/>
            <a:ext cx="19120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프로</a:t>
            </a:r>
            <a:endParaRPr lang="en-US" altLang="ko-KR" sz="36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젝트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92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5385048" y="0"/>
            <a:ext cx="366562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39" name="그룹 38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0" name="타원 39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이등변 삼각형 40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349</Words>
  <PresentationFormat>A4 용지(210x297mm)</PresentationFormat>
  <Paragraphs>95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나눔고딕 ExtraBold</vt:lpstr>
      <vt:lpstr>Arial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2021-04-23T01:26:16Z</dcterms:modified>
</cp:coreProperties>
</file>