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130" r:id="rId4"/>
    <p:sldId id="1207" r:id="rId5"/>
    <p:sldId id="1238" r:id="rId6"/>
    <p:sldId id="1239" r:id="rId7"/>
    <p:sldId id="1240" r:id="rId8"/>
    <p:sldId id="1241" r:id="rId9"/>
    <p:sldId id="1242" r:id="rId10"/>
    <p:sldId id="1225" r:id="rId11"/>
    <p:sldId id="1247" r:id="rId12"/>
    <p:sldId id="1243" r:id="rId13"/>
    <p:sldId id="1244" r:id="rId14"/>
    <p:sldId id="1245" r:id="rId15"/>
    <p:sldId id="1246" r:id="rId16"/>
    <p:sldId id="1149" r:id="rId1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CD5B5"/>
    <a:srgbClr val="FF0000"/>
    <a:srgbClr val="04A1FF"/>
    <a:srgbClr val="FF9999"/>
    <a:srgbClr val="FF3399"/>
    <a:srgbClr val="FFFFCC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2332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07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3026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속에서 약분과 통분을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965372-1A62-46C9-9A83-5E6DD917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3" y="1287358"/>
            <a:ext cx="6650502" cy="415786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7498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F7184073-8C49-490F-BBBF-2526B9BA04E8}"/>
              </a:ext>
            </a:extLst>
          </p:cNvPr>
          <p:cNvGrpSpPr/>
          <p:nvPr/>
        </p:nvGrpSpPr>
        <p:grpSpPr>
          <a:xfrm>
            <a:off x="82295" y="1753755"/>
            <a:ext cx="6721953" cy="1927273"/>
            <a:chOff x="132093" y="220817"/>
            <a:chExt cx="9078215" cy="2602845"/>
          </a:xfrm>
        </p:grpSpPr>
        <p:pic>
          <p:nvPicPr>
            <p:cNvPr id="39" name="Picture 3">
              <a:extLst>
                <a:ext uri="{FF2B5EF4-FFF2-40B4-BE49-F238E27FC236}">
                  <a16:creationId xmlns="" xmlns:a16="http://schemas.microsoft.com/office/drawing/2014/main" id="{7B5C1A53-590D-450F-8660-2A4FFCADD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93" y="220817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5B900D49-2443-4019-AC47-C9121498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56" b="91667" l="860" r="94194">
                          <a14:foregroundMark x1="10538" y1="22222" x2="1505" y2="62500"/>
                          <a14:foregroundMark x1="1505" y1="62500" x2="16774" y2="91667"/>
                          <a14:foregroundMark x1="89892" y1="23611" x2="88817" y2="84722"/>
                          <a14:foregroundMark x1="92258" y1="48611" x2="89032" y2="76389"/>
                          <a14:foregroundMark x1="92258" y1="51389" x2="94194" y2="65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04048" y="260648"/>
              <a:ext cx="2475402" cy="38328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636DCA-8B95-498A-B1AF-C643F8643377}"/>
              </a:ext>
            </a:extLst>
          </p:cNvPr>
          <p:cNvSpPr/>
          <p:nvPr/>
        </p:nvSpPr>
        <p:spPr>
          <a:xfrm>
            <a:off x="134459" y="2304671"/>
            <a:ext cx="627584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연수는 크기가 같은 피자를 먹었습니다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,     ,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남은 피자를 보고 세 분수의 크기를 비교해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5F8F724-1464-46DD-B4F4-F054D032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255"/>
              </p:ext>
            </p:extLst>
          </p:nvPr>
        </p:nvGraphicFramePr>
        <p:xfrm>
          <a:off x="986892" y="2682331"/>
          <a:ext cx="297959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002ABAE8-109A-4D45-88D2-BD8C04323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19049"/>
              </p:ext>
            </p:extLst>
          </p:nvPr>
        </p:nvGraphicFramePr>
        <p:xfrm>
          <a:off x="1444533" y="2682331"/>
          <a:ext cx="297959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1A90E848-30AC-47D3-A5E4-205EF039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39420"/>
              </p:ext>
            </p:extLst>
          </p:nvPr>
        </p:nvGraphicFramePr>
        <p:xfrm>
          <a:off x="1835157" y="2682331"/>
          <a:ext cx="297959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6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965372-1A62-46C9-9A83-5E6DD917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3" y="1287358"/>
            <a:ext cx="6650502" cy="415786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7793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닫혔을 때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FAA2566C-E5FC-4DE6-A545-72154914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" y="2420888"/>
            <a:ext cx="262396" cy="10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4507"/>
              </p:ext>
            </p:extLst>
          </p:nvPr>
        </p:nvGraphicFramePr>
        <p:xfrm>
          <a:off x="6984268" y="692696"/>
          <a:ext cx="2086863" cy="35428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636DCA-8B95-498A-B1AF-C643F8643377}"/>
              </a:ext>
            </a:extLst>
          </p:cNvPr>
          <p:cNvSpPr/>
          <p:nvPr/>
        </p:nvSpPr>
        <p:spPr>
          <a:xfrm>
            <a:off x="446122" y="1135600"/>
            <a:ext cx="62758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분수를 통분하여 크기를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7DBA993A-E20E-4D08-8B66-01BE36D6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" y="2420888"/>
            <a:ext cx="262396" cy="10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2F9FD63A-6AB4-4BDB-8A13-BE3597B9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439" y="12227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7628E6B-A48F-4909-B503-F7C0C3AA78B7}"/>
              </a:ext>
            </a:extLst>
          </p:cNvPr>
          <p:cNvSpPr/>
          <p:nvPr/>
        </p:nvSpPr>
        <p:spPr bwMode="auto">
          <a:xfrm>
            <a:off x="2852154" y="1844824"/>
            <a:ext cx="171984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>
              <a:lnSpc>
                <a:spcPct val="150000"/>
              </a:lnSpc>
              <a:spcBef>
                <a:spcPct val="50000"/>
              </a:spcBef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    ＞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8C1686B-F35D-49C6-973C-EEAECE03C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80" y="2327393"/>
            <a:ext cx="278999" cy="278999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29FBE141-43F9-4A3A-9ED8-C1F491AE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7196"/>
              </p:ext>
            </p:extLst>
          </p:nvPr>
        </p:nvGraphicFramePr>
        <p:xfrm>
          <a:off x="2951820" y="189570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D6CC8067-F9B5-4179-BBDD-A8211FA8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87922"/>
              </p:ext>
            </p:extLst>
          </p:nvPr>
        </p:nvGraphicFramePr>
        <p:xfrm>
          <a:off x="3523583" y="189570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C84059AC-161D-4FC6-8238-44DEBE10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86144"/>
              </p:ext>
            </p:extLst>
          </p:nvPr>
        </p:nvGraphicFramePr>
        <p:xfrm>
          <a:off x="4095346" y="189570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FF23A6C8-425E-44DC-AF88-C7AEC02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0FC99E9-6902-47BA-A157-4537FB41F543}"/>
              </a:ext>
            </a:extLst>
          </p:cNvPr>
          <p:cNvSpPr/>
          <p:nvPr/>
        </p:nvSpPr>
        <p:spPr>
          <a:xfrm>
            <a:off x="5783550" y="5295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3">
            <a:extLst>
              <a:ext uri="{FF2B5EF4-FFF2-40B4-BE49-F238E27FC236}">
                <a16:creationId xmlns="" xmlns:a16="http://schemas.microsoft.com/office/drawing/2014/main" id="{C2941A79-E19C-436E-8637-E428248C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12" y="5392370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A605D9D6-29B5-4095-A60B-E72A5CEDAF4C}"/>
              </a:ext>
            </a:extLst>
          </p:cNvPr>
          <p:cNvSpPr/>
          <p:nvPr/>
        </p:nvSpPr>
        <p:spPr>
          <a:xfrm>
            <a:off x="4656307" y="5295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48E6CFD8-E77B-470A-807A-4C49CDE7B483}"/>
              </a:ext>
            </a:extLst>
          </p:cNvPr>
          <p:cNvGrpSpPr/>
          <p:nvPr/>
        </p:nvGrpSpPr>
        <p:grpSpPr>
          <a:xfrm>
            <a:off x="213425" y="3317825"/>
            <a:ext cx="6667165" cy="1872599"/>
            <a:chOff x="192745" y="1632397"/>
            <a:chExt cx="6667165" cy="1872599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B92C127-CCD0-4E36-A07C-E352EAF815D8}"/>
                </a:ext>
              </a:extLst>
            </p:cNvPr>
            <p:cNvSpPr/>
            <p:nvPr/>
          </p:nvSpPr>
          <p:spPr>
            <a:xfrm>
              <a:off x="192745" y="1954054"/>
              <a:ext cx="6667165" cy="13570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모서리가 둥근 직사각형 67">
              <a:extLst>
                <a:ext uri="{FF2B5EF4-FFF2-40B4-BE49-F238E27FC236}">
                  <a16:creationId xmlns="" xmlns:a16="http://schemas.microsoft.com/office/drawing/2014/main" id="{99A1818D-ADAB-432C-B02A-EADA21FD3966}"/>
                </a:ext>
              </a:extLst>
            </p:cNvPr>
            <p:cNvSpPr/>
            <p:nvPr/>
          </p:nvSpPr>
          <p:spPr>
            <a:xfrm>
              <a:off x="333197" y="16323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CA7C3C2B-A698-495B-BEAE-7D47D3F2CC1E}"/>
                </a:ext>
              </a:extLst>
            </p:cNvPr>
            <p:cNvSpPr/>
            <p:nvPr/>
          </p:nvSpPr>
          <p:spPr>
            <a:xfrm flipH="1" flipV="1">
              <a:off x="4903796" y="33168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53">
            <a:extLst>
              <a:ext uri="{FF2B5EF4-FFF2-40B4-BE49-F238E27FC236}">
                <a16:creationId xmlns="" xmlns:a16="http://schemas.microsoft.com/office/drawing/2014/main" id="{56BEF34D-E300-4DDA-BC78-0BEE50D5EEA1}"/>
              </a:ext>
            </a:extLst>
          </p:cNvPr>
          <p:cNvSpPr txBox="1"/>
          <p:nvPr/>
        </p:nvSpPr>
        <p:spPr>
          <a:xfrm>
            <a:off x="404452" y="3871494"/>
            <a:ext cx="462844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세 분수를 통분하여 크기를 비교하면 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>
            <a:extLst>
              <a:ext uri="{FF2B5EF4-FFF2-40B4-BE49-F238E27FC236}">
                <a16:creationId xmlns="" xmlns:a16="http://schemas.microsoft.com/office/drawing/2014/main" id="{EAAE7AE8-CE35-4ECC-835A-032F296A21A1}"/>
              </a:ext>
            </a:extLst>
          </p:cNvPr>
          <p:cNvSpPr txBox="1"/>
          <p:nvPr/>
        </p:nvSpPr>
        <p:spPr>
          <a:xfrm>
            <a:off x="904831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44F76824-7E11-4F62-B76F-6ACA4DA74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30651"/>
              </p:ext>
            </p:extLst>
          </p:nvPr>
        </p:nvGraphicFramePr>
        <p:xfrm>
          <a:off x="654454" y="4267360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C2EE3B44-B84A-491F-9211-ECDACBFF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9318"/>
              </p:ext>
            </p:extLst>
          </p:nvPr>
        </p:nvGraphicFramePr>
        <p:xfrm>
          <a:off x="1104131" y="4267360"/>
          <a:ext cx="667958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3" name="TextBox 53">
            <a:extLst>
              <a:ext uri="{FF2B5EF4-FFF2-40B4-BE49-F238E27FC236}">
                <a16:creationId xmlns="" xmlns:a16="http://schemas.microsoft.com/office/drawing/2014/main" id="{486AB7E0-192F-40ED-A874-92E95D7B74C1}"/>
              </a:ext>
            </a:extLst>
          </p:cNvPr>
          <p:cNvSpPr txBox="1"/>
          <p:nvPr/>
        </p:nvSpPr>
        <p:spPr>
          <a:xfrm>
            <a:off x="1760872" y="4412520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D6E79761-307D-425C-92F3-8CC0872B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01655"/>
              </p:ext>
            </p:extLst>
          </p:nvPr>
        </p:nvGraphicFramePr>
        <p:xfrm>
          <a:off x="1971389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B06F82F7-5D18-462C-A976-D7BBC846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5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53">
            <a:extLst>
              <a:ext uri="{FF2B5EF4-FFF2-40B4-BE49-F238E27FC236}">
                <a16:creationId xmlns="" xmlns:a16="http://schemas.microsoft.com/office/drawing/2014/main" id="{27F1457F-F122-498B-9A0D-32E98D5E05E2}"/>
              </a:ext>
            </a:extLst>
          </p:cNvPr>
          <p:cNvSpPr txBox="1"/>
          <p:nvPr/>
        </p:nvSpPr>
        <p:spPr>
          <a:xfrm>
            <a:off x="3039091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1396E368-2327-423C-8363-33F2F31B1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83397"/>
              </p:ext>
            </p:extLst>
          </p:nvPr>
        </p:nvGraphicFramePr>
        <p:xfrm>
          <a:off x="2788714" y="4267360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D7D9D64F-58E7-40B1-8E06-DC22F7309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10039"/>
              </p:ext>
            </p:extLst>
          </p:nvPr>
        </p:nvGraphicFramePr>
        <p:xfrm>
          <a:off x="3238391" y="4267360"/>
          <a:ext cx="667958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1" name="TextBox 53">
            <a:extLst>
              <a:ext uri="{FF2B5EF4-FFF2-40B4-BE49-F238E27FC236}">
                <a16:creationId xmlns="" xmlns:a16="http://schemas.microsoft.com/office/drawing/2014/main" id="{41D63980-80E6-4073-B250-AE5A27FD04F1}"/>
              </a:ext>
            </a:extLst>
          </p:cNvPr>
          <p:cNvSpPr txBox="1"/>
          <p:nvPr/>
        </p:nvSpPr>
        <p:spPr>
          <a:xfrm>
            <a:off x="3895132" y="4412520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83E715CA-E9C6-4697-8CDC-B8CFD092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1128"/>
              </p:ext>
            </p:extLst>
          </p:nvPr>
        </p:nvGraphicFramePr>
        <p:xfrm>
          <a:off x="4105649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840BEC83-A669-462E-A698-753C4AE5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05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53">
            <a:extLst>
              <a:ext uri="{FF2B5EF4-FFF2-40B4-BE49-F238E27FC236}">
                <a16:creationId xmlns="" xmlns:a16="http://schemas.microsoft.com/office/drawing/2014/main" id="{AEF31A65-C348-4B92-B144-4E3F7682262E}"/>
              </a:ext>
            </a:extLst>
          </p:cNvPr>
          <p:cNvSpPr txBox="1"/>
          <p:nvPr/>
        </p:nvSpPr>
        <p:spPr>
          <a:xfrm>
            <a:off x="5181018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6098BFBD-6A91-473A-B9C3-9B1D7BACE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85178"/>
              </p:ext>
            </p:extLst>
          </p:nvPr>
        </p:nvGraphicFramePr>
        <p:xfrm>
          <a:off x="4930641" y="4267360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8EE05325-B105-4C91-AB8D-78D82571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26860"/>
              </p:ext>
            </p:extLst>
          </p:nvPr>
        </p:nvGraphicFramePr>
        <p:xfrm>
          <a:off x="5380318" y="4267360"/>
          <a:ext cx="667958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2×20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3×20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7" name="TextBox 53">
            <a:extLst>
              <a:ext uri="{FF2B5EF4-FFF2-40B4-BE49-F238E27FC236}">
                <a16:creationId xmlns="" xmlns:a16="http://schemas.microsoft.com/office/drawing/2014/main" id="{E7B2A3AB-6782-4E54-8E52-4CBC4A3DED27}"/>
              </a:ext>
            </a:extLst>
          </p:cNvPr>
          <p:cNvSpPr txBox="1"/>
          <p:nvPr/>
        </p:nvSpPr>
        <p:spPr>
          <a:xfrm>
            <a:off x="6037059" y="4412520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6DAC3C3C-C461-44AD-9D25-8F59FC544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62830"/>
              </p:ext>
            </p:extLst>
          </p:nvPr>
        </p:nvGraphicFramePr>
        <p:xfrm>
          <a:off x="6247576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9" name="Picture 4">
            <a:extLst>
              <a:ext uri="{FF2B5EF4-FFF2-40B4-BE49-F238E27FC236}">
                <a16:creationId xmlns="" xmlns:a16="http://schemas.microsoft.com/office/drawing/2014/main" id="{2D444F03-60B4-4DF0-9D9F-1606DF0B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2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7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90791"/>
              </p:ext>
            </p:extLst>
          </p:nvPr>
        </p:nvGraphicFramePr>
        <p:xfrm>
          <a:off x="6984268" y="692696"/>
          <a:ext cx="2086863" cy="33904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그림 그대로 사용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636DCA-8B95-498A-B1AF-C643F8643377}"/>
              </a:ext>
            </a:extLst>
          </p:cNvPr>
          <p:cNvSpPr/>
          <p:nvPr/>
        </p:nvSpPr>
        <p:spPr>
          <a:xfrm>
            <a:off x="446122" y="1135600"/>
            <a:ext cx="62758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분수만큼 색칠하고 큰 분수부터 차례로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7DBA993A-E20E-4D08-8B66-01BE36D6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" y="2420888"/>
            <a:ext cx="262396" cy="10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2F9FD63A-6AB4-4BDB-8A13-BE3597B9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439" y="12227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7628E6B-A48F-4909-B503-F7C0C3AA78B7}"/>
              </a:ext>
            </a:extLst>
          </p:cNvPr>
          <p:cNvSpPr/>
          <p:nvPr/>
        </p:nvSpPr>
        <p:spPr bwMode="auto">
          <a:xfrm>
            <a:off x="3009992" y="3423901"/>
            <a:ext cx="1345984" cy="7227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8C1686B-F35D-49C6-973C-EEAECE03C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48" y="4050661"/>
            <a:ext cx="278999" cy="278999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29FBE141-43F9-4A3A-9ED8-C1F491AE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390"/>
              </p:ext>
            </p:extLst>
          </p:nvPr>
        </p:nvGraphicFramePr>
        <p:xfrm>
          <a:off x="3109151" y="351094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D6CC8067-F9B5-4179-BBDD-A8211FA8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02127"/>
              </p:ext>
            </p:extLst>
          </p:nvPr>
        </p:nvGraphicFramePr>
        <p:xfrm>
          <a:off x="3523583" y="351094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C84059AC-161D-4FC6-8238-44DEBE10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10783"/>
              </p:ext>
            </p:extLst>
          </p:nvPr>
        </p:nvGraphicFramePr>
        <p:xfrm>
          <a:off x="3942982" y="3510948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FF23A6C8-425E-44DC-AF88-C7AEC02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0FC99E9-6902-47BA-A157-4537FB41F543}"/>
              </a:ext>
            </a:extLst>
          </p:cNvPr>
          <p:cNvSpPr/>
          <p:nvPr/>
        </p:nvSpPr>
        <p:spPr>
          <a:xfrm>
            <a:off x="5783550" y="5295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2CA6BA7-C469-4213-9D49-086168431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361" y="2002452"/>
            <a:ext cx="4986593" cy="1155636"/>
          </a:xfrm>
          <a:prstGeom prst="rect">
            <a:avLst/>
          </a:prstGeom>
        </p:spPr>
      </p:pic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B3015A30-1C71-46E2-8523-252C2598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68" y="1618272"/>
            <a:ext cx="1774143" cy="30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494A8C0-9A00-4D59-A2EC-1866A170AC01}"/>
              </a:ext>
            </a:extLst>
          </p:cNvPr>
          <p:cNvSpPr/>
          <p:nvPr/>
        </p:nvSpPr>
        <p:spPr>
          <a:xfrm>
            <a:off x="835290" y="19266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FA8895-C28E-4010-929D-465A9EC4A21B}"/>
              </a:ext>
            </a:extLst>
          </p:cNvPr>
          <p:cNvSpPr/>
          <p:nvPr/>
        </p:nvSpPr>
        <p:spPr>
          <a:xfrm>
            <a:off x="1011473" y="1916513"/>
            <a:ext cx="5241546" cy="1256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42995"/>
              </p:ext>
            </p:extLst>
          </p:nvPr>
        </p:nvGraphicFramePr>
        <p:xfrm>
          <a:off x="6984268" y="692696"/>
          <a:ext cx="2086863" cy="35428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636DCA-8B95-498A-B1AF-C643F8643377}"/>
              </a:ext>
            </a:extLst>
          </p:cNvPr>
          <p:cNvSpPr/>
          <p:nvPr/>
        </p:nvSpPr>
        <p:spPr>
          <a:xfrm>
            <a:off x="446122" y="1232756"/>
            <a:ext cx="6465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친구는 통분하지 않고도 분자가 분모보다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작은 분수의 크기를 비교할 수 있었습니다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친구가 알게 된 것은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7DBA993A-E20E-4D08-8B66-01BE36D6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" y="2420888"/>
            <a:ext cx="262396" cy="10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2F9FD63A-6AB4-4BDB-8A13-BE3597B9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439" y="12227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FF23A6C8-425E-44DC-AF88-C7AEC02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0FC99E9-6902-47BA-A157-4537FB41F543}"/>
              </a:ext>
            </a:extLst>
          </p:cNvPr>
          <p:cNvSpPr/>
          <p:nvPr/>
        </p:nvSpPr>
        <p:spPr>
          <a:xfrm>
            <a:off x="5783550" y="5295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D445A7A-C473-426D-979C-052A5B6F614F}"/>
              </a:ext>
            </a:extLst>
          </p:cNvPr>
          <p:cNvSpPr/>
          <p:nvPr/>
        </p:nvSpPr>
        <p:spPr bwMode="auto">
          <a:xfrm>
            <a:off x="896729" y="2395857"/>
            <a:ext cx="5300725" cy="7376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D8BEABE-B1CB-4900-958B-7167914CB307}"/>
              </a:ext>
            </a:extLst>
          </p:cNvPr>
          <p:cNvSpPr/>
          <p:nvPr/>
        </p:nvSpPr>
        <p:spPr>
          <a:xfrm>
            <a:off x="1245476" y="2429159"/>
            <a:ext cx="5126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분자가 분모보다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작은 분수는 분모가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클수록 큽니다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592CB723-8B18-43FF-998F-F330009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30" y="2501190"/>
            <a:ext cx="289904" cy="2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494A8C0-9A00-4D59-A2EC-1866A170AC01}"/>
              </a:ext>
            </a:extLst>
          </p:cNvPr>
          <p:cNvSpPr/>
          <p:nvPr/>
        </p:nvSpPr>
        <p:spPr>
          <a:xfrm>
            <a:off x="756536" y="24527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8C1686B-F35D-49C6-973C-EEAECE03C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92" y="2969981"/>
            <a:ext cx="278999" cy="2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9270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 박스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7"/>
            <a:ext cx="6918956" cy="421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035629" y="8563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4385069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5688767" y="8578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F5CEB-4E26-4102-AC8F-847F312C0750}"/>
              </a:ext>
            </a:extLst>
          </p:cNvPr>
          <p:cNvSpPr/>
          <p:nvPr/>
        </p:nvSpPr>
        <p:spPr>
          <a:xfrm>
            <a:off x="6339327" y="8578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3731556" y="8563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191D98-707B-4D1F-8929-AA7B51F20E00}"/>
              </a:ext>
            </a:extLst>
          </p:cNvPr>
          <p:cNvSpPr/>
          <p:nvPr/>
        </p:nvSpPr>
        <p:spPr>
          <a:xfrm>
            <a:off x="689288" y="5913276"/>
            <a:ext cx="628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r>
              <a:rPr lang="ko-KR" altLang="en-US" dirty="0"/>
              <a:t>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7DBA993A-E20E-4D08-8B66-01BE36D6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" y="2420888"/>
            <a:ext cx="262396" cy="105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2F9FD63A-6AB4-4BDB-8A13-BE3597B9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439" y="12227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FF23A6C8-425E-44DC-AF88-C7AEC02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F0FC99E9-6902-47BA-A157-4537FB41F543}"/>
              </a:ext>
            </a:extLst>
          </p:cNvPr>
          <p:cNvSpPr/>
          <p:nvPr/>
        </p:nvSpPr>
        <p:spPr>
          <a:xfrm>
            <a:off x="5783550" y="5295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636DCA-8B95-498A-B1AF-C643F8643377}"/>
              </a:ext>
            </a:extLst>
          </p:cNvPr>
          <p:cNvSpPr/>
          <p:nvPr/>
        </p:nvSpPr>
        <p:spPr>
          <a:xfrm>
            <a:off x="332106" y="1200934"/>
            <a:ext cx="664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알게 된 것을 이용하여 큰 분수부터 차례로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4E0490F0-EB17-44AC-ACB5-2F01773C2A2A}"/>
              </a:ext>
            </a:extLst>
          </p:cNvPr>
          <p:cNvSpPr/>
          <p:nvPr/>
        </p:nvSpPr>
        <p:spPr>
          <a:xfrm>
            <a:off x="1907704" y="1880828"/>
            <a:ext cx="3143646" cy="98349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65ED98BF-9B0F-4173-9982-780DFC42A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23431"/>
              </p:ext>
            </p:extLst>
          </p:nvPr>
        </p:nvGraphicFramePr>
        <p:xfrm>
          <a:off x="2299450" y="2096385"/>
          <a:ext cx="314918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C8355DF4-2587-4F99-B0D2-ACF2BCD9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46732"/>
              </p:ext>
            </p:extLst>
          </p:nvPr>
        </p:nvGraphicFramePr>
        <p:xfrm>
          <a:off x="2982604" y="2096385"/>
          <a:ext cx="314918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3CEB265-55DD-43C3-967E-937E8DE76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7269"/>
              </p:ext>
            </p:extLst>
          </p:nvPr>
        </p:nvGraphicFramePr>
        <p:xfrm>
          <a:off x="3668735" y="2096385"/>
          <a:ext cx="314918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4FD6AD03-380B-48A6-9B41-24D28FCC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16462"/>
              </p:ext>
            </p:extLst>
          </p:nvPr>
        </p:nvGraphicFramePr>
        <p:xfrm>
          <a:off x="4354866" y="2096385"/>
          <a:ext cx="314918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3D1F57D-3943-4FBD-B8A4-EA516ED5ACD2}"/>
              </a:ext>
            </a:extLst>
          </p:cNvPr>
          <p:cNvSpPr/>
          <p:nvPr/>
        </p:nvSpPr>
        <p:spPr bwMode="auto">
          <a:xfrm>
            <a:off x="2335454" y="3104964"/>
            <a:ext cx="230006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     </a:t>
            </a:r>
            <a:r>
              <a:rPr lang="en-US" altLang="ko-KR" sz="18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F8AFD4C-B808-4B39-9014-5B16553C6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97" y="2965464"/>
            <a:ext cx="278999" cy="278999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8802A5F5-6BEE-40B6-87DF-097D8A27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2022"/>
              </p:ext>
            </p:extLst>
          </p:nvPr>
        </p:nvGraphicFramePr>
        <p:xfrm>
          <a:off x="3050954" y="3168392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6D4AE0CD-DD5C-44E9-AFB2-61243BA5C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6938"/>
              </p:ext>
            </p:extLst>
          </p:nvPr>
        </p:nvGraphicFramePr>
        <p:xfrm>
          <a:off x="3649433" y="3168392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84EFEE36-E364-4372-B3DE-DE92FAED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67041"/>
              </p:ext>
            </p:extLst>
          </p:nvPr>
        </p:nvGraphicFramePr>
        <p:xfrm>
          <a:off x="4212848" y="3168392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B9B4DC67-0975-4799-B24B-4FDE80713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14809"/>
              </p:ext>
            </p:extLst>
          </p:nvPr>
        </p:nvGraphicFramePr>
        <p:xfrm>
          <a:off x="2475282" y="3168392"/>
          <a:ext cx="3146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0FC99E9-6902-47BA-A157-4537FB41F543}"/>
              </a:ext>
            </a:extLst>
          </p:cNvPr>
          <p:cNvSpPr/>
          <p:nvPr/>
        </p:nvSpPr>
        <p:spPr>
          <a:xfrm>
            <a:off x="4924427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48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188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F4AF9DF0-56EE-47E1-9BCF-26EDA63BA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5F22DCEC-770F-4404-AD61-36AAD6CF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139A5036-F1F6-493B-AEBC-0A23B645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2909257D-1218-4BF6-BBFA-D13F3916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7610848-5C2D-4B78-AF83-059CD65A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" y="993112"/>
            <a:ext cx="6558580" cy="4034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35696" y="3284984"/>
            <a:ext cx="360040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27200" y="3197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89903"/>
              </p:ext>
            </p:extLst>
          </p:nvPr>
        </p:nvGraphicFramePr>
        <p:xfrm>
          <a:off x="153927" y="224644"/>
          <a:ext cx="8836147" cy="230715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suh_0501_04_0010_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자료를 이용하여 약분 가능한 분수가 포함된 문장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suh_0501_04_0010_201_1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분자가 분모보다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만큼 더 작은 분수들의 크기 비교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suh_0501_04_0010_202_1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suh_0501_04_0010_3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B2D9202-C7BA-4ED2-83B9-07BCDB21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" y="1128681"/>
            <a:ext cx="6688275" cy="4160126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9308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6" y="1772816"/>
            <a:ext cx="166172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6" y="2640267"/>
            <a:ext cx="166172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9BBAEE8-A0F1-4C58-8D4A-2EEC2182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104320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3398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약물 전부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앞에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있는 그림 넣어주세요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501245" y="1569010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89232" y="18904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7824" y="1930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6142" y="1910477"/>
            <a:ext cx="2024395" cy="27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38019" y="17670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F03C9ED-D537-43A3-8DE4-BC84E1121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91" y="5549421"/>
            <a:ext cx="1569151" cy="2141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563" y="2310043"/>
            <a:ext cx="6613370" cy="3264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9BBC18A-5B52-4734-906B-7E01230F428E}"/>
              </a:ext>
            </a:extLst>
          </p:cNvPr>
          <p:cNvSpPr/>
          <p:nvPr/>
        </p:nvSpPr>
        <p:spPr>
          <a:xfrm>
            <a:off x="2684792" y="5524305"/>
            <a:ext cx="1599176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CAF023F9-C989-4399-992D-6DA26DF53AE4}"/>
              </a:ext>
            </a:extLst>
          </p:cNvPr>
          <p:cNvSpPr/>
          <p:nvPr/>
        </p:nvSpPr>
        <p:spPr>
          <a:xfrm>
            <a:off x="2549394" y="555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D8190AB-84D0-463E-8FCA-F017B194A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830116"/>
            <a:ext cx="5947958" cy="17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9BBAEE8-A0F1-4C58-8D4A-2EEC2182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104320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0027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suh_0501_04_0010_201_1.html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 있는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501245" y="1569010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27824" y="1930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6142" y="1910477"/>
            <a:ext cx="2024395" cy="27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C44E76-857A-474F-9DC2-F84E4BB8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87" y="2305626"/>
            <a:ext cx="5947958" cy="317254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563" y="2310043"/>
            <a:ext cx="6613370" cy="3264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F03C9ED-D537-43A3-8DE4-BC84E112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991" y="5549421"/>
            <a:ext cx="1569151" cy="21417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BBC18A-5B52-4734-906B-7E01230F428E}"/>
              </a:ext>
            </a:extLst>
          </p:cNvPr>
          <p:cNvSpPr/>
          <p:nvPr/>
        </p:nvSpPr>
        <p:spPr>
          <a:xfrm>
            <a:off x="2684792" y="5524305"/>
            <a:ext cx="1599176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1447" y="5613645"/>
            <a:ext cx="7143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9BBAEE8-A0F1-4C58-8D4A-2EEC2182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8" y="1140333"/>
            <a:ext cx="6558580" cy="104320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5432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suh_0501_04_0010_201_1.html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suh_0501_04_0010_201_1.html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 있는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501245" y="1569010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27824" y="19301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6142" y="1910477"/>
            <a:ext cx="2024395" cy="27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44E0B519-8115-4380-B4FC-C97A3160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F368F85-8757-437E-8585-CEAF170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C1AF415C-EEA3-4E64-8730-C61DA26B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D85BFD85-A47F-45CA-9299-A75B560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563" y="2310043"/>
            <a:ext cx="6613370" cy="3264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98EEBC1-0596-427C-B572-11F18A28F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87" y="2477607"/>
            <a:ext cx="5947958" cy="27252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F03C9ED-D537-43A3-8DE4-BC84E112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87991" y="5549421"/>
            <a:ext cx="1569151" cy="21417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BBC18A-5B52-4734-906B-7E01230F428E}"/>
              </a:ext>
            </a:extLst>
          </p:cNvPr>
          <p:cNvSpPr/>
          <p:nvPr/>
        </p:nvSpPr>
        <p:spPr>
          <a:xfrm>
            <a:off x="2684792" y="5524305"/>
            <a:ext cx="1599176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0018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소스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="" xmlns:a16="http://schemas.microsoft.com/office/drawing/2014/main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그래프를 보고 약분할 수 있는 분수가 들어가는 문장을 만들어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A3023AF-307B-4945-9377-FE5042F74306}"/>
              </a:ext>
            </a:extLst>
          </p:cNvPr>
          <p:cNvGrpSpPr/>
          <p:nvPr/>
        </p:nvGrpSpPr>
        <p:grpSpPr>
          <a:xfrm>
            <a:off x="68933" y="1379378"/>
            <a:ext cx="6987617" cy="369332"/>
            <a:chOff x="158082" y="1250956"/>
            <a:chExt cx="6987617" cy="369332"/>
          </a:xfrm>
        </p:grpSpPr>
        <p:sp>
          <p:nvSpPr>
            <p:cNvPr id="33" name="TextBox 23">
              <a:extLst>
                <a:ext uri="{FF2B5EF4-FFF2-40B4-BE49-F238E27FC236}">
                  <a16:creationId xmlns="" xmlns:a16="http://schemas.microsoft.com/office/drawing/2014/main" id="{746ECCFA-FD6E-40D0-A565-564CEDE95EF4}"/>
                </a:ext>
              </a:extLst>
            </p:cNvPr>
            <p:cNvSpPr txBox="1"/>
            <p:nvPr/>
          </p:nvSpPr>
          <p:spPr>
            <a:xfrm>
              <a:off x="376947" y="1250956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표를 보고 아래와 같이 문장을 만들 수 있습니다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="" xmlns:a16="http://schemas.microsoft.com/office/drawing/2014/main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082" y="1255213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2B62C3-367A-4E3C-BA8D-1C94D6DAE29C}"/>
              </a:ext>
            </a:extLst>
          </p:cNvPr>
          <p:cNvSpPr/>
          <p:nvPr/>
        </p:nvSpPr>
        <p:spPr>
          <a:xfrm>
            <a:off x="537018" y="3691430"/>
            <a:ext cx="6176691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전체 학생 수를 분모로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주스를 좋아하는 학생 수를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분자로 나타내면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B6DDD70-2DCF-4D06-A005-349787C49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37" y="1876714"/>
            <a:ext cx="5270834" cy="1518512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83D6A89B-850B-4E1F-BC8E-0E55D63EC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20722"/>
              </p:ext>
            </p:extLst>
          </p:nvPr>
        </p:nvGraphicFramePr>
        <p:xfrm>
          <a:off x="2343239" y="4093310"/>
          <a:ext cx="314918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B6F5D839-2974-4CE6-9256-E117EA492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40232"/>
              </p:ext>
            </p:extLst>
          </p:nvPr>
        </p:nvGraphicFramePr>
        <p:xfrm>
          <a:off x="2982434" y="4093310"/>
          <a:ext cx="314918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84020" y="3573016"/>
            <a:ext cx="6279324" cy="118813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5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04636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소스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페이지에 안 들어갈 경우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표와 답 칸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페이지로 분리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="" xmlns:a16="http://schemas.microsoft.com/office/drawing/2014/main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그래프를 보고 약분할 수 있는 분수가 들어가는 문장을 만들어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23">
            <a:extLst>
              <a:ext uri="{FF2B5EF4-FFF2-40B4-BE49-F238E27FC236}">
                <a16:creationId xmlns="" xmlns:a16="http://schemas.microsoft.com/office/drawing/2014/main" id="{746ECCFA-FD6E-40D0-A565-564CEDE95EF4}"/>
              </a:ext>
            </a:extLst>
          </p:cNvPr>
          <p:cNvSpPr txBox="1"/>
          <p:nvPr/>
        </p:nvSpPr>
        <p:spPr>
          <a:xfrm>
            <a:off x="287798" y="137937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보고 아래와 같이 문장을 만들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00C930E-A2DD-4F18-9390-17A6CA9F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02" y="1748710"/>
            <a:ext cx="4770276" cy="2544386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868642C-0F6D-4568-A882-6F722D85422F}"/>
              </a:ext>
            </a:extLst>
          </p:cNvPr>
          <p:cNvGrpSpPr/>
          <p:nvPr/>
        </p:nvGrpSpPr>
        <p:grpSpPr>
          <a:xfrm>
            <a:off x="499907" y="4185084"/>
            <a:ext cx="6272771" cy="1174057"/>
            <a:chOff x="454952" y="2564904"/>
            <a:chExt cx="6272771" cy="1174057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55400586-A1C7-424E-9DA8-4110401BD6B0}"/>
                </a:ext>
              </a:extLst>
            </p:cNvPr>
            <p:cNvSpPr/>
            <p:nvPr/>
          </p:nvSpPr>
          <p:spPr bwMode="auto">
            <a:xfrm>
              <a:off x="454952" y="2739477"/>
              <a:ext cx="6133272" cy="999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60000" marR="0" indent="0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슬기네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학교 전체 학생 수를 분모로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비빔밥을 좋아하는 학생 수를 분자로 나타내면     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C0FA709D-AD79-4C79-82B6-363BC55E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724" y="2564904"/>
              <a:ext cx="278999" cy="278999"/>
            </a:xfrm>
            <a:prstGeom prst="rect">
              <a:avLst/>
            </a:prstGeom>
          </p:spPr>
        </p:pic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587BE9F7-D77B-4AEF-9C6F-CCFA57346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37" y="2863153"/>
              <a:ext cx="286008" cy="2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4213FFB-027B-4394-9940-412A6444E511}"/>
              </a:ext>
            </a:extLst>
          </p:cNvPr>
          <p:cNvSpPr/>
          <p:nvPr/>
        </p:nvSpPr>
        <p:spPr>
          <a:xfrm>
            <a:off x="335830" y="4236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C0E75E56-33F3-4273-8F3D-6490545C4BF3}"/>
              </a:ext>
            </a:extLst>
          </p:cNvPr>
          <p:cNvSpPr/>
          <p:nvPr/>
        </p:nvSpPr>
        <p:spPr>
          <a:xfrm>
            <a:off x="5798674" y="53591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E76FDD13-6FB6-4C4D-8901-3FD228DE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23957"/>
              </p:ext>
            </p:extLst>
          </p:nvPr>
        </p:nvGraphicFramePr>
        <p:xfrm>
          <a:off x="4139952" y="4761148"/>
          <a:ext cx="432048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9BA2DB0C-3161-465B-BE62-21566FB3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53490"/>
              </p:ext>
            </p:extLst>
          </p:nvPr>
        </p:nvGraphicFramePr>
        <p:xfrm>
          <a:off x="4896036" y="4785128"/>
          <a:ext cx="432048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8" name="Picture 3">
            <a:extLst>
              <a:ext uri="{FF2B5EF4-FFF2-40B4-BE49-F238E27FC236}">
                <a16:creationId xmlns="" xmlns:a16="http://schemas.microsoft.com/office/drawing/2014/main" id="{BD998B47-2D6E-4BE4-9EE4-6B0A868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33" y="13836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994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96663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페이지에 안 들어갈 경우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표와 답 칸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페이지로 분리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28E89619-C131-49C3-A2F3-2ADD6465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E5077692-0FE9-4767-9CCC-4332697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A1BFFE2-3DAF-46B1-9E5F-2FCD59AF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suh_0501_04_0010_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3B5438F6-1FD5-4B86-9246-479526F4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약분과 통분을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="" xmlns:a16="http://schemas.microsoft.com/office/drawing/2014/main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표와 그래프를 보고 약분할 수 있는 분수가 들어가는 문장을 만들어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23">
            <a:extLst>
              <a:ext uri="{FF2B5EF4-FFF2-40B4-BE49-F238E27FC236}">
                <a16:creationId xmlns="" xmlns:a16="http://schemas.microsoft.com/office/drawing/2014/main" id="{746ECCFA-FD6E-40D0-A565-564CEDE95EF4}"/>
              </a:ext>
            </a:extLst>
          </p:cNvPr>
          <p:cNvSpPr txBox="1"/>
          <p:nvPr/>
        </p:nvSpPr>
        <p:spPr>
          <a:xfrm>
            <a:off x="287798" y="137937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보고 아래와 같이 문장을 만들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FD3E8EC-FFFD-4CC9-82A6-11F9DBE9B079}"/>
              </a:ext>
            </a:extLst>
          </p:cNvPr>
          <p:cNvSpPr/>
          <p:nvPr/>
        </p:nvSpPr>
        <p:spPr>
          <a:xfrm>
            <a:off x="5694836" y="10772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39B3F7E-3ACC-4389-B54D-5DFC0B14B694}"/>
              </a:ext>
            </a:extLst>
          </p:cNvPr>
          <p:cNvSpPr/>
          <p:nvPr/>
        </p:nvSpPr>
        <p:spPr>
          <a:xfrm>
            <a:off x="5044276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C5FFA75-1E3F-4FE1-B7AD-902E914BF87E}"/>
              </a:ext>
            </a:extLst>
          </p:cNvPr>
          <p:cNvSpPr/>
          <p:nvPr/>
        </p:nvSpPr>
        <p:spPr>
          <a:xfrm>
            <a:off x="6347974" y="107878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5940CC8-305D-441E-8FF2-CEAA9D75F1B4}"/>
              </a:ext>
            </a:extLst>
          </p:cNvPr>
          <p:cNvSpPr/>
          <p:nvPr/>
        </p:nvSpPr>
        <p:spPr>
          <a:xfrm>
            <a:off x="4390763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868642C-0F6D-4568-A882-6F722D85422F}"/>
              </a:ext>
            </a:extLst>
          </p:cNvPr>
          <p:cNvGrpSpPr/>
          <p:nvPr/>
        </p:nvGrpSpPr>
        <p:grpSpPr>
          <a:xfrm>
            <a:off x="499907" y="4020361"/>
            <a:ext cx="6272771" cy="1048078"/>
            <a:chOff x="454952" y="2564904"/>
            <a:chExt cx="6272771" cy="1048078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55400586-A1C7-424E-9DA8-4110401BD6B0}"/>
                </a:ext>
              </a:extLst>
            </p:cNvPr>
            <p:cNvSpPr/>
            <p:nvPr/>
          </p:nvSpPr>
          <p:spPr bwMode="auto">
            <a:xfrm>
              <a:off x="454952" y="2739477"/>
              <a:ext cx="6133272" cy="873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60000" marR="0" indent="0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연수네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반 전체 학생 수를 분모로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도서관에 가고 싶어 하는 학생 수를 분자로 나타내면 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C0FA709D-AD79-4C79-82B6-363BC55E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724" y="2564904"/>
              <a:ext cx="278999" cy="278999"/>
            </a:xfrm>
            <a:prstGeom prst="rect">
              <a:avLst/>
            </a:prstGeom>
          </p:spPr>
        </p:pic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587BE9F7-D77B-4AEF-9C6F-CCFA57346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8" y="2843903"/>
              <a:ext cx="286008" cy="22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4213FFB-027B-4394-9940-412A6444E511}"/>
              </a:ext>
            </a:extLst>
          </p:cNvPr>
          <p:cNvSpPr/>
          <p:nvPr/>
        </p:nvSpPr>
        <p:spPr>
          <a:xfrm>
            <a:off x="335830" y="41951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425364CF-5CCA-44D5-BBD1-0AC325E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2" y="539237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C0E75E56-33F3-4273-8F3D-6490545C4BF3}"/>
              </a:ext>
            </a:extLst>
          </p:cNvPr>
          <p:cNvSpPr/>
          <p:nvPr/>
        </p:nvSpPr>
        <p:spPr>
          <a:xfrm>
            <a:off x="5798674" y="5306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E76FDD13-6FB6-4C4D-8901-3FD228DE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6121"/>
              </p:ext>
            </p:extLst>
          </p:nvPr>
        </p:nvGraphicFramePr>
        <p:xfrm>
          <a:off x="4274085" y="4524416"/>
          <a:ext cx="331414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1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9BA2DB0C-3161-465B-BE62-21566FB3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80543"/>
              </p:ext>
            </p:extLst>
          </p:nvPr>
        </p:nvGraphicFramePr>
        <p:xfrm>
          <a:off x="4960666" y="4524416"/>
          <a:ext cx="331414" cy="55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1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AE18F23-EEE8-4D4B-A98F-6E6EF96E2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802" y="1748710"/>
            <a:ext cx="4770276" cy="2185627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="" xmlns:a16="http://schemas.microsoft.com/office/drawing/2014/main" id="{BD998B47-2D6E-4BE4-9EE4-6B0A868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33" y="13836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3019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39632</TotalTime>
  <Words>1093</Words>
  <Application>Microsoft Office PowerPoint</Application>
  <PresentationFormat>화면 슬라이드 쇼(4:3)</PresentationFormat>
  <Paragraphs>442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6347</cp:revision>
  <dcterms:created xsi:type="dcterms:W3CDTF">2008-07-15T12:19:11Z</dcterms:created>
  <dcterms:modified xsi:type="dcterms:W3CDTF">2022-02-17T01:07:46Z</dcterms:modified>
</cp:coreProperties>
</file>