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1620" y="10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7804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가 없는 혼합 계산을 알아볼까요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96835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suhi_p_0501_01_0002.html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17.png"  /><Relationship Id="rId8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6.png"  /><Relationship Id="rId7" Type="http://schemas.openxmlformats.org/officeDocument/2006/relationships/image" Target="../media/image15.png"  /><Relationship Id="rId8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image" Target="../media/image18.png"  /><Relationship Id="rId5" Type="http://schemas.openxmlformats.org/officeDocument/2006/relationships/image" Target="../media/image16.png"  /><Relationship Id="rId6" Type="http://schemas.openxmlformats.org/officeDocument/2006/relationships/image" Target="../media/image15.png"  /><Relationship Id="rId7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9.png"  /><Relationship Id="rId2" Type="http://schemas.openxmlformats.org/officeDocument/2006/relationships/image" Target="../media/image16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17.png"  /><Relationship Id="rId8" Type="http://schemas.openxmlformats.org/officeDocument/2006/relationships/image" Target="../media/image13.png"  /><Relationship Id="rId9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15.png"  /><Relationship Id="rId9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23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15.png"  /><Relationship Id="rId8" Type="http://schemas.openxmlformats.org/officeDocument/2006/relationships/image" Target="../media/image15.png"  /><Relationship Id="rId9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23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23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8.png"  /><Relationship Id="rId2" Type="http://schemas.openxmlformats.org/officeDocument/2006/relationships/image" Target="../media/image24.png"  /><Relationship Id="rId3" Type="http://schemas.openxmlformats.org/officeDocument/2006/relationships/image" Target="../media/image4.png"  /><Relationship Id="rId4" Type="http://schemas.openxmlformats.org/officeDocument/2006/relationships/image" Target="../media/image25.png"  /><Relationship Id="rId5" Type="http://schemas.openxmlformats.org/officeDocument/2006/relationships/image" Target="../media/image7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15.png"  /><Relationship Id="rId9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11" Type="http://schemas.openxmlformats.org/officeDocument/2006/relationships/image" Target="../media/image28.png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24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Relationship Id="rId9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image" Target="../media/image11.png"  /><Relationship Id="rId5" Type="http://schemas.openxmlformats.org/officeDocument/2006/relationships/image" Target="../media/image5.png"  /><Relationship Id="rId6" Type="http://schemas.openxmlformats.org/officeDocument/2006/relationships/image" Target="../media/image12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9.pn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13.png"  /><Relationship Id="rId8" Type="http://schemas.openxmlformats.org/officeDocument/2006/relationships/image" Target="../media/image13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15.png"  /><Relationship Id="rId6" Type="http://schemas.openxmlformats.org/officeDocument/2006/relationships/image" Target="../media/image15.png"  /><Relationship Id="rId7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13.png"  /><Relationship Id="rId7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632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936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7018371" y="1092168"/>
            <a:ext cx="2125629" cy="2525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 팝업창</a:t>
            </a:r>
            <a:r>
              <a:rPr lang="en-US" altLang="ko-KR" sz="1000">
                <a:latin typeface="맑은 고딕"/>
                <a:ea typeface="맑은 고딕"/>
              </a:rPr>
              <a:t>(12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풀 팝업창  </a:t>
            </a:r>
            <a:r>
              <a:rPr lang="en-US" altLang="ko-KR" sz="1000">
                <a:latin typeface="맑은 고딕"/>
                <a:ea typeface="맑은 고딕"/>
              </a:rPr>
              <a:t>13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 시 같이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결과를 비교하여        안에 ＞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＜를 알맞게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77" name="그룹 76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059832" y="1640122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547664" y="5239620"/>
            <a:ext cx="1306800" cy="3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타원 70"/>
          <p:cNvSpPr/>
          <p:nvPr/>
        </p:nvSpPr>
        <p:spPr>
          <a:xfrm>
            <a:off x="1431146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19672" y="3392996"/>
            <a:ext cx="16122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43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17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31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7924" y="3392996"/>
            <a:ext cx="14310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22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19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7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 anchorCtr="0"/>
          <a:lstStyle/>
          <a:p>
            <a:pPr algn="ctr">
              <a:defRPr/>
            </a:pPr>
            <a:r>
              <a:rPr lang="en-US" altLang="ko-KR" sz="2800" b="1">
                <a:solidFill>
                  <a:srgbClr val="00a0ff"/>
                </a:solidFill>
                <a:latin typeface="맑은 고딕"/>
                <a:ea typeface="맑은 고딕"/>
              </a:rPr>
              <a:t>&gt;</a:t>
            </a:r>
            <a:endParaRPr lang="ko-KR" altLang="en-US" sz="40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39939" y="3035859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352345" y="3778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#5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5676" y="3717032"/>
            <a:ext cx="2844316" cy="2921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2141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(5-1-1)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23528" y="1296682"/>
            <a:ext cx="366902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1619672" y="3392996"/>
            <a:ext cx="16122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62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16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26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72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87924" y="3392996"/>
            <a:ext cx="14310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23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20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8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 anchorCtr="0"/>
          <a:lstStyle/>
          <a:p>
            <a:pPr algn="ctr">
              <a:defRPr/>
            </a:pPr>
            <a:r>
              <a:rPr lang="en-US" altLang="ko-KR" sz="2800" b="1">
                <a:solidFill>
                  <a:srgbClr val="00a0ff"/>
                </a:solidFill>
                <a:latin typeface="맑은 고딕"/>
                <a:ea typeface="맑은 고딕"/>
              </a:rPr>
              <a:t>&gt;</a:t>
            </a:r>
            <a:endParaRPr lang="ko-KR" altLang="en-US" sz="40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39939" y="3035859"/>
            <a:ext cx="360000" cy="355000"/>
          </a:xfrm>
          <a:prstGeom prst="rect">
            <a:avLst/>
          </a:prstGeom>
        </p:spPr>
      </p:pic>
      <p:sp>
        <p:nvSpPr>
          <p:cNvPr id="21" name="TextBox 43"/>
          <p:cNvSpPr txBox="1"/>
          <p:nvPr/>
        </p:nvSpPr>
        <p:spPr>
          <a:xfrm>
            <a:off x="644499" y="1268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결과를 비교하여        안에 ＞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＜를 알맞게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59832" y="1304763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4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1150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한 번 더</a:t>
            </a:r>
            <a:r>
              <a:rPr lang="en-US" altLang="ko-KR" sz="1000" b="1">
                <a:latin typeface="맑은 고딕"/>
                <a:ea typeface="맑은 고딕"/>
              </a:rPr>
              <a:t>!</a:t>
            </a:r>
            <a:r>
              <a:rPr lang="ko-KR" altLang="en-US" sz="1000" b="1">
                <a:latin typeface="맑은 고딕"/>
                <a:ea typeface="맑은 고딕"/>
              </a:rPr>
              <a:t>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3528" y="1296682"/>
            <a:ext cx="366902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1619672" y="3392996"/>
            <a:ext cx="16122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65÷13×18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90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87924" y="3392996"/>
            <a:ext cx="14310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36×2÷3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24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 anchorCtr="0"/>
          <a:lstStyle/>
          <a:p>
            <a:pPr algn="ctr">
              <a:defRPr/>
            </a:pPr>
            <a:r>
              <a:rPr lang="en-US" altLang="ko-KR" sz="2800" b="1">
                <a:solidFill>
                  <a:srgbClr val="00a0ff"/>
                </a:solidFill>
                <a:latin typeface="맑은 고딕"/>
                <a:ea typeface="맑은 고딕"/>
              </a:rPr>
              <a:t>&gt;</a:t>
            </a:r>
            <a:endParaRPr lang="ko-KR" altLang="en-US" sz="40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39939" y="3035859"/>
            <a:ext cx="360000" cy="355000"/>
          </a:xfrm>
          <a:prstGeom prst="rect">
            <a:avLst/>
          </a:prstGeom>
        </p:spPr>
      </p:pic>
      <p:sp>
        <p:nvSpPr>
          <p:cNvPr id="19" name="TextBox 43"/>
          <p:cNvSpPr txBox="1"/>
          <p:nvPr/>
        </p:nvSpPr>
        <p:spPr>
          <a:xfrm>
            <a:off x="644499" y="1268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결과를 비교하여        안에 ＞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＜를 알맞게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059832" y="1304763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4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결과를 비교하여         안에 ＞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＝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＜를 알맞게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그룹 76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987824" y="1640122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547664" y="5239620"/>
            <a:ext cx="1306800" cy="3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TextBox 98"/>
          <p:cNvSpPr txBox="1"/>
          <p:nvPr/>
        </p:nvSpPr>
        <p:spPr>
          <a:xfrm>
            <a:off x="1619672" y="3392996"/>
            <a:ext cx="16122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43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17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7924" y="3392996"/>
            <a:ext cx="143106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22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19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39298" y="333809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 anchorCtr="0"/>
          <a:lstStyle/>
          <a:p>
            <a:pPr algn="ctr">
              <a:defRPr/>
            </a:pPr>
            <a:r>
              <a:rPr lang="en-US" altLang="ko-KR" sz="2800" b="1">
                <a:solidFill>
                  <a:srgbClr val="00a0ff"/>
                </a:solidFill>
                <a:latin typeface="맑은 고딕"/>
                <a:ea typeface="맑은 고딕"/>
              </a:rPr>
              <a:t>&gt;</a:t>
            </a:r>
            <a:endParaRPr lang="ko-KR" altLang="en-US" sz="40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192745" y="3753036"/>
            <a:ext cx="6667165" cy="1520254"/>
            <a:chOff x="192745" y="3753036"/>
            <a:chExt cx="6667165" cy="1520254"/>
          </a:xfrm>
        </p:grpSpPr>
        <p:grpSp>
          <p:nvGrpSpPr>
            <p:cNvPr id="28" name="그룹 27"/>
            <p:cNvGrpSpPr/>
            <p:nvPr/>
          </p:nvGrpSpPr>
          <p:grpSpPr>
            <a:xfrm rot="0">
              <a:off x="192745" y="3753036"/>
              <a:ext cx="6667165" cy="1332149"/>
              <a:chOff x="192745" y="3753036"/>
              <a:chExt cx="6667165" cy="133214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2745" y="3915055"/>
                <a:ext cx="6667165" cy="11701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just">
                  <a:defRPr/>
                </a:pPr>
                <a:endParaRPr lang="ko-KR" altLang="en-US" sz="16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8478" y="3753036"/>
                <a:ext cx="561114" cy="3240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>
                    <a:solidFill>
                      <a:srgbClr val="ffff00"/>
                    </a:solidFill>
                    <a:latin typeface="맑은 고딕"/>
                    <a:ea typeface="맑은 고딕"/>
                  </a:rPr>
                  <a:t>풀이</a:t>
                </a:r>
                <a:endParaRPr lang="ko-KR" altLang="en-US" b="1">
                  <a:solidFill>
                    <a:srgbClr val="ffff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9" name="직각 삼각형 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16412" y="4077072"/>
            <a:ext cx="635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43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17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26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31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95536" y="4184436"/>
            <a:ext cx="13335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16412" y="4415626"/>
            <a:ext cx="635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22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4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19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26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19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7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95536" y="4522990"/>
            <a:ext cx="13335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6" name="Picture 31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95536" y="4821916"/>
            <a:ext cx="212914" cy="2069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516412" y="4746629"/>
            <a:ext cx="635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 31      7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71600" y="4801782"/>
            <a:ext cx="247266" cy="24726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 anchorCtr="0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&gt;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102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풀 팝업창 </a:t>
            </a:r>
            <a:r>
              <a:rPr lang="en-US" altLang="ko-KR" sz="1000">
                <a:latin typeface="맑은 고딕"/>
                <a:ea typeface="맑은 고딕"/>
              </a:rPr>
              <a:t>16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1258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현우의 용돈 기입장입니다</a:t>
            </a:r>
            <a:r>
              <a:rPr lang="en-US" altLang="ko-KR" sz="1900" b="0" spc="-150">
                <a:latin typeface="맑은 고딕"/>
                <a:ea typeface="맑은 고딕"/>
              </a:rPr>
              <a:t>. 3</a:t>
            </a:r>
            <a:r>
              <a:rPr lang="ko-KR" altLang="en-US" sz="1900" b="0" spc="-150">
                <a:latin typeface="맑은 고딕"/>
                <a:ea typeface="맑은 고딕"/>
              </a:rPr>
              <a:t>월 </a:t>
            </a:r>
            <a:r>
              <a:rPr lang="en-US" altLang="ko-KR" sz="1900" b="0" spc="-150">
                <a:latin typeface="맑은 고딕"/>
                <a:ea typeface="맑은 고딕"/>
              </a:rPr>
              <a:t>14</a:t>
            </a:r>
            <a:r>
              <a:rPr lang="ko-KR" altLang="en-US" sz="1900" b="0" spc="-150">
                <a:latin typeface="맑은 고딕"/>
                <a:ea typeface="맑은 고딕"/>
              </a:rPr>
              <a:t>일에 남은 돈은 얼마인지 하나의 식으로 나타내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744252" y="2456892"/>
          <a:ext cx="6094095" cy="14960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25905"/>
                <a:gridCol w="1525905"/>
                <a:gridCol w="1516380"/>
                <a:gridCol w="1525905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들어온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나간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남은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2400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5300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1800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179564" y="423625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159732" y="474479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직사각형 57"/>
          <p:cNvSpPr/>
          <p:nvPr/>
        </p:nvSpPr>
        <p:spPr>
          <a:xfrm>
            <a:off x="2683620" y="4232824"/>
            <a:ext cx="32129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2400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5300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1800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5900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683619" y="4740634"/>
            <a:ext cx="7560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5900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9229" y="4736467"/>
            <a:ext cx="428322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원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39498" y="4062104"/>
            <a:ext cx="360000" cy="355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259704" y="4980010"/>
            <a:ext cx="360000" cy="355000"/>
          </a:xfrm>
          <a:prstGeom prst="rect">
            <a:avLst/>
          </a:prstGeom>
        </p:spPr>
      </p:pic>
      <p:sp>
        <p:nvSpPr>
          <p:cNvPr id="78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2141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(5-1-1)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17201" y="1284437"/>
            <a:ext cx="373229" cy="36057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3"/>
          <p:cNvSpPr txBox="1"/>
          <p:nvPr/>
        </p:nvSpPr>
        <p:spPr>
          <a:xfrm>
            <a:off x="644499" y="1268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지수의 용돈 기입장입니다</a:t>
            </a:r>
            <a:r>
              <a:rPr lang="en-US" altLang="ko-KR" sz="1900" b="0" spc="-150">
                <a:latin typeface="맑은 고딕"/>
                <a:ea typeface="맑은 고딕"/>
              </a:rPr>
              <a:t>. 4</a:t>
            </a:r>
            <a:r>
              <a:rPr lang="ko-KR" altLang="en-US" sz="1900" b="0" spc="-150">
                <a:latin typeface="맑은 고딕"/>
                <a:ea typeface="맑은 고딕"/>
              </a:rPr>
              <a:t>월 </a:t>
            </a:r>
            <a:r>
              <a:rPr lang="en-US" altLang="ko-KR" sz="1900" b="0" spc="-150">
                <a:latin typeface="맑은 고딕"/>
                <a:ea typeface="맑은 고딕"/>
              </a:rPr>
              <a:t>2</a:t>
            </a:r>
            <a:r>
              <a:rPr lang="ko-KR" altLang="en-US" sz="1900" b="0" spc="-150">
                <a:latin typeface="맑은 고딕"/>
                <a:ea typeface="맑은 고딕"/>
              </a:rPr>
              <a:t>일에 남은 돈은 얼마인지 하나의 식으로 나타내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44252" y="2456892"/>
          <a:ext cx="6096000" cy="14960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들어온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나간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남은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2400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4600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179564" y="423625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159732" y="474479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직사각형 53"/>
          <p:cNvSpPr/>
          <p:nvPr/>
        </p:nvSpPr>
        <p:spPr>
          <a:xfrm>
            <a:off x="2683620" y="4232824"/>
            <a:ext cx="32129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2400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2000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4600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5000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83619" y="4740634"/>
            <a:ext cx="7560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5000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59229" y="4736467"/>
            <a:ext cx="428322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원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739498" y="4062104"/>
            <a:ext cx="360000" cy="355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59704" y="4980010"/>
            <a:ext cx="360000" cy="355000"/>
          </a:xfrm>
          <a:prstGeom prst="rect">
            <a:avLst/>
          </a:prstGeom>
        </p:spPr>
      </p:pic>
      <p:sp>
        <p:nvSpPr>
          <p:cNvPr id="1024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1258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현우의 용돈 기입장입니다</a:t>
            </a:r>
            <a:r>
              <a:rPr lang="en-US" altLang="ko-KR" sz="1900" b="0" spc="-150">
                <a:latin typeface="맑은 고딕"/>
                <a:ea typeface="맑은 고딕"/>
              </a:rPr>
              <a:t>. 3</a:t>
            </a:r>
            <a:r>
              <a:rPr lang="ko-KR" altLang="en-US" sz="1900" b="0" spc="-150">
                <a:latin typeface="맑은 고딕"/>
                <a:ea typeface="맑은 고딕"/>
              </a:rPr>
              <a:t>월 </a:t>
            </a:r>
            <a:r>
              <a:rPr lang="en-US" altLang="ko-KR" sz="1900" b="0" spc="-150">
                <a:latin typeface="맑은 고딕"/>
                <a:ea typeface="맑은 고딕"/>
              </a:rPr>
              <a:t>14</a:t>
            </a:r>
            <a:r>
              <a:rPr lang="ko-KR" altLang="en-US" sz="1900" b="0" spc="-150">
                <a:latin typeface="맑은 고딕"/>
                <a:ea typeface="맑은 고딕"/>
              </a:rPr>
              <a:t>일에 남은 돈은 얼마인지 하나의 식으로 나타내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그룹 65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744252" y="2456892"/>
          <a:ext cx="6096000" cy="14960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들어온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나간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남은 돈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rgbClr val="93bfb2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2400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5300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1800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원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179564" y="423625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159732" y="474479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직사각형 57"/>
          <p:cNvSpPr/>
          <p:nvPr/>
        </p:nvSpPr>
        <p:spPr>
          <a:xfrm>
            <a:off x="2683620" y="4232824"/>
            <a:ext cx="32129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2400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5300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1800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5900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683619" y="4740634"/>
            <a:ext cx="7560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5900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9229" y="4736467"/>
            <a:ext cx="428322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원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192745" y="4329100"/>
            <a:ext cx="6667165" cy="944190"/>
            <a:chOff x="192745" y="4329100"/>
            <a:chExt cx="6667165" cy="944190"/>
          </a:xfrm>
        </p:grpSpPr>
        <p:grpSp>
          <p:nvGrpSpPr>
            <p:cNvPr id="35" name="그룹 34"/>
            <p:cNvGrpSpPr/>
            <p:nvPr/>
          </p:nvGrpSpPr>
          <p:grpSpPr>
            <a:xfrm rot="0">
              <a:off x="192745" y="4329100"/>
              <a:ext cx="6667165" cy="756084"/>
              <a:chOff x="192745" y="4329100"/>
              <a:chExt cx="6667165" cy="75608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92745" y="4491118"/>
                <a:ext cx="6667165" cy="5940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just">
                  <a:defRPr/>
                </a:pPr>
                <a:endParaRPr lang="ko-KR" altLang="en-US" sz="16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38478" y="4329100"/>
                <a:ext cx="561114" cy="3240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>
                    <a:solidFill>
                      <a:srgbClr val="ffff00"/>
                    </a:solidFill>
                    <a:latin typeface="맑은 고딕"/>
                    <a:ea typeface="맑은 고딕"/>
                  </a:rPr>
                  <a:t>풀이</a:t>
                </a:r>
                <a:endParaRPr lang="ko-KR" altLang="en-US" b="1">
                  <a:solidFill>
                    <a:srgbClr val="ffff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36" name="직각 삼각형 3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9532" y="4653136"/>
            <a:ext cx="635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2400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5300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1800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7700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1800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5900(</a:t>
            </a:r>
            <a:r>
              <a:rPr lang="ko-KR" altLang="en-US" sz="1600">
                <a:latin typeface="맑은 고딕"/>
                <a:ea typeface="맑은 고딕"/>
              </a:rPr>
              <a:t>원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78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12514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농촌 일손 돕기에 참여한 연우와 지수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아린이는 딸기를 각각 </a:t>
            </a:r>
            <a:r>
              <a:rPr lang="en-US" altLang="ko-KR" sz="1900" b="0" spc="-150">
                <a:latin typeface="맑은 고딕"/>
                <a:ea typeface="맑은 고딕"/>
              </a:rPr>
              <a:t>50</a:t>
            </a:r>
            <a:r>
              <a:rPr lang="ko-KR" altLang="en-US" sz="1900" b="0" spc="-150">
                <a:latin typeface="맑은 고딕"/>
                <a:ea typeface="맑은 고딕"/>
              </a:rPr>
              <a:t>개씩 땄습니다</a:t>
            </a:r>
            <a:r>
              <a:rPr lang="en-US" altLang="ko-KR" sz="1900" b="0" spc="-150">
                <a:latin typeface="맑은 고딕"/>
                <a:ea typeface="맑은 고딕"/>
              </a:rPr>
              <a:t>. 3</a:t>
            </a:r>
            <a:r>
              <a:rPr lang="ko-KR" altLang="en-US" sz="1900" b="0" spc="-150">
                <a:latin typeface="맑은 고딕"/>
                <a:ea typeface="맑은 고딕"/>
              </a:rPr>
              <a:t>명이 수확한 딸기를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상자에 똑같이 나누어 담았다면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한 상자에 든 딸기는 몇 개인지 하나의 식으로 나타내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그룹 82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pic>
        <p:nvPicPr>
          <p:cNvPr id="44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29251" y="359038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609419" y="409892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직사각형 45"/>
          <p:cNvSpPr/>
          <p:nvPr/>
        </p:nvSpPr>
        <p:spPr>
          <a:xfrm>
            <a:off x="3133307" y="3586954"/>
            <a:ext cx="1672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50×3÷6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33306" y="4094764"/>
            <a:ext cx="5202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527" y="4090597"/>
            <a:ext cx="428322" cy="374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개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716056" y="3438721"/>
            <a:ext cx="360000" cy="355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401527" y="4345405"/>
            <a:ext cx="360000" cy="35500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타원 6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풀 팝업창 </a:t>
            </a:r>
            <a:r>
              <a:rPr lang="en-US" altLang="ko-KR" sz="1000">
                <a:latin typeface="맑은 고딕"/>
                <a:ea typeface="맑은 고딕"/>
              </a:rPr>
              <a:t>19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92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268760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소민이와 아버지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어머니는 고추를 각각 </a:t>
            </a:r>
            <a:r>
              <a:rPr lang="en-US" altLang="ko-KR" sz="1900" b="0" spc="-150">
                <a:latin typeface="맑은 고딕"/>
                <a:ea typeface="맑은 고딕"/>
              </a:rPr>
              <a:t>60</a:t>
            </a:r>
            <a:r>
              <a:rPr lang="ko-KR" altLang="en-US" sz="1900" b="0" spc="-150">
                <a:latin typeface="맑은 고딕"/>
                <a:ea typeface="맑은 고딕"/>
              </a:rPr>
              <a:t>개씩 땄습니다</a:t>
            </a:r>
            <a:r>
              <a:rPr lang="en-US" altLang="ko-KR" sz="1900" b="0" spc="-150">
                <a:latin typeface="맑은 고딕"/>
                <a:ea typeface="맑은 고딕"/>
              </a:rPr>
              <a:t>.    3</a:t>
            </a:r>
            <a:r>
              <a:rPr lang="ko-KR" altLang="en-US" sz="1900" b="0" spc="-150">
                <a:latin typeface="맑은 고딕"/>
                <a:ea typeface="맑은 고딕"/>
              </a:rPr>
              <a:t>명이 수확한 고추를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상자에 똑같이 나누어 담았다면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한   상자에 든 고추가 모두 몇 개인지 하나의 식으로 나타내    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29317" y="1305556"/>
            <a:ext cx="354251" cy="3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629251" y="359038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609419" y="409892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직사각형 64"/>
          <p:cNvSpPr/>
          <p:nvPr/>
        </p:nvSpPr>
        <p:spPr>
          <a:xfrm>
            <a:off x="3133307" y="3586954"/>
            <a:ext cx="1672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60×3÷5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33306" y="4094764"/>
            <a:ext cx="5202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81527" y="4090597"/>
            <a:ext cx="428322" cy="374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개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716056" y="3438721"/>
            <a:ext cx="360000" cy="3550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401527" y="4345405"/>
            <a:ext cx="360000" cy="355000"/>
          </a:xfrm>
          <a:prstGeom prst="rect">
            <a:avLst/>
          </a:prstGeom>
        </p:spPr>
      </p:pic>
      <p:sp>
        <p:nvSpPr>
          <p:cNvPr id="71" name="직사각형 21"/>
          <p:cNvSpPr>
            <a:spLocks noChangeArrowheads="1"/>
          </p:cNvSpPr>
          <p:nvPr/>
        </p:nvSpPr>
        <p:spPr>
          <a:xfrm>
            <a:off x="6984268" y="980728"/>
            <a:ext cx="2159732" cy="2141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(5-1-1)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24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12514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농촌 일손 돕기에 참여한 연우와 지수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아린이는 딸기를 각각 </a:t>
            </a:r>
            <a:r>
              <a:rPr lang="en-US" altLang="ko-KR" sz="1900" b="0" spc="-150">
                <a:latin typeface="맑은 고딕"/>
                <a:ea typeface="맑은 고딕"/>
              </a:rPr>
              <a:t>50</a:t>
            </a:r>
            <a:r>
              <a:rPr lang="ko-KR" altLang="en-US" sz="1900" b="0" spc="-150">
                <a:latin typeface="맑은 고딕"/>
                <a:ea typeface="맑은 고딕"/>
              </a:rPr>
              <a:t>개씩 땄습니다</a:t>
            </a:r>
            <a:r>
              <a:rPr lang="en-US" altLang="ko-KR" sz="1900" b="0" spc="-150">
                <a:latin typeface="맑은 고딕"/>
                <a:ea typeface="맑은 고딕"/>
              </a:rPr>
              <a:t>. 3</a:t>
            </a:r>
            <a:r>
              <a:rPr lang="ko-KR" altLang="en-US" sz="1900" b="0" spc="-150">
                <a:latin typeface="맑은 고딕"/>
                <a:ea typeface="맑은 고딕"/>
              </a:rPr>
              <a:t>명이 수확한 딸기를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상자에 똑같이 나누어 담았다면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한 상자에 든 딸기는 몇 개인지 하나의 식으로 나타내 구해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그룹 82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pic>
        <p:nvPicPr>
          <p:cNvPr id="44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29251" y="3590384"/>
            <a:ext cx="400802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609419" y="4098923"/>
            <a:ext cx="415466" cy="3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직사각형 45"/>
          <p:cNvSpPr/>
          <p:nvPr/>
        </p:nvSpPr>
        <p:spPr>
          <a:xfrm>
            <a:off x="3133307" y="3586954"/>
            <a:ext cx="1672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50×3÷6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33306" y="4094764"/>
            <a:ext cx="5202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527" y="4090597"/>
            <a:ext cx="428322" cy="374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개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그룹 26"/>
          <p:cNvGrpSpPr/>
          <p:nvPr/>
        </p:nvGrpSpPr>
        <p:grpSpPr>
          <a:xfrm rot="0">
            <a:off x="192745" y="4329100"/>
            <a:ext cx="6667165" cy="944190"/>
            <a:chOff x="192745" y="4329100"/>
            <a:chExt cx="6667165" cy="944190"/>
          </a:xfrm>
        </p:grpSpPr>
        <p:grpSp>
          <p:nvGrpSpPr>
            <p:cNvPr id="28" name="그룹 27"/>
            <p:cNvGrpSpPr/>
            <p:nvPr/>
          </p:nvGrpSpPr>
          <p:grpSpPr>
            <a:xfrm rot="0">
              <a:off x="192745" y="4329100"/>
              <a:ext cx="6667165" cy="756084"/>
              <a:chOff x="192745" y="4329100"/>
              <a:chExt cx="6667165" cy="75608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2745" y="4491118"/>
                <a:ext cx="6667165" cy="5940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just">
                  <a:defRPr/>
                </a:pPr>
                <a:endParaRPr lang="ko-KR" altLang="en-US" sz="16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8478" y="4329100"/>
                <a:ext cx="561114" cy="3240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>
                    <a:solidFill>
                      <a:srgbClr val="ffff00"/>
                    </a:solidFill>
                    <a:latin typeface="맑은 고딕"/>
                    <a:ea typeface="맑은 고딕"/>
                  </a:rPr>
                  <a:t>풀이</a:t>
                </a:r>
                <a:endParaRPr lang="ko-KR" altLang="en-US" b="1">
                  <a:solidFill>
                    <a:srgbClr val="ffff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9" name="직각 삼각형 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9532" y="4653136"/>
            <a:ext cx="635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50×3÷6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150÷6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25(</a:t>
            </a:r>
            <a:r>
              <a:rPr lang="ko-KR" altLang="en-US" sz="1600">
                <a:latin typeface="맑은 고딕"/>
                <a:ea typeface="맑은 고딕"/>
              </a:rPr>
              <a:t>개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92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3446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suhi_p_0501_01_0002.html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  <a:sym typeface="Wingdings"/>
              </a:rPr>
              <a:t>중요 표시 추가</a:t>
            </a:r>
            <a:endParaRPr lang="ko-KR" altLang="en-US" sz="1000">
              <a:latin typeface="맑은 고딕"/>
              <a:ea typeface="맑은 고딕"/>
              <a:sym typeface="Wingdings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520788"/>
            <a:ext cx="6267761" cy="9538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23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15</a:t>
            </a: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9</a:t>
            </a:r>
            <a:r>
              <a:rPr lang="ko-KR" altLang="en-US" sz="1900" b="0" spc="-150">
                <a:latin typeface="맑은 고딕"/>
                <a:ea typeface="맑은 고딕"/>
              </a:rPr>
              <a:t>를 이용해서 풀 수 있는 문제를 만들고 해결해     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81" name="그룹 80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1" name="그룹 50"/>
          <p:cNvGrpSpPr/>
          <p:nvPr/>
        </p:nvGrpSpPr>
        <p:grpSpPr>
          <a:xfrm rot="0">
            <a:off x="791580" y="2708920"/>
            <a:ext cx="578414" cy="356812"/>
            <a:chOff x="1670285" y="2023580"/>
            <a:chExt cx="578414" cy="356812"/>
          </a:xfrm>
        </p:grpSpPr>
        <p:pic>
          <p:nvPicPr>
            <p:cNvPr id="52" name="Picture 4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3" name="TextBox 52"/>
            <p:cNvSpPr txBox="1"/>
            <p:nvPr/>
          </p:nvSpPr>
          <p:spPr>
            <a:xfrm>
              <a:off x="1670440" y="2048097"/>
              <a:ext cx="578259" cy="293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여기어때 잘난체"/>
                  <a:ea typeface="여기어때 잘난체"/>
                </a:rPr>
                <a:t>문제</a:t>
              </a:r>
              <a:endParaRPr lang="ko-KR" altLang="en-US" sz="1400" b="1">
                <a:solidFill>
                  <a:schemeClr val="bg1"/>
                </a:solidFill>
                <a:latin typeface="여기어때 잘난체"/>
                <a:ea typeface="여기어때 잘난체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0">
            <a:off x="791735" y="3825044"/>
            <a:ext cx="578259" cy="371475"/>
            <a:chOff x="1689485" y="2881313"/>
            <a:chExt cx="578259" cy="371475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0" name="TextBox 59"/>
            <p:cNvSpPr txBox="1"/>
            <p:nvPr/>
          </p:nvSpPr>
          <p:spPr>
            <a:xfrm>
              <a:off x="1689485" y="2905199"/>
              <a:ext cx="578259" cy="2925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여기어때 잘난체"/>
                  <a:ea typeface="여기어때 잘난체"/>
                </a:rPr>
                <a:t>풀이</a:t>
              </a:r>
              <a:endParaRPr lang="ko-KR" altLang="en-US" sz="1400" b="1">
                <a:solidFill>
                  <a:schemeClr val="bg1"/>
                </a:solidFill>
                <a:latin typeface="여기어때 잘난체"/>
                <a:ea typeface="여기어때 잘난체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475655" y="2708920"/>
            <a:ext cx="5343495" cy="90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버스에 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23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명이 타고 있었습니다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 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이번      정류장에서 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15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명이 내리고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, 9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명이 탔습니다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 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버스에 타고 있는 사람은 몇 명인가요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?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75656" y="3825044"/>
            <a:ext cx="3096344" cy="371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23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－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15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＋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9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8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＋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9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17(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)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545183" y="3462283"/>
            <a:ext cx="360000" cy="35500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32555" y="4019019"/>
            <a:ext cx="360000" cy="355000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520496" y="2743157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4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2141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</a:t>
            </a:r>
            <a:r>
              <a:rPr lang="ko-KR" altLang="en-US" sz="1000">
                <a:latin typeface="맑은 고딕"/>
                <a:ea typeface="맑은 고딕"/>
              </a:rPr>
              <a:t> 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(5-1-1)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타원 6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29031" y="1268838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43"/>
          <p:cNvSpPr txBox="1"/>
          <p:nvPr/>
        </p:nvSpPr>
        <p:spPr>
          <a:xfrm>
            <a:off x="644499" y="1160748"/>
            <a:ext cx="6267761" cy="9518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13</a:t>
            </a:r>
            <a:r>
              <a:rPr lang="ko-KR" altLang="en-US" sz="1900" b="0" spc="-150">
                <a:latin typeface="맑은 고딕"/>
                <a:ea typeface="맑은 고딕"/>
              </a:rPr>
              <a:t>＋</a:t>
            </a:r>
            <a:r>
              <a:rPr lang="en-US" altLang="ko-KR" sz="1900" b="0" spc="-150">
                <a:latin typeface="맑은 고딕"/>
                <a:ea typeface="맑은 고딕"/>
              </a:rPr>
              <a:t>24</a:t>
            </a:r>
            <a:r>
              <a:rPr lang="ko-KR" altLang="en-US" sz="1900" b="0" spc="-150">
                <a:latin typeface="맑은 고딕"/>
                <a:ea typeface="맑은 고딕"/>
              </a:rPr>
              <a:t>－</a:t>
            </a:r>
            <a:r>
              <a:rPr lang="en-US" altLang="ko-KR" sz="1900" b="0" spc="-150">
                <a:latin typeface="맑은 고딕"/>
                <a:ea typeface="맑은 고딕"/>
              </a:rPr>
              <a:t>19</a:t>
            </a:r>
            <a:r>
              <a:rPr lang="ko-KR" altLang="en-US" sz="1900" b="0" spc="-150">
                <a:latin typeface="맑은 고딕"/>
                <a:ea typeface="맑은 고딕"/>
              </a:rPr>
              <a:t>를 이용해서 풀 수 있는 문제를 만들고 해결해     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791580" y="2708920"/>
            <a:ext cx="578414" cy="356812"/>
            <a:chOff x="1670285" y="2023580"/>
            <a:chExt cx="578414" cy="356812"/>
          </a:xfrm>
        </p:grpSpPr>
        <p:pic>
          <p:nvPicPr>
            <p:cNvPr id="54" name="Picture 4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1" name="TextBox 60"/>
            <p:cNvSpPr txBox="1"/>
            <p:nvPr/>
          </p:nvSpPr>
          <p:spPr>
            <a:xfrm>
              <a:off x="1670440" y="2048097"/>
              <a:ext cx="578259" cy="293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여기어때 잘난체"/>
                  <a:ea typeface="여기어때 잘난체"/>
                </a:rPr>
                <a:t>문제</a:t>
              </a:r>
              <a:endParaRPr lang="ko-KR" altLang="en-US" sz="1400" b="1">
                <a:solidFill>
                  <a:schemeClr val="bg1"/>
                </a:solidFill>
                <a:latin typeface="여기어때 잘난체"/>
                <a:ea typeface="여기어때 잘난체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0">
            <a:off x="791735" y="3825044"/>
            <a:ext cx="578259" cy="371475"/>
            <a:chOff x="1689485" y="2881313"/>
            <a:chExt cx="578259" cy="371475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4" name="TextBox 63"/>
            <p:cNvSpPr txBox="1"/>
            <p:nvPr/>
          </p:nvSpPr>
          <p:spPr>
            <a:xfrm>
              <a:off x="1689485" y="2905199"/>
              <a:ext cx="578259" cy="2925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여기어때 잘난체"/>
                  <a:ea typeface="여기어때 잘난체"/>
                </a:rPr>
                <a:t>풀이</a:t>
              </a:r>
              <a:endParaRPr lang="ko-KR" altLang="en-US" sz="1400" b="1">
                <a:solidFill>
                  <a:schemeClr val="bg1"/>
                </a:solidFill>
                <a:latin typeface="여기어때 잘난체"/>
                <a:ea typeface="여기어때 잘난체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475655" y="2708920"/>
            <a:ext cx="5343495" cy="90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버스에 승객이 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13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 있었습니다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 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이번      정류장에서 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24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명이 더 타고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, 19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명이 내렸습니다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 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버스에 타고 있는 승객은 몇 명인가요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?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75656" y="3825044"/>
            <a:ext cx="3564396" cy="371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24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9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37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9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＝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18(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명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)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79910" y="3485629"/>
            <a:ext cx="360000" cy="355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896076" y="4019019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520496" y="2743157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4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69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개념 정리 페이지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content.svg / 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텍스트는 새로 써주세요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초등학교 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5-1\app\resource\contents_sub\lesson01\ops\ms_lesson01\images\ms_51_1_01_01_01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67" name="그룹 66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1162" y="3681028"/>
            <a:ext cx="6279090" cy="13681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모서리가 둥근 직사각형 22"/>
          <p:cNvSpPr/>
          <p:nvPr/>
        </p:nvSpPr>
        <p:spPr>
          <a:xfrm>
            <a:off x="4059335" y="2276872"/>
            <a:ext cx="2078930" cy="120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곱셈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나눗셈이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섞여 있는 식은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rgbClr val="ff0000"/>
                </a:solidFill>
                <a:latin typeface="맑은 고딕"/>
                <a:ea typeface="맑은 고딕"/>
              </a:rPr>
              <a:t>앞에서부터</a:t>
            </a:r>
            <a:endParaRPr lang="ko-KR" altLang="en-US" sz="19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rgbClr val="ff0000"/>
                </a:solidFill>
                <a:latin typeface="맑은 고딕"/>
                <a:ea typeface="맑은 고딕"/>
              </a:rPr>
              <a:t>차례대로 계산해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!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이등변 삼각형 23"/>
          <p:cNvSpPr/>
          <p:nvPr/>
        </p:nvSpPr>
        <p:spPr>
          <a:xfrm flipV="1">
            <a:off x="4424583" y="3486744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276872"/>
            <a:ext cx="2078930" cy="1209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덧셈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뺄셈이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섞여 있는 식은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rgbClr val="ff0000"/>
                </a:solidFill>
                <a:latin typeface="맑은 고딕"/>
                <a:ea typeface="맑은 고딕"/>
              </a:rPr>
              <a:t>앞에서부터</a:t>
            </a:r>
            <a:endParaRPr lang="ko-KR" altLang="en-US" sz="19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rgbClr val="ff0000"/>
                </a:solidFill>
                <a:latin typeface="맑은 고딕"/>
                <a:ea typeface="맑은 고딕"/>
              </a:rPr>
              <a:t>차례대로 계산해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!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6" name="이등변 삼각형 25"/>
          <p:cNvSpPr/>
          <p:nvPr/>
        </p:nvSpPr>
        <p:spPr>
          <a:xfrm flipV="1">
            <a:off x="832792" y="3486744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75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2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손가락 버튼 클릭 시 파란색 원과 아래 정답 부분 나나탐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손가락 깜박이는 효과 있음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풀 팝업창 </a:t>
            </a:r>
            <a:r>
              <a:rPr lang="en-US" altLang="ko-KR" sz="1000">
                <a:latin typeface="맑은 고딕"/>
                <a:ea typeface="맑은 고딕"/>
              </a:rPr>
              <a:t>6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가장 먼저 계산해야 하는 부분에 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71" name="그룹 70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79828" y="1640122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1475656" y="3248943"/>
            <a:ext cx="1650070" cy="5588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54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8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17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15377" y="3248943"/>
            <a:ext cx="1650070" cy="5588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72÷4×3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691680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447764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868641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0" name="직선 연결선 29"/>
          <p:cNvCxnSpPr/>
          <p:nvPr/>
        </p:nvCxnSpPr>
        <p:spPr>
          <a:xfrm>
            <a:off x="2300689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1" name="직선 연결선 30"/>
          <p:cNvCxnSpPr/>
          <p:nvPr/>
        </p:nvCxnSpPr>
        <p:spPr>
          <a:xfrm>
            <a:off x="1865299" y="3969060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2" name="직선 연결선 31"/>
          <p:cNvCxnSpPr/>
          <p:nvPr/>
        </p:nvCxnSpPr>
        <p:spPr>
          <a:xfrm>
            <a:off x="2735796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3" name="직선 연결선 32"/>
          <p:cNvCxnSpPr/>
          <p:nvPr/>
        </p:nvCxnSpPr>
        <p:spPr>
          <a:xfrm>
            <a:off x="2087724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4" name="직선 연결선 33"/>
          <p:cNvCxnSpPr/>
          <p:nvPr/>
        </p:nvCxnSpPr>
        <p:spPr>
          <a:xfrm>
            <a:off x="2087724" y="4545124"/>
            <a:ext cx="64807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875246" y="4005064"/>
            <a:ext cx="4164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4011" y="4581128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535996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2" name="직선 연결선 41"/>
          <p:cNvCxnSpPr/>
          <p:nvPr/>
        </p:nvCxnSpPr>
        <p:spPr>
          <a:xfrm>
            <a:off x="4912988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4" name="직선 연결선 43"/>
          <p:cNvCxnSpPr/>
          <p:nvPr/>
        </p:nvCxnSpPr>
        <p:spPr>
          <a:xfrm>
            <a:off x="4535996" y="3969060"/>
            <a:ext cx="3769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5" name="직선 연결선 44"/>
          <p:cNvCxnSpPr/>
          <p:nvPr/>
        </p:nvCxnSpPr>
        <p:spPr>
          <a:xfrm>
            <a:off x="5220072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6" name="직선 연결선 45"/>
          <p:cNvCxnSpPr/>
          <p:nvPr/>
        </p:nvCxnSpPr>
        <p:spPr>
          <a:xfrm>
            <a:off x="4723836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4723836" y="4545124"/>
            <a:ext cx="49623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520884" y="4005064"/>
            <a:ext cx="4187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68570" y="4581128"/>
            <a:ext cx="418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03496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372900" y="3640430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900183" y="3656640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7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2293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</a:t>
            </a:r>
            <a:r>
              <a:rPr lang="ko-KR" altLang="en-US" sz="1000">
                <a:latin typeface="맑은 고딕"/>
                <a:ea typeface="맑은 고딕"/>
              </a:rPr>
              <a:t> 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(5-1-1)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3238" y="1321240"/>
            <a:ext cx="347925" cy="35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644499" y="1304764"/>
            <a:ext cx="6110881" cy="3697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가장 먼저 계산해야 하는 부분에 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79828" y="1340767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22" name="직선 연결선 21"/>
          <p:cNvCxnSpPr/>
          <p:nvPr/>
        </p:nvCxnSpPr>
        <p:spPr>
          <a:xfrm>
            <a:off x="1868641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23" name="직선 연결선 22"/>
          <p:cNvCxnSpPr/>
          <p:nvPr/>
        </p:nvCxnSpPr>
        <p:spPr>
          <a:xfrm>
            <a:off x="2300689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24" name="직선 연결선 23"/>
          <p:cNvCxnSpPr/>
          <p:nvPr/>
        </p:nvCxnSpPr>
        <p:spPr>
          <a:xfrm>
            <a:off x="1865299" y="3969060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25" name="직선 연결선 24"/>
          <p:cNvCxnSpPr/>
          <p:nvPr/>
        </p:nvCxnSpPr>
        <p:spPr>
          <a:xfrm>
            <a:off x="2735796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27" name="직선 연결선 26"/>
          <p:cNvCxnSpPr/>
          <p:nvPr/>
        </p:nvCxnSpPr>
        <p:spPr>
          <a:xfrm>
            <a:off x="2087724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28" name="직선 연결선 27"/>
          <p:cNvCxnSpPr/>
          <p:nvPr/>
        </p:nvCxnSpPr>
        <p:spPr>
          <a:xfrm>
            <a:off x="2087724" y="4545124"/>
            <a:ext cx="64807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75246" y="4005064"/>
            <a:ext cx="4164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011" y="4581128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35996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2" name="직선 연결선 31"/>
          <p:cNvCxnSpPr/>
          <p:nvPr/>
        </p:nvCxnSpPr>
        <p:spPr>
          <a:xfrm>
            <a:off x="4912988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3" name="직선 연결선 32"/>
          <p:cNvCxnSpPr/>
          <p:nvPr/>
        </p:nvCxnSpPr>
        <p:spPr>
          <a:xfrm>
            <a:off x="4535996" y="3969060"/>
            <a:ext cx="3769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4" name="직선 연결선 33"/>
          <p:cNvCxnSpPr/>
          <p:nvPr/>
        </p:nvCxnSpPr>
        <p:spPr>
          <a:xfrm>
            <a:off x="5220072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5" name="직선 연결선 34"/>
          <p:cNvCxnSpPr/>
          <p:nvPr/>
        </p:nvCxnSpPr>
        <p:spPr>
          <a:xfrm>
            <a:off x="4723836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6" name="직선 연결선 35"/>
          <p:cNvCxnSpPr/>
          <p:nvPr/>
        </p:nvCxnSpPr>
        <p:spPr>
          <a:xfrm>
            <a:off x="4723836" y="4545124"/>
            <a:ext cx="49623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520884" y="4005064"/>
            <a:ext cx="4187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68570" y="4581128"/>
            <a:ext cx="418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15377" y="3248943"/>
            <a:ext cx="1650070" cy="5588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52÷4×2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75656" y="3248943"/>
            <a:ext cx="1650070" cy="5588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7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18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680620" y="3320988"/>
            <a:ext cx="720080" cy="404727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319972" y="3334409"/>
            <a:ext cx="720080" cy="404727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228488" y="3656640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864179" y="3656640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4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1868641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7" name="직선 연결선 36"/>
          <p:cNvCxnSpPr/>
          <p:nvPr/>
        </p:nvCxnSpPr>
        <p:spPr>
          <a:xfrm>
            <a:off x="2300689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8" name="직선 연결선 37"/>
          <p:cNvCxnSpPr/>
          <p:nvPr/>
        </p:nvCxnSpPr>
        <p:spPr>
          <a:xfrm>
            <a:off x="1865299" y="3969060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9" name="직선 연결선 38"/>
          <p:cNvCxnSpPr/>
          <p:nvPr/>
        </p:nvCxnSpPr>
        <p:spPr>
          <a:xfrm>
            <a:off x="2735796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0" name="직선 연결선 39"/>
          <p:cNvCxnSpPr/>
          <p:nvPr/>
        </p:nvCxnSpPr>
        <p:spPr>
          <a:xfrm>
            <a:off x="2087724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1" name="직선 연결선 40"/>
          <p:cNvCxnSpPr/>
          <p:nvPr/>
        </p:nvCxnSpPr>
        <p:spPr>
          <a:xfrm>
            <a:off x="2087724" y="4545124"/>
            <a:ext cx="64807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875246" y="4005064"/>
            <a:ext cx="4164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04011" y="4581128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535996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6" name="직선 연결선 45"/>
          <p:cNvCxnSpPr/>
          <p:nvPr/>
        </p:nvCxnSpPr>
        <p:spPr>
          <a:xfrm>
            <a:off x="4912988" y="3660918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7" name="직선 연결선 46"/>
          <p:cNvCxnSpPr/>
          <p:nvPr/>
        </p:nvCxnSpPr>
        <p:spPr>
          <a:xfrm>
            <a:off x="4535996" y="3969060"/>
            <a:ext cx="3769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5220072" y="3660918"/>
            <a:ext cx="0" cy="88420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1" name="직선 연결선 50"/>
          <p:cNvCxnSpPr/>
          <p:nvPr/>
        </p:nvCxnSpPr>
        <p:spPr>
          <a:xfrm>
            <a:off x="4723836" y="440110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2" name="직선 연결선 51"/>
          <p:cNvCxnSpPr/>
          <p:nvPr/>
        </p:nvCxnSpPr>
        <p:spPr>
          <a:xfrm>
            <a:off x="4723836" y="4545124"/>
            <a:ext cx="49623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520884" y="4005064"/>
            <a:ext cx="4187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68570" y="4581128"/>
            <a:ext cx="418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가장 먼저 계산해야 하는 부분에 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그룹 70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79828" y="1640122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1475656" y="3248943"/>
            <a:ext cx="1650070" cy="5588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54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8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17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15377" y="3248943"/>
            <a:ext cx="1650070" cy="55889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72÷4×3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192745" y="4041068"/>
            <a:ext cx="6667165" cy="1232222"/>
            <a:chOff x="192745" y="4041068"/>
            <a:chExt cx="6667165" cy="1232222"/>
          </a:xfrm>
        </p:grpSpPr>
        <p:grpSp>
          <p:nvGrpSpPr>
            <p:cNvPr id="28" name="그룹 27"/>
            <p:cNvGrpSpPr/>
            <p:nvPr/>
          </p:nvGrpSpPr>
          <p:grpSpPr>
            <a:xfrm rot="0">
              <a:off x="192745" y="4041068"/>
              <a:ext cx="6667165" cy="1044116"/>
              <a:chOff x="192745" y="4041068"/>
              <a:chExt cx="6667165" cy="104411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92745" y="4225027"/>
                <a:ext cx="6667165" cy="86015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just">
                  <a:defRPr/>
                </a:pPr>
                <a:endParaRPr lang="ko-KR" altLang="en-US" sz="16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38478" y="4041068"/>
                <a:ext cx="561114" cy="3240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>
                    <a:solidFill>
                      <a:srgbClr val="ffff00"/>
                    </a:solidFill>
                    <a:latin typeface="맑은 고딕"/>
                    <a:ea typeface="맑은 고딕"/>
                  </a:rPr>
                  <a:t>풀이</a:t>
                </a:r>
                <a:endParaRPr lang="ko-KR" altLang="en-US" b="1">
                  <a:solidFill>
                    <a:srgbClr val="ffff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9" name="직각 삼각형 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6412" y="4390557"/>
            <a:ext cx="635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덧셈과 뺄셈이 섞여 있는 식은 앞에서부터 차례대로 계산합니다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95536" y="4497921"/>
            <a:ext cx="13335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16412" y="4729111"/>
            <a:ext cx="6359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곱셈과 나눗셈이 섞여 있는 식은 앞에서부터 차례대로 계산합니다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95536" y="4836475"/>
            <a:ext cx="13335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5" name="타원 54"/>
          <p:cNvSpPr/>
          <p:nvPr/>
        </p:nvSpPr>
        <p:spPr>
          <a:xfrm>
            <a:off x="1691680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303496" y="3302958"/>
            <a:ext cx="720080" cy="450078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158748" y="3384676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794439" y="3384676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7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" name="그룹 61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79612" y="3392996"/>
            <a:ext cx="1707403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41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18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23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9860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03915" y="3230356"/>
            <a:ext cx="360000" cy="355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211960" y="3392996"/>
            <a:ext cx="145440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19×4÷2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68766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62821" y="3230356"/>
            <a:ext cx="360000" cy="355000"/>
          </a:xfrm>
          <a:prstGeom prst="rect">
            <a:avLst/>
          </a:prstGeom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타원 7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풀 팝업창 </a:t>
            </a:r>
            <a:r>
              <a:rPr lang="en-US" altLang="ko-KR" sz="1000">
                <a:latin typeface="맑은 고딕"/>
                <a:ea typeface="맑은 고딕"/>
              </a:rPr>
              <a:t>9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82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23528" y="1281901"/>
            <a:ext cx="354251" cy="37322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43"/>
          <p:cNvSpPr txBox="1"/>
          <p:nvPr/>
        </p:nvSpPr>
        <p:spPr>
          <a:xfrm>
            <a:off x="644499" y="126876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03657" y="3392996"/>
            <a:ext cx="1711933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42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17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24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09860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03915" y="3230356"/>
            <a:ext cx="360000" cy="355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211960" y="3392996"/>
            <a:ext cx="145440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18×3÷2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68766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27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62821" y="3230356"/>
            <a:ext cx="360000" cy="355000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>
          <a:xfrm>
            <a:off x="6984268" y="980728"/>
            <a:ext cx="2159732" cy="2293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쌍둥이 문제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</a:t>
            </a:r>
            <a:r>
              <a:rPr lang="ko-KR" altLang="en-US" sz="1000">
                <a:latin typeface="맑은 고딕"/>
                <a:ea typeface="맑은 고딕"/>
              </a:rPr>
              <a:t> 활동지 다운로드 버튼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(5-1-1)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_02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.hwp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24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" name="그룹 61"/>
          <p:cNvGrpSpPr/>
          <p:nvPr/>
        </p:nvGrpSpPr>
        <p:grpSpPr>
          <a:xfrm rot="0"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>
            <a:xfrm>
              <a:off x="3980812" y="3717032"/>
              <a:ext cx="729605" cy="336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sz="1100" b="1" spc="-150">
                  <a:solidFill>
                    <a:schemeClr val="bg1"/>
                  </a:solidFill>
                  <a:latin typeface="맑은 고딕"/>
                  <a:ea typeface="맑은 고딕"/>
                </a:rPr>
                <a:t>개념 정리</a:t>
              </a:r>
              <a:endParaRPr lang="en-US" altLang="ko-KR" sz="1100" b="1" spc="-15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1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2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3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4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5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latin typeface="맑은 고딕"/>
                  <a:ea typeface="맑은 고딕"/>
                </a:rPr>
                <a:t>6</a:t>
              </a:r>
              <a:endParaRPr lang="ko-KR" altLang="en-US" sz="1100" b="1">
                <a:latin typeface="맑은 고딕"/>
                <a:ea typeface="맑은 고딕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79612" y="3392996"/>
            <a:ext cx="1707403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41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18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23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9860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36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1960" y="3392996"/>
            <a:ext cx="145440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19×4÷2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68766" y="340279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pSp>
        <p:nvGrpSpPr>
          <p:cNvPr id="38" name="그룹 37"/>
          <p:cNvGrpSpPr/>
          <p:nvPr/>
        </p:nvGrpSpPr>
        <p:grpSpPr>
          <a:xfrm rot="0">
            <a:off x="173087" y="3320988"/>
            <a:ext cx="6667165" cy="1917012"/>
            <a:chOff x="192745" y="3356278"/>
            <a:chExt cx="6667165" cy="1917012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498737"/>
              <a:ext cx="6667165" cy="1586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모서리가 둥근 직사각형 38"/>
            <p:cNvSpPr/>
            <p:nvPr/>
          </p:nvSpPr>
          <p:spPr>
            <a:xfrm>
              <a:off x="338478" y="3356278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9164" y="3650241"/>
            <a:ext cx="3096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41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18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23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59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23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23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19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36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51893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8" name="직선 연결선 47"/>
          <p:cNvCxnSpPr/>
          <p:nvPr/>
        </p:nvCxnSpPr>
        <p:spPr>
          <a:xfrm>
            <a:off x="1187624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746447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59286" y="4139788"/>
            <a:ext cx="418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51" name="직선 연결선 50"/>
          <p:cNvCxnSpPr/>
          <p:nvPr/>
        </p:nvCxnSpPr>
        <p:spPr>
          <a:xfrm>
            <a:off x="1613322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2" name="직선 연결선 51"/>
          <p:cNvCxnSpPr/>
          <p:nvPr/>
        </p:nvCxnSpPr>
        <p:spPr>
          <a:xfrm>
            <a:off x="971600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967035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091052" y="4679848"/>
            <a:ext cx="4196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33978" y="3767921"/>
            <a:ext cx="13335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3610698" y="3650241"/>
            <a:ext cx="309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19×4÷2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76÷2</a:t>
            </a:r>
            <a:endParaRPr lang="en-US" altLang="ko-KR" sz="16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600">
                <a:solidFill>
                  <a:schemeClr val="bg1"/>
                </a:solidFill>
                <a:latin typeface="맑은 고딕"/>
                <a:ea typeface="맑은 고딕"/>
              </a:rPr>
              <a:t>19×4÷2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38</a:t>
            </a:r>
            <a:endParaRPr lang="ko-KR" altLang="en-US" sz="1600">
              <a:latin typeface="맑은 고딕"/>
              <a:ea typeface="맑은 고딕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3823427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2" name="직선 연결선 81"/>
          <p:cNvCxnSpPr/>
          <p:nvPr/>
        </p:nvCxnSpPr>
        <p:spPr>
          <a:xfrm>
            <a:off x="4135190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3" name="직선 연결선 82"/>
          <p:cNvCxnSpPr/>
          <p:nvPr/>
        </p:nvCxnSpPr>
        <p:spPr>
          <a:xfrm>
            <a:off x="3817981" y="4113076"/>
            <a:ext cx="31720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3779912" y="4139788"/>
            <a:ext cx="4168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85" name="직선 연결선 84"/>
          <p:cNvCxnSpPr/>
          <p:nvPr/>
        </p:nvCxnSpPr>
        <p:spPr>
          <a:xfrm>
            <a:off x="4391980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6" name="직선 연결선 85"/>
          <p:cNvCxnSpPr/>
          <p:nvPr/>
        </p:nvCxnSpPr>
        <p:spPr>
          <a:xfrm>
            <a:off x="3995936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7" name="직선 연결선 86"/>
          <p:cNvCxnSpPr/>
          <p:nvPr/>
        </p:nvCxnSpPr>
        <p:spPr>
          <a:xfrm>
            <a:off x="3995936" y="4634194"/>
            <a:ext cx="39604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995936" y="4679848"/>
            <a:ext cx="4198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505512" y="3767921"/>
            <a:ext cx="13335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0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1631</ep:Words>
  <ep:PresentationFormat>화면 슬라이드 쇼(4:3)</ep:PresentationFormat>
  <ep:Paragraphs>493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2022-07-23T10:54:42.451</dcterms:modified>
  <cp:revision>7408</cp:revision>
  <dc:title>슬라이드 1</dc:title>
  <cp:version>1000.0000.01</cp:version>
</cp:coreProperties>
</file>