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0"/>
  </p:notesMasterIdLst>
  <p:handoutMasterIdLst>
    <p:handoutMasterId r:id="rId21"/>
  </p:handoutMasterIdLst>
  <p:sldIdLst>
    <p:sldId id="782" r:id="rId2"/>
    <p:sldId id="783" r:id="rId3"/>
    <p:sldId id="1372" r:id="rId4"/>
    <p:sldId id="1338" r:id="rId5"/>
    <p:sldId id="1396" r:id="rId6"/>
    <p:sldId id="1387" r:id="rId7"/>
    <p:sldId id="1374" r:id="rId8"/>
    <p:sldId id="1376" r:id="rId9"/>
    <p:sldId id="1388" r:id="rId10"/>
    <p:sldId id="1390" r:id="rId11"/>
    <p:sldId id="1389" r:id="rId12"/>
    <p:sldId id="1391" r:id="rId13"/>
    <p:sldId id="1378" r:id="rId14"/>
    <p:sldId id="1397" r:id="rId15"/>
    <p:sldId id="1398" r:id="rId16"/>
    <p:sldId id="1399" r:id="rId17"/>
    <p:sldId id="1379" r:id="rId18"/>
    <p:sldId id="1395" r:id="rId1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39933"/>
    <a:srgbClr val="B3CC82"/>
    <a:srgbClr val="33742A"/>
    <a:srgbClr val="DEDEDE"/>
    <a:srgbClr val="45A991"/>
    <a:srgbClr val="57BBA3"/>
    <a:srgbClr val="A4732C"/>
    <a:srgbClr val="33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11" autoAdjust="0"/>
    <p:restoredTop sz="96686" autoAdjust="0"/>
  </p:normalViewPr>
  <p:slideViewPr>
    <p:cSldViewPr>
      <p:cViewPr>
        <p:scale>
          <a:sx n="100" d="100"/>
          <a:sy n="100" d="100"/>
        </p:scale>
        <p:origin x="-1311" y="-3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3.jpeg"/><Relationship Id="rId4" Type="http://schemas.openxmlformats.org/officeDocument/2006/relationships/image" Target="../media/image24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4.png"/><Relationship Id="rId10" Type="http://schemas.openxmlformats.org/officeDocument/2006/relationships/image" Target="../media/image3.jpeg"/><Relationship Id="rId4" Type="http://schemas.openxmlformats.org/officeDocument/2006/relationships/image" Target="../media/image23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3.png"/><Relationship Id="rId7" Type="http://schemas.openxmlformats.org/officeDocument/2006/relationships/image" Target="../media/image12.png"/><Relationship Id="rId12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20.png"/><Relationship Id="rId5" Type="http://schemas.openxmlformats.org/officeDocument/2006/relationships/image" Target="../media/image21.png"/><Relationship Id="rId10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3.png"/><Relationship Id="rId3" Type="http://schemas.openxmlformats.org/officeDocument/2006/relationships/image" Target="../media/image23.png"/><Relationship Id="rId7" Type="http://schemas.openxmlformats.org/officeDocument/2006/relationships/image" Target="../media/image8.png"/><Relationship Id="rId12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image" Target="../media/image33.png"/><Relationship Id="rId5" Type="http://schemas.openxmlformats.org/officeDocument/2006/relationships/image" Target="../media/image21.png"/><Relationship Id="rId10" Type="http://schemas.openxmlformats.org/officeDocument/2006/relationships/image" Target="../media/image32.png"/><Relationship Id="rId4" Type="http://schemas.openxmlformats.org/officeDocument/2006/relationships/image" Target="../media/image22.png"/><Relationship Id="rId9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3.png"/><Relationship Id="rId3" Type="http://schemas.openxmlformats.org/officeDocument/2006/relationships/image" Target="../media/image23.png"/><Relationship Id="rId7" Type="http://schemas.openxmlformats.org/officeDocument/2006/relationships/image" Target="../media/image8.png"/><Relationship Id="rId12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image" Target="../media/image33.png"/><Relationship Id="rId5" Type="http://schemas.openxmlformats.org/officeDocument/2006/relationships/image" Target="../media/image21.png"/><Relationship Id="rId15" Type="http://schemas.openxmlformats.org/officeDocument/2006/relationships/image" Target="../media/image29.png"/><Relationship Id="rId10" Type="http://schemas.openxmlformats.org/officeDocument/2006/relationships/image" Target="../media/image32.png"/><Relationship Id="rId4" Type="http://schemas.openxmlformats.org/officeDocument/2006/relationships/image" Target="../media/image22.png"/><Relationship Id="rId9" Type="http://schemas.openxmlformats.org/officeDocument/2006/relationships/image" Target="../media/image31.png"/><Relationship Id="rId1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2.png"/><Relationship Id="rId3" Type="http://schemas.openxmlformats.org/officeDocument/2006/relationships/image" Target="../media/image8.png"/><Relationship Id="rId7" Type="http://schemas.openxmlformats.org/officeDocument/2006/relationships/image" Target="../media/image34.png"/><Relationship Id="rId12" Type="http://schemas.openxmlformats.org/officeDocument/2006/relationships/image" Target="../media/image2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11" Type="http://schemas.openxmlformats.org/officeDocument/2006/relationships/image" Target="../media/image24.png"/><Relationship Id="rId5" Type="http://schemas.openxmlformats.org/officeDocument/2006/relationships/image" Target="../media/image31.png"/><Relationship Id="rId10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2.png"/><Relationship Id="rId3" Type="http://schemas.openxmlformats.org/officeDocument/2006/relationships/image" Target="../media/image8.png"/><Relationship Id="rId7" Type="http://schemas.openxmlformats.org/officeDocument/2006/relationships/image" Target="../media/image34.png"/><Relationship Id="rId12" Type="http://schemas.openxmlformats.org/officeDocument/2006/relationships/image" Target="../media/image2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11" Type="http://schemas.openxmlformats.org/officeDocument/2006/relationships/image" Target="../media/image24.png"/><Relationship Id="rId5" Type="http://schemas.openxmlformats.org/officeDocument/2006/relationships/image" Target="../media/image31.png"/><Relationship Id="rId15" Type="http://schemas.openxmlformats.org/officeDocument/2006/relationships/image" Target="../media/image29.png"/><Relationship Id="rId10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35.png"/><Relationship Id="rId1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29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hyperlink" Target="http://cdata.tsherpa.co.kr/tsherpa/MultiMedia/Flash/2020/curri/index.html?flashxmlnum=soboro2&amp;classa=A8-C1-62-KK-KA-02-03-04-0-0-0-0&amp;classno=AA_SAMPLE/nproto_sample/DA/nproto_suh_504.html" TargetMode="External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9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jpe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13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48312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50706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0203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똑같이 나누어 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suhi_h_0301_03_0203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순서도: 대체 처리 47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suhi_h_0301_03_0203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7526" y="5226059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514" y="52778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760" y="5280474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614" y="52778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469" y="5226058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225605" y="3429000"/>
            <a:ext cx="6667165" cy="1830381"/>
            <a:chOff x="179512" y="3173483"/>
            <a:chExt cx="6667165" cy="2099807"/>
          </a:xfrm>
        </p:grpSpPr>
        <p:sp>
          <p:nvSpPr>
            <p:cNvPr id="40" name="직각 삼각형 39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79512" y="3523047"/>
              <a:ext cx="6667165" cy="15621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173483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0" name="TextBox 5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5668" y="3861048"/>
            <a:ext cx="647857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체리 8개를 케이크 4개에 똑같이 나누어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올리면 케이크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개에 체리를 2개씩 올릴 수 있습니다.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rcRect l="2668"/>
          <a:stretch/>
        </p:blipFill>
        <p:spPr>
          <a:xfrm>
            <a:off x="2294382" y="4514690"/>
            <a:ext cx="2214975" cy="551033"/>
          </a:xfrm>
          <a:prstGeom prst="rect">
            <a:avLst/>
          </a:prstGeom>
        </p:spPr>
      </p:pic>
      <p:sp>
        <p:nvSpPr>
          <p:cNvPr id="45" name="TextBox 43"/>
          <p:cNvSpPr txBox="1"/>
          <p:nvPr/>
        </p:nvSpPr>
        <p:spPr>
          <a:xfrm>
            <a:off x="644499" y="244708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케이크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개에 체리를 몇 개씩 올릴 수 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533965"/>
            <a:ext cx="178503" cy="210959"/>
          </a:xfrm>
          <a:prstGeom prst="rect">
            <a:avLst/>
          </a:prstGeom>
        </p:spPr>
      </p:pic>
      <p:sp>
        <p:nvSpPr>
          <p:cNvPr id="59" name="직사각형 58"/>
          <p:cNvSpPr/>
          <p:nvPr/>
        </p:nvSpPr>
        <p:spPr>
          <a:xfrm>
            <a:off x="3206942" y="3009304"/>
            <a:ext cx="783582" cy="32730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ko-KR" altLang="en-US" sz="19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43"/>
          <p:cNvSpPr txBox="1"/>
          <p:nvPr/>
        </p:nvSpPr>
        <p:spPr>
          <a:xfrm>
            <a:off x="644499" y="1628503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체리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케이크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개에 똑같이 나누어 올리려고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케이크 한 개에 몇 개씩 올릴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aphicFrame>
        <p:nvGraphicFramePr>
          <p:cNvPr id="6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57529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1_1_3.sgv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타원 42"/>
          <p:cNvSpPr/>
          <p:nvPr/>
        </p:nvSpPr>
        <p:spPr>
          <a:xfrm>
            <a:off x="7308304" y="5373216"/>
            <a:ext cx="1152128" cy="1152128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완료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103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suhi_h_0301_03_0203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004148" y="3075317"/>
            <a:ext cx="141627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    =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3010032" y="2895999"/>
            <a:ext cx="538872" cy="510400"/>
            <a:chOff x="9759229" y="2585597"/>
            <a:chExt cx="538872" cy="510400"/>
          </a:xfrm>
        </p:grpSpPr>
        <p:sp>
          <p:nvSpPr>
            <p:cNvPr id="66" name="직사각형 65"/>
            <p:cNvSpPr/>
            <p:nvPr/>
          </p:nvSpPr>
          <p:spPr>
            <a:xfrm>
              <a:off x="9759229" y="2768688"/>
              <a:ext cx="336155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38101" y="2585597"/>
              <a:ext cx="360000" cy="355000"/>
            </a:xfrm>
            <a:prstGeom prst="rect">
              <a:avLst/>
            </a:prstGeom>
          </p:spPr>
        </p:pic>
      </p:grpSp>
      <p:grpSp>
        <p:nvGrpSpPr>
          <p:cNvPr id="68" name="그룹 67"/>
          <p:cNvGrpSpPr/>
          <p:nvPr/>
        </p:nvGrpSpPr>
        <p:grpSpPr>
          <a:xfrm>
            <a:off x="3527884" y="2895999"/>
            <a:ext cx="538872" cy="510400"/>
            <a:chOff x="9759229" y="2585597"/>
            <a:chExt cx="538872" cy="510400"/>
          </a:xfrm>
        </p:grpSpPr>
        <p:sp>
          <p:nvSpPr>
            <p:cNvPr id="70" name="직사각형 69"/>
            <p:cNvSpPr/>
            <p:nvPr/>
          </p:nvSpPr>
          <p:spPr>
            <a:xfrm>
              <a:off x="9759229" y="2768688"/>
              <a:ext cx="336155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2" name="그림 71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38101" y="2585597"/>
              <a:ext cx="360000" cy="355000"/>
            </a:xfrm>
            <a:prstGeom prst="rect">
              <a:avLst/>
            </a:prstGeom>
          </p:spPr>
        </p:pic>
      </p:grpSp>
      <p:grpSp>
        <p:nvGrpSpPr>
          <p:cNvPr id="73" name="그룹 72"/>
          <p:cNvGrpSpPr/>
          <p:nvPr/>
        </p:nvGrpSpPr>
        <p:grpSpPr>
          <a:xfrm>
            <a:off x="4067944" y="2895999"/>
            <a:ext cx="538872" cy="510400"/>
            <a:chOff x="9759229" y="2585597"/>
            <a:chExt cx="538872" cy="510400"/>
          </a:xfrm>
        </p:grpSpPr>
        <p:sp>
          <p:nvSpPr>
            <p:cNvPr id="74" name="직사각형 73"/>
            <p:cNvSpPr/>
            <p:nvPr/>
          </p:nvSpPr>
          <p:spPr>
            <a:xfrm>
              <a:off x="9759229" y="2768688"/>
              <a:ext cx="336155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5" name="그림 74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38101" y="2585597"/>
              <a:ext cx="360000" cy="355000"/>
            </a:xfrm>
            <a:prstGeom prst="rect">
              <a:avLst/>
            </a:prstGeom>
          </p:spPr>
        </p:pic>
      </p:grpSp>
      <p:pic>
        <p:nvPicPr>
          <p:cNvPr id="92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87408" y="5213933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05073" y="5210795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307" y="5262612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061" y="5262612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553" y="5265210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타원 96"/>
          <p:cNvSpPr/>
          <p:nvPr/>
        </p:nvSpPr>
        <p:spPr>
          <a:xfrm>
            <a:off x="5899547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타원 99"/>
          <p:cNvSpPr/>
          <p:nvPr/>
        </p:nvSpPr>
        <p:spPr>
          <a:xfrm>
            <a:off x="4776021" y="51211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43"/>
          <p:cNvSpPr txBox="1"/>
          <p:nvPr/>
        </p:nvSpPr>
        <p:spPr>
          <a:xfrm>
            <a:off x="644499" y="1628503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체리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케이크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개에 똑같이 나누어 올리려고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케이크 한 개에 몇 개씩 올릴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61" name="TextBox 43"/>
          <p:cNvSpPr txBox="1"/>
          <p:nvPr/>
        </p:nvSpPr>
        <p:spPr>
          <a:xfrm>
            <a:off x="644499" y="244708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533965"/>
            <a:ext cx="178503" cy="210959"/>
          </a:xfrm>
          <a:prstGeom prst="rect">
            <a:avLst/>
          </a:prstGeom>
        </p:spPr>
      </p:pic>
      <p:sp>
        <p:nvSpPr>
          <p:cNvPr id="44" name="타원 43"/>
          <p:cNvSpPr/>
          <p:nvPr/>
        </p:nvSpPr>
        <p:spPr>
          <a:xfrm>
            <a:off x="7308304" y="5373216"/>
            <a:ext cx="1152128" cy="1152128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완료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058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/>
        </p:nvSpPr>
        <p:spPr>
          <a:xfrm>
            <a:off x="3004148" y="3075317"/>
            <a:ext cx="141627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    =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010032" y="3079090"/>
            <a:ext cx="336155" cy="32730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9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3527884" y="3079090"/>
            <a:ext cx="336155" cy="32730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9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067944" y="3079090"/>
            <a:ext cx="336155" cy="32730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9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suhi_h_0301_03_0203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87408" y="5213933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05073" y="5210795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307" y="5262612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061" y="5262612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553" y="5265210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225605" y="3100875"/>
            <a:ext cx="6667165" cy="2158503"/>
            <a:chOff x="179512" y="2519794"/>
            <a:chExt cx="6667165" cy="2753496"/>
          </a:xfrm>
        </p:grpSpPr>
        <p:sp>
          <p:nvSpPr>
            <p:cNvPr id="58" name="직각 삼각형 57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79512" y="2897916"/>
              <a:ext cx="6667165" cy="2187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519794"/>
              <a:ext cx="981075" cy="3619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1" name="TextBox 60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29042" y="3501008"/>
            <a:ext cx="6264695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체리 8개를 케이크 4개에 똑같이 나누어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올리면 케이크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개에 체리를 2개씩 올릴 수 있습니다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ko-KR" altLang="en-US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나눗셈식으로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나타내면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÷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4=2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9"/>
          <a:srcRect l="2668"/>
          <a:stretch/>
        </p:blipFill>
        <p:spPr>
          <a:xfrm>
            <a:off x="2321021" y="4473116"/>
            <a:ext cx="2214975" cy="551033"/>
          </a:xfrm>
          <a:prstGeom prst="rect">
            <a:avLst/>
          </a:prstGeom>
        </p:spPr>
      </p:pic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98" y="356039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5852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1_1_3.sgv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TextBox 43"/>
          <p:cNvSpPr txBox="1"/>
          <p:nvPr/>
        </p:nvSpPr>
        <p:spPr>
          <a:xfrm>
            <a:off x="644499" y="1628503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체리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케이크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개에 똑같이 나누어 올리려고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케이크 한 개에 몇 개씩 올릴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04" name="TextBox 43"/>
          <p:cNvSpPr txBox="1"/>
          <p:nvPr/>
        </p:nvSpPr>
        <p:spPr>
          <a:xfrm>
            <a:off x="644499" y="244708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533965"/>
            <a:ext cx="178503" cy="210959"/>
          </a:xfrm>
          <a:prstGeom prst="rect">
            <a:avLst/>
          </a:prstGeom>
        </p:spPr>
      </p:pic>
      <p:sp>
        <p:nvSpPr>
          <p:cNvPr id="44" name="타원 43"/>
          <p:cNvSpPr/>
          <p:nvPr/>
        </p:nvSpPr>
        <p:spPr>
          <a:xfrm>
            <a:off x="7308304" y="5373216"/>
            <a:ext cx="1152128" cy="1152128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완료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333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도토리를 다람쥐들이 똑같이 나누어 먹으려고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이너 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순서도: 대체 처리 30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suhi_h_0301_03_0203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2787123" y="5373216"/>
            <a:ext cx="1488287" cy="197735"/>
            <a:chOff x="319554" y="1245924"/>
            <a:chExt cx="2636592" cy="423864"/>
          </a:xfrm>
        </p:grpSpPr>
        <p:pic>
          <p:nvPicPr>
            <p:cNvPr id="50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5" name="타원 64"/>
          <p:cNvSpPr/>
          <p:nvPr/>
        </p:nvSpPr>
        <p:spPr>
          <a:xfrm>
            <a:off x="2519772" y="52653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타원 108"/>
          <p:cNvSpPr/>
          <p:nvPr/>
        </p:nvSpPr>
        <p:spPr>
          <a:xfrm>
            <a:off x="5899547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타원 110"/>
          <p:cNvSpPr/>
          <p:nvPr/>
        </p:nvSpPr>
        <p:spPr>
          <a:xfrm>
            <a:off x="4776021" y="51211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689" y="165800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D:\한대희 3-1 지도서\app\resource\contents_sub\lesson03\ops\3\images\1_1\1_1_4_0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941" y="2352934"/>
            <a:ext cx="3858186" cy="121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한대희 3-1 지도서\app\resource\contents_sub\lesson03\ops\3\images\1_1\1_1_4_04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21" y="3539940"/>
            <a:ext cx="833660" cy="56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한대희 3-1 지도서\app\resource\contents_sub\lesson03\ops\3\images\1_1\1_1_4_03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03936"/>
            <a:ext cx="508329" cy="56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53"/>
          <p:cNvSpPr txBox="1"/>
          <p:nvPr/>
        </p:nvSpPr>
        <p:spPr>
          <a:xfrm>
            <a:off x="2987722" y="3713225"/>
            <a:ext cx="314477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sp>
        <p:nvSpPr>
          <p:cNvPr id="91" name="TextBox 53"/>
          <p:cNvSpPr txBox="1"/>
          <p:nvPr/>
        </p:nvSpPr>
        <p:spPr>
          <a:xfrm>
            <a:off x="4871891" y="3709940"/>
            <a:ext cx="56154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마리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2240205" y="3501880"/>
            <a:ext cx="840546" cy="537565"/>
            <a:chOff x="6012160" y="1660849"/>
            <a:chExt cx="840546" cy="537565"/>
          </a:xfrm>
        </p:grpSpPr>
        <p:sp>
          <p:nvSpPr>
            <p:cNvPr id="113" name="직사각형 112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4" name="그림 11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15" name="그룹 114"/>
          <p:cNvGrpSpPr/>
          <p:nvPr/>
        </p:nvGrpSpPr>
        <p:grpSpPr>
          <a:xfrm>
            <a:off x="4172181" y="3465004"/>
            <a:ext cx="777676" cy="574441"/>
            <a:chOff x="6012160" y="1623973"/>
            <a:chExt cx="777676" cy="574441"/>
          </a:xfrm>
        </p:grpSpPr>
        <p:sp>
          <p:nvSpPr>
            <p:cNvPr id="116" name="직사각형 115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7" name="그림 116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429836" y="1623973"/>
              <a:ext cx="360000" cy="355000"/>
            </a:xfrm>
            <a:prstGeom prst="rect">
              <a:avLst/>
            </a:prstGeom>
          </p:spPr>
        </p:pic>
      </p:grpSp>
      <p:sp>
        <p:nvSpPr>
          <p:cNvPr id="118" name="TextBox 53"/>
          <p:cNvSpPr txBox="1"/>
          <p:nvPr/>
        </p:nvSpPr>
        <p:spPr>
          <a:xfrm>
            <a:off x="690660" y="4215661"/>
            <a:ext cx="615394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다람쥐 한 마리는 도토리를         개씩 먹을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3635896" y="4005064"/>
            <a:ext cx="840546" cy="537565"/>
            <a:chOff x="6012160" y="1660849"/>
            <a:chExt cx="840546" cy="537565"/>
          </a:xfrm>
        </p:grpSpPr>
        <p:sp>
          <p:nvSpPr>
            <p:cNvPr id="120" name="직사각형 119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1" name="그림 120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24" name="그룹 123"/>
          <p:cNvGrpSpPr/>
          <p:nvPr/>
        </p:nvGrpSpPr>
        <p:grpSpPr>
          <a:xfrm>
            <a:off x="2880114" y="4498243"/>
            <a:ext cx="803791" cy="510400"/>
            <a:chOff x="9759229" y="2585597"/>
            <a:chExt cx="803791" cy="510400"/>
          </a:xfrm>
        </p:grpSpPr>
        <p:sp>
          <p:nvSpPr>
            <p:cNvPr id="125" name="직사각형 124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6" name="그림 125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133" name="직사각형 132"/>
          <p:cNvSpPr/>
          <p:nvPr/>
        </p:nvSpPr>
        <p:spPr>
          <a:xfrm>
            <a:off x="3503905" y="4644280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4" name="그룹 133"/>
          <p:cNvGrpSpPr/>
          <p:nvPr/>
        </p:nvGrpSpPr>
        <p:grpSpPr>
          <a:xfrm>
            <a:off x="3762745" y="4508904"/>
            <a:ext cx="803791" cy="510400"/>
            <a:chOff x="9759229" y="2585597"/>
            <a:chExt cx="803791" cy="510400"/>
          </a:xfrm>
        </p:grpSpPr>
        <p:sp>
          <p:nvSpPr>
            <p:cNvPr id="135" name="직사각형 134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6" name="그림 135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137" name="직사각형 136"/>
          <p:cNvSpPr/>
          <p:nvPr/>
        </p:nvSpPr>
        <p:spPr>
          <a:xfrm>
            <a:off x="4419615" y="4634201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8" name="그룹 137"/>
          <p:cNvGrpSpPr/>
          <p:nvPr/>
        </p:nvGrpSpPr>
        <p:grpSpPr>
          <a:xfrm>
            <a:off x="4704313" y="4498243"/>
            <a:ext cx="803791" cy="510400"/>
            <a:chOff x="9759229" y="2585597"/>
            <a:chExt cx="803791" cy="510400"/>
          </a:xfrm>
        </p:grpSpPr>
        <p:sp>
          <p:nvSpPr>
            <p:cNvPr id="139" name="직사각형 138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0" name="그림 13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1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53472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1_1_4.png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/  1_1_4_03.png  /  1_1_4_04.png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모서리가 둥근 직사각형 62"/>
          <p:cNvSpPr/>
          <p:nvPr/>
        </p:nvSpPr>
        <p:spPr>
          <a:xfrm>
            <a:off x="1623941" y="4652836"/>
            <a:ext cx="1187945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타원 140"/>
          <p:cNvSpPr/>
          <p:nvPr/>
        </p:nvSpPr>
        <p:spPr>
          <a:xfrm>
            <a:off x="1509139" y="45770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7308304" y="5373216"/>
            <a:ext cx="1152128" cy="1152128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완료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도토리를 다람쥐들이 똑같이 나누어 먹으려고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순서도: 대체 처리 30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suhi_h_0301_03_0203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2787123" y="5373216"/>
            <a:ext cx="1488287" cy="197735"/>
            <a:chOff x="319554" y="1245924"/>
            <a:chExt cx="2636592" cy="423864"/>
          </a:xfrm>
        </p:grpSpPr>
        <p:pic>
          <p:nvPicPr>
            <p:cNvPr id="50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689" y="165800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D:\한대희 3-1 지도서\app\resource\contents_sub\lesson03\ops\3\images\1_1\1_1_4_0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941" y="2352934"/>
            <a:ext cx="3858186" cy="121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한대희 3-1 지도서\app\resource\contents_sub\lesson03\ops\3\images\1_1\1_1_4_04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21" y="3539940"/>
            <a:ext cx="833660" cy="56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한대희 3-1 지도서\app\resource\contents_sub\lesson03\ops\3\images\1_1\1_1_4_03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03936"/>
            <a:ext cx="508329" cy="56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53"/>
          <p:cNvSpPr txBox="1"/>
          <p:nvPr/>
        </p:nvSpPr>
        <p:spPr>
          <a:xfrm>
            <a:off x="2987722" y="3713225"/>
            <a:ext cx="314477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sp>
        <p:nvSpPr>
          <p:cNvPr id="91" name="TextBox 53"/>
          <p:cNvSpPr txBox="1"/>
          <p:nvPr/>
        </p:nvSpPr>
        <p:spPr>
          <a:xfrm>
            <a:off x="4871891" y="3709940"/>
            <a:ext cx="56154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마리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직사각형 112"/>
          <p:cNvSpPr/>
          <p:nvPr/>
        </p:nvSpPr>
        <p:spPr bwMode="auto">
          <a:xfrm>
            <a:off x="2240205" y="3674315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4172181" y="3674315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TextBox 53"/>
          <p:cNvSpPr txBox="1"/>
          <p:nvPr/>
        </p:nvSpPr>
        <p:spPr>
          <a:xfrm>
            <a:off x="690660" y="4215661"/>
            <a:ext cx="615394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다람쥐 한 마리는 도토리를         개씩 먹을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3635896" y="4005064"/>
            <a:ext cx="840546" cy="537565"/>
            <a:chOff x="6012160" y="1660849"/>
            <a:chExt cx="840546" cy="537565"/>
          </a:xfrm>
        </p:grpSpPr>
        <p:sp>
          <p:nvSpPr>
            <p:cNvPr id="120" name="직사각형 119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1" name="그림 120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22" name="모서리가 둥근 직사각형 121"/>
          <p:cNvSpPr/>
          <p:nvPr/>
        </p:nvSpPr>
        <p:spPr>
          <a:xfrm>
            <a:off x="1680798" y="4689140"/>
            <a:ext cx="1093657" cy="360040"/>
          </a:xfrm>
          <a:prstGeom prst="round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나눗셈식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2880114" y="4498243"/>
            <a:ext cx="803791" cy="510400"/>
            <a:chOff x="9759229" y="2585597"/>
            <a:chExt cx="803791" cy="510400"/>
          </a:xfrm>
        </p:grpSpPr>
        <p:sp>
          <p:nvSpPr>
            <p:cNvPr id="125" name="직사각형 124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6" name="그림 125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133" name="직사각형 132"/>
          <p:cNvSpPr/>
          <p:nvPr/>
        </p:nvSpPr>
        <p:spPr>
          <a:xfrm>
            <a:off x="3503905" y="4644280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4" name="그룹 133"/>
          <p:cNvGrpSpPr/>
          <p:nvPr/>
        </p:nvGrpSpPr>
        <p:grpSpPr>
          <a:xfrm>
            <a:off x="3762745" y="4508904"/>
            <a:ext cx="803791" cy="510400"/>
            <a:chOff x="9759229" y="2585597"/>
            <a:chExt cx="803791" cy="510400"/>
          </a:xfrm>
        </p:grpSpPr>
        <p:sp>
          <p:nvSpPr>
            <p:cNvPr id="135" name="직사각형 134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6" name="그림 135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137" name="직사각형 136"/>
          <p:cNvSpPr/>
          <p:nvPr/>
        </p:nvSpPr>
        <p:spPr>
          <a:xfrm>
            <a:off x="4419615" y="4634201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8" name="그룹 137"/>
          <p:cNvGrpSpPr/>
          <p:nvPr/>
        </p:nvGrpSpPr>
        <p:grpSpPr>
          <a:xfrm>
            <a:off x="4704313" y="4498243"/>
            <a:ext cx="803791" cy="510400"/>
            <a:chOff x="9759229" y="2585597"/>
            <a:chExt cx="803791" cy="510400"/>
          </a:xfrm>
        </p:grpSpPr>
        <p:sp>
          <p:nvSpPr>
            <p:cNvPr id="139" name="직사각형 138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0" name="그림 13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141" name="타원 140"/>
          <p:cNvSpPr/>
          <p:nvPr/>
        </p:nvSpPr>
        <p:spPr>
          <a:xfrm>
            <a:off x="1509139" y="45770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225605" y="3569663"/>
            <a:ext cx="6667165" cy="1689719"/>
            <a:chOff x="179512" y="3117800"/>
            <a:chExt cx="6667165" cy="2155490"/>
          </a:xfrm>
        </p:grpSpPr>
        <p:sp>
          <p:nvSpPr>
            <p:cNvPr id="64" name="직각 삼각형 63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9512" y="3487428"/>
              <a:ext cx="6667165" cy="15977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67" name="Picture 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11780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8" name="직사각형 67"/>
          <p:cNvSpPr/>
          <p:nvPr/>
        </p:nvSpPr>
        <p:spPr>
          <a:xfrm>
            <a:off x="503548" y="4022660"/>
            <a:ext cx="6264695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도토리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다람쥐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마리가 똑같이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나누어 먹으면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마리는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먹을 수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있습니다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나눗셈식으로 나타내면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en-US" altLang="ko-KR" sz="1900" dirty="0" smtClean="0">
                <a:latin typeface="+mn-ea"/>
              </a:rPr>
              <a:t>÷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2=6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8" y="409395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7308304" y="5373216"/>
            <a:ext cx="1152128" cy="1152128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완료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98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도토리를 다람쥐들이 똑같이 나누어 먹으려고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클릭 시 풀이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순서도: 대체 처리 30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suhi_h_0301_03_0203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타원 108"/>
          <p:cNvSpPr/>
          <p:nvPr/>
        </p:nvSpPr>
        <p:spPr>
          <a:xfrm>
            <a:off x="5899547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타원 110"/>
          <p:cNvSpPr/>
          <p:nvPr/>
        </p:nvSpPr>
        <p:spPr>
          <a:xfrm>
            <a:off x="4776021" y="51211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689" y="165800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 descr="D:\한대희 3-1 지도서\app\resource\contents_sub\lesson03\ops\3\images\1_1\1_1_4_0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21" y="3539940"/>
            <a:ext cx="833660" cy="56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한대희 3-1 지도서\app\resource\contents_sub\lesson03\ops\3\images\1_1\1_1_4_0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03936"/>
            <a:ext cx="508329" cy="56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53"/>
          <p:cNvSpPr txBox="1"/>
          <p:nvPr/>
        </p:nvSpPr>
        <p:spPr>
          <a:xfrm>
            <a:off x="2987722" y="3713225"/>
            <a:ext cx="314477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sp>
        <p:nvSpPr>
          <p:cNvPr id="91" name="TextBox 53"/>
          <p:cNvSpPr txBox="1"/>
          <p:nvPr/>
        </p:nvSpPr>
        <p:spPr>
          <a:xfrm>
            <a:off x="4871891" y="3709940"/>
            <a:ext cx="56154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마리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2240205" y="3501880"/>
            <a:ext cx="840546" cy="537565"/>
            <a:chOff x="6012160" y="1660849"/>
            <a:chExt cx="840546" cy="537565"/>
          </a:xfrm>
        </p:grpSpPr>
        <p:sp>
          <p:nvSpPr>
            <p:cNvPr id="113" name="직사각형 112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4" name="그림 11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15" name="그룹 114"/>
          <p:cNvGrpSpPr/>
          <p:nvPr/>
        </p:nvGrpSpPr>
        <p:grpSpPr>
          <a:xfrm>
            <a:off x="4172181" y="3465004"/>
            <a:ext cx="777676" cy="574441"/>
            <a:chOff x="6012160" y="1623973"/>
            <a:chExt cx="777676" cy="574441"/>
          </a:xfrm>
        </p:grpSpPr>
        <p:sp>
          <p:nvSpPr>
            <p:cNvPr id="116" name="직사각형 115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7" name="그림 116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29836" y="1623973"/>
              <a:ext cx="360000" cy="355000"/>
            </a:xfrm>
            <a:prstGeom prst="rect">
              <a:avLst/>
            </a:prstGeom>
          </p:spPr>
        </p:pic>
      </p:grpSp>
      <p:sp>
        <p:nvSpPr>
          <p:cNvPr id="118" name="TextBox 53"/>
          <p:cNvSpPr txBox="1"/>
          <p:nvPr/>
        </p:nvSpPr>
        <p:spPr>
          <a:xfrm>
            <a:off x="690660" y="4215661"/>
            <a:ext cx="615394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다람쥐 한 마리는 도토리를         개씩 먹을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3635896" y="4005064"/>
            <a:ext cx="840546" cy="537565"/>
            <a:chOff x="6012160" y="1660849"/>
            <a:chExt cx="840546" cy="537565"/>
          </a:xfrm>
        </p:grpSpPr>
        <p:sp>
          <p:nvSpPr>
            <p:cNvPr id="120" name="직사각형 119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1" name="그림 120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24" name="그룹 123"/>
          <p:cNvGrpSpPr/>
          <p:nvPr/>
        </p:nvGrpSpPr>
        <p:grpSpPr>
          <a:xfrm>
            <a:off x="2880114" y="4498243"/>
            <a:ext cx="803791" cy="510400"/>
            <a:chOff x="9759229" y="2585597"/>
            <a:chExt cx="803791" cy="510400"/>
          </a:xfrm>
        </p:grpSpPr>
        <p:sp>
          <p:nvSpPr>
            <p:cNvPr id="125" name="직사각형 124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6" name="그림 125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133" name="직사각형 132"/>
          <p:cNvSpPr/>
          <p:nvPr/>
        </p:nvSpPr>
        <p:spPr>
          <a:xfrm>
            <a:off x="3503905" y="4644280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4" name="그룹 133"/>
          <p:cNvGrpSpPr/>
          <p:nvPr/>
        </p:nvGrpSpPr>
        <p:grpSpPr>
          <a:xfrm>
            <a:off x="3762745" y="4508904"/>
            <a:ext cx="803791" cy="510400"/>
            <a:chOff x="9759229" y="2585597"/>
            <a:chExt cx="803791" cy="510400"/>
          </a:xfrm>
        </p:grpSpPr>
        <p:sp>
          <p:nvSpPr>
            <p:cNvPr id="135" name="직사각형 134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6" name="그림 135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137" name="직사각형 136"/>
          <p:cNvSpPr/>
          <p:nvPr/>
        </p:nvSpPr>
        <p:spPr>
          <a:xfrm>
            <a:off x="4419615" y="4634201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8" name="그룹 137"/>
          <p:cNvGrpSpPr/>
          <p:nvPr/>
        </p:nvGrpSpPr>
        <p:grpSpPr>
          <a:xfrm>
            <a:off x="4704313" y="4498243"/>
            <a:ext cx="803791" cy="510400"/>
            <a:chOff x="9759229" y="2585597"/>
            <a:chExt cx="803791" cy="510400"/>
          </a:xfrm>
        </p:grpSpPr>
        <p:sp>
          <p:nvSpPr>
            <p:cNvPr id="139" name="직사각형 138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0" name="그림 13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1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29906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1_1_4.png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/  1_1_4_03.png  /  1_1_4_04.png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8" name="Picture 2" descr="D:\한대희 3-1 지도서\app\resource\contents_sub\lesson03\ops\3\images\1_1\1_1_4_0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624" y="2292646"/>
            <a:ext cx="3855143" cy="121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89505" y="5307759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99792" y="5319347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537" y="536803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318" y="5374309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모서리가 둥근 직사각형 59"/>
          <p:cNvSpPr/>
          <p:nvPr/>
        </p:nvSpPr>
        <p:spPr>
          <a:xfrm>
            <a:off x="1623941" y="4652836"/>
            <a:ext cx="1187945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7308304" y="5373216"/>
            <a:ext cx="1152128" cy="1152128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완료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65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도토리를 다람쥐들이 똑같이 나누어 먹으려고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순서도: 대체 처리 30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suhi_h_0301_03_0203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689" y="165800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 descr="D:\한대희 3-1 지도서\app\resource\contents_sub\lesson03\ops\3\images\1_1\1_1_4_0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21" y="3539940"/>
            <a:ext cx="833660" cy="56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한대희 3-1 지도서\app\resource\contents_sub\lesson03\ops\3\images\1_1\1_1_4_0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03936"/>
            <a:ext cx="508329" cy="56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53"/>
          <p:cNvSpPr txBox="1"/>
          <p:nvPr/>
        </p:nvSpPr>
        <p:spPr>
          <a:xfrm>
            <a:off x="2987722" y="3713225"/>
            <a:ext cx="314477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sp>
        <p:nvSpPr>
          <p:cNvPr id="91" name="TextBox 53"/>
          <p:cNvSpPr txBox="1"/>
          <p:nvPr/>
        </p:nvSpPr>
        <p:spPr>
          <a:xfrm>
            <a:off x="4871891" y="3709940"/>
            <a:ext cx="56154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마리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직사각형 112"/>
          <p:cNvSpPr/>
          <p:nvPr/>
        </p:nvSpPr>
        <p:spPr bwMode="auto">
          <a:xfrm>
            <a:off x="2240205" y="3674315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4172181" y="3674315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TextBox 53"/>
          <p:cNvSpPr txBox="1"/>
          <p:nvPr/>
        </p:nvSpPr>
        <p:spPr>
          <a:xfrm>
            <a:off x="690660" y="4215661"/>
            <a:ext cx="615394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다람쥐 한 마리는 도토리를         개씩 먹을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3635896" y="4005064"/>
            <a:ext cx="840546" cy="537565"/>
            <a:chOff x="6012160" y="1660849"/>
            <a:chExt cx="840546" cy="537565"/>
          </a:xfrm>
        </p:grpSpPr>
        <p:sp>
          <p:nvSpPr>
            <p:cNvPr id="120" name="직사각형 119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1" name="그림 120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22" name="모서리가 둥근 직사각형 121"/>
          <p:cNvSpPr/>
          <p:nvPr/>
        </p:nvSpPr>
        <p:spPr>
          <a:xfrm>
            <a:off x="1680798" y="4689140"/>
            <a:ext cx="1093657" cy="360040"/>
          </a:xfrm>
          <a:prstGeom prst="round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나눗셈식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2880114" y="4498243"/>
            <a:ext cx="803791" cy="510400"/>
            <a:chOff x="9759229" y="2585597"/>
            <a:chExt cx="803791" cy="510400"/>
          </a:xfrm>
        </p:grpSpPr>
        <p:sp>
          <p:nvSpPr>
            <p:cNvPr id="125" name="직사각형 124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6" name="그림 125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133" name="직사각형 132"/>
          <p:cNvSpPr/>
          <p:nvPr/>
        </p:nvSpPr>
        <p:spPr>
          <a:xfrm>
            <a:off x="3503905" y="4644280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4" name="그룹 133"/>
          <p:cNvGrpSpPr/>
          <p:nvPr/>
        </p:nvGrpSpPr>
        <p:grpSpPr>
          <a:xfrm>
            <a:off x="3762745" y="4508904"/>
            <a:ext cx="803791" cy="510400"/>
            <a:chOff x="9759229" y="2585597"/>
            <a:chExt cx="803791" cy="510400"/>
          </a:xfrm>
        </p:grpSpPr>
        <p:sp>
          <p:nvSpPr>
            <p:cNvPr id="135" name="직사각형 134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6" name="그림 135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137" name="직사각형 136"/>
          <p:cNvSpPr/>
          <p:nvPr/>
        </p:nvSpPr>
        <p:spPr>
          <a:xfrm>
            <a:off x="4419615" y="4634201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4704313" y="4681334"/>
            <a:ext cx="641082" cy="32730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9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 descr="D:\한대희 3-1 지도서\app\resource\contents_sub\lesson03\ops\3\images\1_1\1_1_4_0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624" y="2292646"/>
            <a:ext cx="3855143" cy="121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89505" y="5307759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99792" y="5319347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537" y="536803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318" y="5374309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그룹 59"/>
          <p:cNvGrpSpPr/>
          <p:nvPr/>
        </p:nvGrpSpPr>
        <p:grpSpPr>
          <a:xfrm>
            <a:off x="225605" y="3569663"/>
            <a:ext cx="6667165" cy="1689719"/>
            <a:chOff x="179512" y="3117800"/>
            <a:chExt cx="6667165" cy="2155490"/>
          </a:xfrm>
        </p:grpSpPr>
        <p:sp>
          <p:nvSpPr>
            <p:cNvPr id="61" name="직각 삼각형 60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79512" y="3487428"/>
              <a:ext cx="6667165" cy="15977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11780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5" name="직사각형 64"/>
          <p:cNvSpPr/>
          <p:nvPr/>
        </p:nvSpPr>
        <p:spPr>
          <a:xfrm>
            <a:off x="503548" y="4022660"/>
            <a:ext cx="6264695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도토리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다람쥐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마리가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나누어 먹으면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마리는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먹을 수 있습니다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나눗셈식으로 나타내면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12÷6=2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8" y="409395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7308304" y="5373216"/>
            <a:ext cx="1152128" cy="1152128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완료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556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70280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696229" y="1191789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6418490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6408197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89" y="1631834"/>
            <a:ext cx="340779" cy="357006"/>
          </a:xfrm>
          <a:prstGeom prst="rect">
            <a:avLst/>
          </a:prstGeom>
        </p:spPr>
      </p:pic>
      <p:sp>
        <p:nvSpPr>
          <p:cNvPr id="50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호빵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그릇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개에 똑같이 나누어 담으려고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그릇에 몇 개씩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담아야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하는지 나눗셈식으로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suhi_h_0301_03_0203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34" y="2492896"/>
            <a:ext cx="6408118" cy="526962"/>
          </a:xfrm>
          <a:prstGeom prst="rect">
            <a:avLst/>
          </a:prstGeom>
        </p:spPr>
      </p:pic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/>
          <p:cNvSpPr/>
          <p:nvPr/>
        </p:nvSpPr>
        <p:spPr>
          <a:xfrm>
            <a:off x="5899547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4776021" y="51211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259087" y="3174951"/>
            <a:ext cx="803791" cy="510400"/>
            <a:chOff x="9759229" y="2585597"/>
            <a:chExt cx="803791" cy="510400"/>
          </a:xfrm>
        </p:grpSpPr>
        <p:sp>
          <p:nvSpPr>
            <p:cNvPr id="42" name="직사각형 41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16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5" name="그림 44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46" name="직사각형 45"/>
          <p:cNvSpPr/>
          <p:nvPr/>
        </p:nvSpPr>
        <p:spPr>
          <a:xfrm>
            <a:off x="2882878" y="3320988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3141718" y="3185612"/>
            <a:ext cx="803791" cy="510400"/>
            <a:chOff x="9759229" y="2585597"/>
            <a:chExt cx="803791" cy="510400"/>
          </a:xfrm>
        </p:grpSpPr>
        <p:sp>
          <p:nvSpPr>
            <p:cNvPr id="51" name="직사각형 50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57" name="직사각형 56"/>
          <p:cNvSpPr/>
          <p:nvPr/>
        </p:nvSpPr>
        <p:spPr>
          <a:xfrm>
            <a:off x="3798588" y="3310909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4083286" y="3174951"/>
            <a:ext cx="803791" cy="510400"/>
            <a:chOff x="9759229" y="2585597"/>
            <a:chExt cx="803791" cy="510400"/>
          </a:xfrm>
        </p:grpSpPr>
        <p:sp>
          <p:nvSpPr>
            <p:cNvPr id="70" name="직사각형 69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1" name="그림 70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7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83350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1_1_5.png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타원 54"/>
          <p:cNvSpPr/>
          <p:nvPr/>
        </p:nvSpPr>
        <p:spPr>
          <a:xfrm>
            <a:off x="7308304" y="5373216"/>
            <a:ext cx="1152128" cy="1152128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완료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063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70280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696229" y="1191789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6418490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6408197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89" y="1631834"/>
            <a:ext cx="340779" cy="357006"/>
          </a:xfrm>
          <a:prstGeom prst="rect">
            <a:avLst/>
          </a:prstGeom>
        </p:spPr>
      </p:pic>
      <p:sp>
        <p:nvSpPr>
          <p:cNvPr id="50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호빵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그릇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개에 똑같이 나누어 담으려고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그릇에 몇 개씩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담아야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하는지 나눗셈식으로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suhi_h_0301_03_0203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34" y="2492896"/>
            <a:ext cx="6408118" cy="526962"/>
          </a:xfrm>
          <a:prstGeom prst="rect">
            <a:avLst/>
          </a:prstGeom>
        </p:spPr>
      </p:pic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259087" y="3358042"/>
            <a:ext cx="641082" cy="32730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16</a:t>
            </a:r>
            <a:endParaRPr lang="ko-KR" altLang="en-US" sz="19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882878" y="3320988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141718" y="3368703"/>
            <a:ext cx="641082" cy="32730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9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798588" y="3310909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083286" y="3358042"/>
            <a:ext cx="641082" cy="32730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9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25605" y="3569663"/>
            <a:ext cx="6667165" cy="1689719"/>
            <a:chOff x="179512" y="3117800"/>
            <a:chExt cx="6667165" cy="2155490"/>
          </a:xfrm>
        </p:grpSpPr>
        <p:sp>
          <p:nvSpPr>
            <p:cNvPr id="83" name="직각 삼각형 82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179512" y="3487428"/>
              <a:ext cx="6667165" cy="15977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85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11780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0" name="직사각형 89"/>
          <p:cNvSpPr/>
          <p:nvPr/>
        </p:nvSpPr>
        <p:spPr>
          <a:xfrm>
            <a:off x="503548" y="4022660"/>
            <a:ext cx="62646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호빵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그릇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개에 똑같이 나누어 담으면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그릇에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담을 수 있습니다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나눗셈식으로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나타내면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16÷8=2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8" y="409395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/>
          <p:cNvSpPr/>
          <p:nvPr/>
        </p:nvSpPr>
        <p:spPr>
          <a:xfrm>
            <a:off x="7308304" y="5373216"/>
            <a:ext cx="1152128" cy="1152128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완료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501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427242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suhi_h_0301_03_0203.html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타원 54"/>
          <p:cNvSpPr/>
          <p:nvPr/>
        </p:nvSpPr>
        <p:spPr>
          <a:xfrm>
            <a:off x="2752968" y="4162127"/>
            <a:ext cx="229880" cy="3395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2442820" y="4159289"/>
            <a:ext cx="229880" cy="33958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2065256" y="4161826"/>
            <a:ext cx="229880" cy="33958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정리 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나눗셈식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’, 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읽기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클릭 시 나타나는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안 보임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지니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클릭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801260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788024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43507" y="2145291"/>
            <a:ext cx="6768753" cy="3268480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순서도: 대체 처리 116"/>
          <p:cNvSpPr/>
          <p:nvPr/>
        </p:nvSpPr>
        <p:spPr>
          <a:xfrm>
            <a:off x="5570587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560294" y="119627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6428015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640820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6136272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6125979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순서도: 대체 처리 126"/>
          <p:cNvSpPr/>
          <p:nvPr/>
        </p:nvSpPr>
        <p:spPr>
          <a:xfrm>
            <a:off x="5861483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5851190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순서도: 대체 처리 38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8" y="2520110"/>
            <a:ext cx="178503" cy="21095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suhi_h_0301_03_0203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1596742" y="4103317"/>
            <a:ext cx="1764201" cy="441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12÷4=3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015833" y="4787393"/>
            <a:ext cx="699889" cy="403915"/>
            <a:chOff x="2559672" y="854955"/>
            <a:chExt cx="827878" cy="477778"/>
          </a:xfrm>
        </p:grpSpPr>
        <p:pic>
          <p:nvPicPr>
            <p:cNvPr id="46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2" y="854955"/>
              <a:ext cx="786497" cy="47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TextBox 46"/>
            <p:cNvSpPr txBox="1"/>
            <p:nvPr/>
          </p:nvSpPr>
          <p:spPr>
            <a:xfrm>
              <a:off x="2566729" y="873901"/>
              <a:ext cx="820821" cy="400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  <a:endPara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9" name="타원 48"/>
          <p:cNvSpPr/>
          <p:nvPr/>
        </p:nvSpPr>
        <p:spPr>
          <a:xfrm>
            <a:off x="854807" y="46482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1801193" y="4751389"/>
            <a:ext cx="352689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12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나누기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과 같습니다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323528" y="3095205"/>
            <a:ext cx="1840145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ko-KR" altLang="en-US" sz="20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나누어지는 수</a:t>
            </a:r>
          </a:p>
        </p:txBody>
      </p:sp>
      <p:sp>
        <p:nvSpPr>
          <p:cNvPr id="56" name="직사각형 55"/>
          <p:cNvSpPr/>
          <p:nvPr/>
        </p:nvSpPr>
        <p:spPr bwMode="auto">
          <a:xfrm>
            <a:off x="2231740" y="3074644"/>
            <a:ext cx="137196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ko-KR" altLang="en-US" sz="200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맑은 고딕" pitchFamily="50" charset="-127"/>
                <a:ea typeface="맑은 고딕" pitchFamily="50" charset="-127"/>
              </a:rPr>
              <a:t>나누는 수</a:t>
            </a:r>
          </a:p>
        </p:txBody>
      </p:sp>
      <p:sp>
        <p:nvSpPr>
          <p:cNvPr id="58" name="직사각형 57"/>
          <p:cNvSpPr/>
          <p:nvPr/>
        </p:nvSpPr>
        <p:spPr bwMode="auto">
          <a:xfrm>
            <a:off x="3905321" y="4059602"/>
            <a:ext cx="428112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맑은 고딕" pitchFamily="50" charset="-127"/>
                <a:ea typeface="맑은 고딕" pitchFamily="50" charset="-127"/>
              </a:rPr>
              <a:t>몫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5823" y="2246904"/>
            <a:ext cx="5004556" cy="58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로 나누면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67" name="꺾인 연결선 66"/>
          <p:cNvCxnSpPr/>
          <p:nvPr/>
        </p:nvCxnSpPr>
        <p:spPr bwMode="auto">
          <a:xfrm rot="16200000" flipV="1">
            <a:off x="1423659" y="3445805"/>
            <a:ext cx="629602" cy="848955"/>
          </a:xfrm>
          <a:prstGeom prst="bentConnector3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꺾인 연결선 67"/>
          <p:cNvCxnSpPr/>
          <p:nvPr/>
        </p:nvCxnSpPr>
        <p:spPr bwMode="auto">
          <a:xfrm rot="5400000" flipH="1" flipV="1">
            <a:off x="2378256" y="3731678"/>
            <a:ext cx="644273" cy="274375"/>
          </a:xfrm>
          <a:prstGeom prst="bentConnector3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직선 화살표 연결선 68"/>
          <p:cNvCxnSpPr/>
          <p:nvPr/>
        </p:nvCxnSpPr>
        <p:spPr bwMode="auto">
          <a:xfrm>
            <a:off x="2987824" y="4324220"/>
            <a:ext cx="809485" cy="0"/>
          </a:xfrm>
          <a:prstGeom prst="straightConnector1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73" name="_x199739360" descr="EMB000018681f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773" y="3869722"/>
            <a:ext cx="754662" cy="121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모서리가 둥근 사각형 설명선 71"/>
          <p:cNvSpPr/>
          <p:nvPr/>
        </p:nvSpPr>
        <p:spPr>
          <a:xfrm>
            <a:off x="4420653" y="2345075"/>
            <a:ext cx="2291164" cy="1373847"/>
          </a:xfrm>
          <a:prstGeom prst="wedgeRoundRectCallout">
            <a:avLst>
              <a:gd name="adj1" fmla="val 28193"/>
              <a:gd name="adj2" fmla="val 61135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en-US" altLang="ko-KR" sz="1600" dirty="0" smtClean="0">
                <a:latin typeface="+mn-ea"/>
              </a:rPr>
              <a:t>÷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와 같은 계산을 나눗셈이라 하고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12</a:t>
            </a:r>
            <a:r>
              <a:rPr lang="en-US" altLang="ko-KR" sz="1600" dirty="0" smtClean="0">
                <a:latin typeface="+mn-ea"/>
              </a:rPr>
              <a:t>÷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4=3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과 같은 식을 나눗셈식이라 합니다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5546198" y="39552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4237796" y="24431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57372" y="4149080"/>
            <a:ext cx="1187945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520409" y="39552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="" xmlns:a16="http://schemas.microsoft.com/office/drawing/2014/main" id="{C78BCD9F-6DB8-45A3-B856-782DFCCCB6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36096" y="3597225"/>
            <a:ext cx="504056" cy="504056"/>
          </a:xfrm>
          <a:prstGeom prst="rect">
            <a:avLst/>
          </a:prstGeom>
        </p:spPr>
      </p:pic>
      <p:sp>
        <p:nvSpPr>
          <p:cNvPr id="70" name="직사각형 69"/>
          <p:cNvSpPr>
            <a:spLocks noChangeArrowheads="1"/>
          </p:cNvSpPr>
          <p:nvPr/>
        </p:nvSpPr>
        <p:spPr bwMode="auto">
          <a:xfrm>
            <a:off x="7010495" y="3896906"/>
            <a:ext cx="2089116" cy="105413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0"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suhi_h_0301_03_0203</a:t>
            </a:r>
            <a:endParaRPr kumimoji="0"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en-US" altLang="ko-KR" sz="1000" dirty="0">
                <a:latin typeface="+mn-ea"/>
              </a:rPr>
              <a:t>÷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와 같은 계산을 나눗셈이라 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12</a:t>
            </a:r>
            <a:r>
              <a:rPr lang="en-US" altLang="ko-KR" sz="1000" dirty="0">
                <a:latin typeface="+mn-ea"/>
              </a:rPr>
              <a:t>÷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4=3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과 같은 식을 나눗셈식이라 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7308304" y="5373216"/>
            <a:ext cx="1152128" cy="1152128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오디오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r="5010" b="8076"/>
          <a:stretch/>
        </p:blipFill>
        <p:spPr>
          <a:xfrm>
            <a:off x="101609" y="2453458"/>
            <a:ext cx="6757783" cy="2253713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61062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50769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8490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8197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674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645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51958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41665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7739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7739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suhi_h_0301_03_0203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명이 몇 개씩 먹을 수 있는지 빵은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토마토는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소시지는      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그려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0411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300" y="1910627"/>
            <a:ext cx="311845" cy="30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985" y="1605841"/>
            <a:ext cx="331199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458561" y="1663671"/>
            <a:ext cx="241462" cy="2351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61849" y="2696517"/>
            <a:ext cx="1049811" cy="2160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오늘의 간식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133161" y="3639984"/>
            <a:ext cx="241462" cy="2351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541" y="3603785"/>
            <a:ext cx="331199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909" y="3603785"/>
            <a:ext cx="331199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969" y="3968104"/>
            <a:ext cx="311845" cy="30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218" y="3968104"/>
            <a:ext cx="311845" cy="30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136" y="3968104"/>
            <a:ext cx="311845" cy="30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직사각형 64"/>
          <p:cNvSpPr/>
          <p:nvPr/>
        </p:nvSpPr>
        <p:spPr>
          <a:xfrm>
            <a:off x="3807889" y="3639984"/>
            <a:ext cx="241462" cy="2351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269" y="3603785"/>
            <a:ext cx="331199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637" y="3603785"/>
            <a:ext cx="331199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697" y="3968104"/>
            <a:ext cx="311845" cy="30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946" y="3968104"/>
            <a:ext cx="311845" cy="30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864" y="3968104"/>
            <a:ext cx="311845" cy="30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직사각형 71"/>
          <p:cNvSpPr/>
          <p:nvPr/>
        </p:nvSpPr>
        <p:spPr>
          <a:xfrm>
            <a:off x="5494894" y="3639984"/>
            <a:ext cx="241462" cy="2351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274" y="3603785"/>
            <a:ext cx="331199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642" y="3603785"/>
            <a:ext cx="331199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702" y="3968104"/>
            <a:ext cx="311845" cy="30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951" y="3968104"/>
            <a:ext cx="311845" cy="30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869" y="3968104"/>
            <a:ext cx="311845" cy="30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그림 6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2981" y="3284984"/>
            <a:ext cx="360000" cy="3550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67953" y="3284984"/>
            <a:ext cx="360000" cy="3550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6727" y="3284984"/>
            <a:ext cx="360000" cy="355000"/>
          </a:xfrm>
          <a:prstGeom prst="rect">
            <a:avLst/>
          </a:prstGeom>
        </p:spPr>
      </p:pic>
      <p:pic>
        <p:nvPicPr>
          <p:cNvPr id="92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3" y="2621039"/>
            <a:ext cx="6916895" cy="1983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53"/>
          <p:cNvSpPr txBox="1"/>
          <p:nvPr/>
        </p:nvSpPr>
        <p:spPr>
          <a:xfrm>
            <a:off x="860468" y="3366540"/>
            <a:ext cx="22046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53"/>
          <p:cNvSpPr txBox="1"/>
          <p:nvPr/>
        </p:nvSpPr>
        <p:spPr>
          <a:xfrm>
            <a:off x="375080" y="3738203"/>
            <a:ext cx="6018501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빵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토마토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소시지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명이 똑같이 나누어 먹으려고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물음에 답해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3" name="TextBox 53"/>
          <p:cNvSpPr txBox="1"/>
          <p:nvPr/>
        </p:nvSpPr>
        <p:spPr>
          <a:xfrm>
            <a:off x="323528" y="3357015"/>
            <a:ext cx="22046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53"/>
          <p:cNvSpPr txBox="1"/>
          <p:nvPr/>
        </p:nvSpPr>
        <p:spPr>
          <a:xfrm>
            <a:off x="1386342" y="3345648"/>
            <a:ext cx="22046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220854" y="29506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43" y="334564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32" y="3328787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TextBox 107"/>
          <p:cNvSpPr txBox="1"/>
          <p:nvPr/>
        </p:nvSpPr>
        <p:spPr>
          <a:xfrm>
            <a:off x="7018371" y="1092168"/>
            <a:ext cx="2125629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가로 팝업 창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 팝업 열린 화면으로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참고 링크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11"/>
              </a:rPr>
              <a:t>http://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11"/>
              </a:rPr>
              <a:t>cdata.tsherpa.co.kr/tsherpa/MultiMedia/Flash/2020/curri/index.html?flashxmlnum=soboro2&amp;classa=A8-C1-62-KK-KA-02-03-04-0-0-0-0&amp;classno=AA_SAMPLE/nproto_sample/DA/nproto_suh_504.html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네모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9" name="타원 108"/>
          <p:cNvSpPr/>
          <p:nvPr/>
        </p:nvSpPr>
        <p:spPr>
          <a:xfrm>
            <a:off x="4282754" y="13969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7308304" y="5373216"/>
            <a:ext cx="1152128" cy="1152128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완료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r="5010" b="8076"/>
          <a:stretch/>
        </p:blipFill>
        <p:spPr>
          <a:xfrm>
            <a:off x="101609" y="2453458"/>
            <a:ext cx="6757783" cy="2253713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61062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50769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8490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8197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674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645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51958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41665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7739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7739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336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가로 팝업 창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아래와 같이 약물이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5899547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suhi_h_0301_03_0203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명이 몇 개씩 먹을 수 있는지 빵은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토마토는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소시지는      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그려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0411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84" y="1910627"/>
            <a:ext cx="311845" cy="30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985" y="1605841"/>
            <a:ext cx="331199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458561" y="1663671"/>
            <a:ext cx="241462" cy="2351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61849" y="2696517"/>
            <a:ext cx="1049811" cy="2160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오늘의 간식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361276" y="25124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0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타원 100"/>
          <p:cNvSpPr/>
          <p:nvPr/>
        </p:nvSpPr>
        <p:spPr>
          <a:xfrm>
            <a:off x="4776021" y="51211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3976" y="3885345"/>
            <a:ext cx="360000" cy="355000"/>
          </a:xfrm>
          <a:prstGeom prst="rect">
            <a:avLst/>
          </a:prstGeom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1" y="2996952"/>
            <a:ext cx="264115" cy="1065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/>
          <p:cNvSpPr/>
          <p:nvPr/>
        </p:nvSpPr>
        <p:spPr>
          <a:xfrm>
            <a:off x="57881" y="27873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974" y="2355438"/>
            <a:ext cx="1882421" cy="783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그림 9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83808" y="3885345"/>
            <a:ext cx="360000" cy="3550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75956" y="3885345"/>
            <a:ext cx="360000" cy="355000"/>
          </a:xfrm>
          <a:prstGeom prst="rect">
            <a:avLst/>
          </a:prstGeom>
        </p:spPr>
      </p:pic>
      <p:sp>
        <p:nvSpPr>
          <p:cNvPr id="94" name="타원 93"/>
          <p:cNvSpPr/>
          <p:nvPr/>
        </p:nvSpPr>
        <p:spPr>
          <a:xfrm>
            <a:off x="1974434" y="35932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70972" y="3739293"/>
            <a:ext cx="4484408" cy="71533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39529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1_1_1.png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타원 42"/>
          <p:cNvSpPr/>
          <p:nvPr/>
        </p:nvSpPr>
        <p:spPr>
          <a:xfrm>
            <a:off x="7308304" y="5373216"/>
            <a:ext cx="1152128" cy="1152128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완료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021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그림 100"/>
          <p:cNvPicPr>
            <a:picLocks noChangeAspect="1"/>
          </p:cNvPicPr>
          <p:nvPr/>
        </p:nvPicPr>
        <p:blipFill rotWithShape="1">
          <a:blip r:embed="rId2"/>
          <a:srcRect r="5010" b="8076"/>
          <a:stretch/>
        </p:blipFill>
        <p:spPr>
          <a:xfrm>
            <a:off x="101609" y="2453458"/>
            <a:ext cx="6757783" cy="2253713"/>
          </a:xfrm>
          <a:prstGeom prst="rect">
            <a:avLst/>
          </a:prstGeom>
        </p:spPr>
      </p:pic>
      <p:sp>
        <p:nvSpPr>
          <p:cNvPr id="102" name="모서리가 둥근 직사각형 101"/>
          <p:cNvSpPr/>
          <p:nvPr/>
        </p:nvSpPr>
        <p:spPr>
          <a:xfrm>
            <a:off x="461849" y="2696517"/>
            <a:ext cx="1049811" cy="2160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오늘의 간식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4" name="그림 10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976" y="3885345"/>
            <a:ext cx="360000" cy="355000"/>
          </a:xfrm>
          <a:prstGeom prst="rect">
            <a:avLst/>
          </a:prstGeom>
        </p:spPr>
      </p:pic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1" y="2996952"/>
            <a:ext cx="264115" cy="1065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그림 10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808" y="3885345"/>
            <a:ext cx="360000" cy="355000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956" y="3885345"/>
            <a:ext cx="360000" cy="35500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61062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50769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8490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8197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674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645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51958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41665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7739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7739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suhi_h_0301_03_0203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194924" y="4306581"/>
            <a:ext cx="241462" cy="2351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304" y="4270382"/>
            <a:ext cx="331199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672" y="4270382"/>
            <a:ext cx="331199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32" y="4634701"/>
            <a:ext cx="311845" cy="30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981" y="4634701"/>
            <a:ext cx="311845" cy="30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899" y="4634701"/>
            <a:ext cx="311845" cy="30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직사각형 64"/>
          <p:cNvSpPr/>
          <p:nvPr/>
        </p:nvSpPr>
        <p:spPr>
          <a:xfrm>
            <a:off x="3869652" y="4306581"/>
            <a:ext cx="241462" cy="2351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032" y="4270382"/>
            <a:ext cx="331199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400" y="4270382"/>
            <a:ext cx="331199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460" y="4634701"/>
            <a:ext cx="311845" cy="30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709" y="4634701"/>
            <a:ext cx="311845" cy="30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627" y="4634701"/>
            <a:ext cx="311845" cy="30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직사각형 71"/>
          <p:cNvSpPr/>
          <p:nvPr/>
        </p:nvSpPr>
        <p:spPr>
          <a:xfrm>
            <a:off x="5556657" y="4306581"/>
            <a:ext cx="241462" cy="2351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037" y="4270382"/>
            <a:ext cx="331199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405" y="4270382"/>
            <a:ext cx="331199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465" y="4634701"/>
            <a:ext cx="311845" cy="30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714" y="4634701"/>
            <a:ext cx="311845" cy="30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632" y="4634701"/>
            <a:ext cx="311845" cy="30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그림 9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863" y="4085523"/>
            <a:ext cx="270474" cy="266716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995" y="4061032"/>
            <a:ext cx="270474" cy="266716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024" y="4039865"/>
            <a:ext cx="270474" cy="266716"/>
          </a:xfrm>
          <a:prstGeom prst="rect">
            <a:avLst/>
          </a:prstGeom>
        </p:spPr>
      </p:pic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5" name="그룹 84"/>
          <p:cNvGrpSpPr/>
          <p:nvPr/>
        </p:nvGrpSpPr>
        <p:grpSpPr>
          <a:xfrm>
            <a:off x="225605" y="3613313"/>
            <a:ext cx="6667165" cy="1646068"/>
            <a:chOff x="179512" y="3173483"/>
            <a:chExt cx="6667165" cy="2099807"/>
          </a:xfrm>
        </p:grpSpPr>
        <p:sp>
          <p:nvSpPr>
            <p:cNvPr id="90" name="직각 삼각형 89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179512" y="3523047"/>
              <a:ext cx="6667165" cy="15621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93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173483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395536" y="4005064"/>
            <a:ext cx="643597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명에게 빵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토마토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소시지를 각각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번갈아 가며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나누어 주면 한 명당 빵은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토마토는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소시지는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가질 수 있습니다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명이 몇 개씩 먹을 수 있는지 빵은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토마토는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소시지는      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그려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0411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300" y="1910627"/>
            <a:ext cx="311845" cy="30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985" y="1605841"/>
            <a:ext cx="331199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직사각형 97"/>
          <p:cNvSpPr/>
          <p:nvPr/>
        </p:nvSpPr>
        <p:spPr>
          <a:xfrm>
            <a:off x="4458561" y="1663671"/>
            <a:ext cx="241462" cy="2351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6969083" y="3353032"/>
            <a:ext cx="1952620" cy="2708278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네모아이콘 필요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크기 참고</a:t>
            </a:r>
            <a:r>
              <a:rPr lang="en-US" altLang="ko-KR" dirty="0" smtClean="0"/>
              <a:t>: </a:t>
            </a:r>
          </a:p>
          <a:p>
            <a:pPr algn="ctr"/>
            <a:r>
              <a:rPr lang="en-US" altLang="ko-KR" dirty="0"/>
              <a:t>/common/contents/images/icon/icon_O_2.png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323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88081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/>
          <p:nvPr/>
        </p:nvSpPr>
        <p:spPr>
          <a:xfrm>
            <a:off x="7018371" y="1092168"/>
            <a:ext cx="2125629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가로 팝업 창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suhi_h_0301_03_0203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730" r="823"/>
          <a:stretch/>
        </p:blipFill>
        <p:spPr>
          <a:xfrm>
            <a:off x="418446" y="2834257"/>
            <a:ext cx="6218874" cy="150657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8193" y="3209135"/>
            <a:ext cx="84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빵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60633" y="3209135"/>
            <a:ext cx="934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토마토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222348" y="3209135"/>
            <a:ext cx="93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소시지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4937729" y="3681028"/>
            <a:ext cx="141627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    =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933228" y="3712875"/>
            <a:ext cx="336155" cy="32730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lang="ko-KR" altLang="en-US" sz="19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6" name="그림 9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100" y="3505400"/>
            <a:ext cx="360000" cy="355000"/>
          </a:xfrm>
          <a:prstGeom prst="rect">
            <a:avLst/>
          </a:prstGeom>
        </p:spPr>
      </p:pic>
      <p:sp>
        <p:nvSpPr>
          <p:cNvPr id="98" name="직사각형 97"/>
          <p:cNvSpPr/>
          <p:nvPr/>
        </p:nvSpPr>
        <p:spPr>
          <a:xfrm>
            <a:off x="5472100" y="3721377"/>
            <a:ext cx="336155" cy="32730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9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그림 9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0972" y="3526094"/>
            <a:ext cx="360000" cy="355000"/>
          </a:xfrm>
          <a:prstGeom prst="rect">
            <a:avLst/>
          </a:prstGeom>
        </p:spPr>
      </p:pic>
      <p:sp>
        <p:nvSpPr>
          <p:cNvPr id="102" name="직사각형 101"/>
          <p:cNvSpPr/>
          <p:nvPr/>
        </p:nvSpPr>
        <p:spPr>
          <a:xfrm>
            <a:off x="6013348" y="3721377"/>
            <a:ext cx="336155" cy="32730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9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" name="그림 10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220" y="3526094"/>
            <a:ext cx="360000" cy="355000"/>
          </a:xfrm>
          <a:prstGeom prst="rect">
            <a:avLst/>
          </a:prstGeom>
        </p:spPr>
      </p:pic>
      <p:pic>
        <p:nvPicPr>
          <p:cNvPr id="1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타원 110"/>
          <p:cNvSpPr/>
          <p:nvPr/>
        </p:nvSpPr>
        <p:spPr>
          <a:xfrm>
            <a:off x="5899547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898424" y="30622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빵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토마토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소시지를 각각 몇 개씩 나누어 먹으면 되는지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나눗셈식으로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나타내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1" y="2996952"/>
            <a:ext cx="264115" cy="1065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타원 107"/>
          <p:cNvSpPr/>
          <p:nvPr/>
        </p:nvSpPr>
        <p:spPr>
          <a:xfrm>
            <a:off x="57881" y="27873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55100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1_1_2.sgv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4" name="직사각형 123"/>
          <p:cNvSpPr/>
          <p:nvPr/>
        </p:nvSpPr>
        <p:spPr>
          <a:xfrm>
            <a:off x="2811091" y="3676636"/>
            <a:ext cx="141627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    =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2806590" y="3708483"/>
            <a:ext cx="336155" cy="32730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9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6" name="그림 12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5462" y="3501008"/>
            <a:ext cx="360000" cy="355000"/>
          </a:xfrm>
          <a:prstGeom prst="rect">
            <a:avLst/>
          </a:prstGeom>
        </p:spPr>
      </p:pic>
      <p:sp>
        <p:nvSpPr>
          <p:cNvPr id="127" name="직사각형 126"/>
          <p:cNvSpPr/>
          <p:nvPr/>
        </p:nvSpPr>
        <p:spPr>
          <a:xfrm>
            <a:off x="3345462" y="3716985"/>
            <a:ext cx="336155" cy="32730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9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8" name="그림 12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334" y="3521702"/>
            <a:ext cx="360000" cy="355000"/>
          </a:xfrm>
          <a:prstGeom prst="rect">
            <a:avLst/>
          </a:prstGeom>
        </p:spPr>
      </p:pic>
      <p:sp>
        <p:nvSpPr>
          <p:cNvPr id="129" name="직사각형 128"/>
          <p:cNvSpPr/>
          <p:nvPr/>
        </p:nvSpPr>
        <p:spPr>
          <a:xfrm>
            <a:off x="3886710" y="3716985"/>
            <a:ext cx="336155" cy="32730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9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0" name="그림 12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5582" y="3521702"/>
            <a:ext cx="360000" cy="355000"/>
          </a:xfrm>
          <a:prstGeom prst="rect">
            <a:avLst/>
          </a:prstGeom>
        </p:spPr>
      </p:pic>
      <p:sp>
        <p:nvSpPr>
          <p:cNvPr id="131" name="직사각형 130"/>
          <p:cNvSpPr/>
          <p:nvPr/>
        </p:nvSpPr>
        <p:spPr>
          <a:xfrm>
            <a:off x="616677" y="3652642"/>
            <a:ext cx="141627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    =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612176" y="3684489"/>
            <a:ext cx="336155" cy="32730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9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3" name="그림 13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48" y="3477014"/>
            <a:ext cx="360000" cy="355000"/>
          </a:xfrm>
          <a:prstGeom prst="rect">
            <a:avLst/>
          </a:prstGeom>
        </p:spPr>
      </p:pic>
      <p:sp>
        <p:nvSpPr>
          <p:cNvPr id="134" name="직사각형 133"/>
          <p:cNvSpPr/>
          <p:nvPr/>
        </p:nvSpPr>
        <p:spPr>
          <a:xfrm>
            <a:off x="1151048" y="3692991"/>
            <a:ext cx="336155" cy="32730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9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5" name="그림 13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920" y="3497708"/>
            <a:ext cx="360000" cy="355000"/>
          </a:xfrm>
          <a:prstGeom prst="rect">
            <a:avLst/>
          </a:prstGeom>
        </p:spPr>
      </p:pic>
      <p:sp>
        <p:nvSpPr>
          <p:cNvPr id="136" name="직사각형 135"/>
          <p:cNvSpPr/>
          <p:nvPr/>
        </p:nvSpPr>
        <p:spPr>
          <a:xfrm>
            <a:off x="1692296" y="3692991"/>
            <a:ext cx="336155" cy="32730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7" name="그림 13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168" y="3497708"/>
            <a:ext cx="360000" cy="355000"/>
          </a:xfrm>
          <a:prstGeom prst="rect">
            <a:avLst/>
          </a:prstGeom>
        </p:spPr>
      </p:pic>
      <p:sp>
        <p:nvSpPr>
          <p:cNvPr id="54" name="타원 53"/>
          <p:cNvSpPr/>
          <p:nvPr/>
        </p:nvSpPr>
        <p:spPr>
          <a:xfrm>
            <a:off x="7308304" y="5373216"/>
            <a:ext cx="1152128" cy="1152128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완료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28503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체리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케이크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개에 똑같이 나누어 올리려고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케이크 한 개에 몇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올릴 수 있을까요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018371" y="919165"/>
            <a:ext cx="21256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동그라미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 앤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드랍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안의 원을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#2-1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케이크 위에 드래그함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3_1_3.html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\lesson03\ops\3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버튼을 클릭하면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확인 클릭 시 화면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4747710" y="2877617"/>
            <a:ext cx="2035743" cy="227347"/>
            <a:chOff x="3972721" y="2197503"/>
            <a:chExt cx="2035743" cy="227347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3972721" y="2197503"/>
              <a:ext cx="2035743" cy="227347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동그라미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를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옮기세요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4005796" y="2240868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42" name="타원 41"/>
          <p:cNvSpPr/>
          <p:nvPr/>
        </p:nvSpPr>
        <p:spPr>
          <a:xfrm>
            <a:off x="6543714" y="2666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5679618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suhi_h_0301_03_0203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2778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221" y="5280474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883" y="52778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151" y="5240908"/>
            <a:ext cx="258471" cy="252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909" y="5251128"/>
            <a:ext cx="264482" cy="258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466965"/>
            <a:ext cx="178503" cy="21095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2984" y="3301542"/>
            <a:ext cx="5831476" cy="55002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74" name="타원 73"/>
          <p:cNvSpPr/>
          <p:nvPr/>
        </p:nvSpPr>
        <p:spPr>
          <a:xfrm>
            <a:off x="2320688" y="49915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 rotWithShape="1">
          <a:blip r:embed="rId9"/>
          <a:srcRect r="89172"/>
          <a:stretch/>
        </p:blipFill>
        <p:spPr>
          <a:xfrm>
            <a:off x="4373431" y="2395394"/>
            <a:ext cx="474409" cy="41324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55" name="TextBox 43"/>
          <p:cNvSpPr txBox="1"/>
          <p:nvPr/>
        </p:nvSpPr>
        <p:spPr>
          <a:xfrm>
            <a:off x="644499" y="2409268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케이크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위에 올라갈 체리의 개수만큼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그려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59978" y="3314633"/>
            <a:ext cx="5711915" cy="524743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094" y="4679005"/>
            <a:ext cx="1948950" cy="465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/>
          <p:cNvSpPr/>
          <p:nvPr/>
        </p:nvSpPr>
        <p:spPr>
          <a:xfrm>
            <a:off x="598454" y="31578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10" y="4127480"/>
            <a:ext cx="5734031" cy="597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/>
          <p:cNvSpPr/>
          <p:nvPr/>
        </p:nvSpPr>
        <p:spPr>
          <a:xfrm>
            <a:off x="251521" y="3981428"/>
            <a:ext cx="476122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24410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1_1_3.sgv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타원 44"/>
          <p:cNvSpPr/>
          <p:nvPr/>
        </p:nvSpPr>
        <p:spPr>
          <a:xfrm>
            <a:off x="7308304" y="5373216"/>
            <a:ext cx="1152128" cy="1152128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완료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244708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케이크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개에 체리를 몇 개씩 올릴 수 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suhi_h_0301_03_0203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533965"/>
            <a:ext cx="178503" cy="210959"/>
          </a:xfrm>
          <a:prstGeom prst="rect">
            <a:avLst/>
          </a:prstGeom>
        </p:spPr>
      </p:pic>
      <p:grpSp>
        <p:nvGrpSpPr>
          <p:cNvPr id="64" name="그룹 63"/>
          <p:cNvGrpSpPr/>
          <p:nvPr/>
        </p:nvGrpSpPr>
        <p:grpSpPr>
          <a:xfrm>
            <a:off x="3206942" y="2831804"/>
            <a:ext cx="985993" cy="504809"/>
            <a:chOff x="9479691" y="2591188"/>
            <a:chExt cx="985993" cy="504809"/>
          </a:xfrm>
        </p:grpSpPr>
        <p:sp>
          <p:nvSpPr>
            <p:cNvPr id="65" name="직사각형 64"/>
            <p:cNvSpPr/>
            <p:nvPr/>
          </p:nvSpPr>
          <p:spPr>
            <a:xfrm>
              <a:off x="9479691" y="2768688"/>
              <a:ext cx="7835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6" name="그림 65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05684" y="2591188"/>
              <a:ext cx="360000" cy="355000"/>
            </a:xfrm>
            <a:prstGeom prst="rect">
              <a:avLst/>
            </a:prstGeom>
          </p:spPr>
        </p:pic>
      </p:grpSp>
      <p:pic>
        <p:nvPicPr>
          <p:cNvPr id="6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899547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/>
          <p:cNvSpPr/>
          <p:nvPr/>
        </p:nvSpPr>
        <p:spPr>
          <a:xfrm>
            <a:off x="4776021" y="51211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7526" y="5226059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514" y="52778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760" y="5280474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614" y="52778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469" y="5226058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644499" y="1628503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체리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케이크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개에 똑같이 나누어 올리려고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케이크 한 개에 몇 개씩 올릴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7" name="타원 36"/>
          <p:cNvSpPr/>
          <p:nvPr/>
        </p:nvSpPr>
        <p:spPr>
          <a:xfrm>
            <a:off x="7308304" y="5373216"/>
            <a:ext cx="1152128" cy="1152128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완료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08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43468</TotalTime>
  <Words>1640</Words>
  <Application>Microsoft Office PowerPoint</Application>
  <PresentationFormat>화면 슬라이드 쇼(4:3)</PresentationFormat>
  <Paragraphs>537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dell</cp:lastModifiedBy>
  <cp:revision>7509</cp:revision>
  <dcterms:created xsi:type="dcterms:W3CDTF">2008-07-15T12:19:11Z</dcterms:created>
  <dcterms:modified xsi:type="dcterms:W3CDTF">2022-03-11T14:23:41Z</dcterms:modified>
</cp:coreProperties>
</file>