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67" r:id="rId3"/>
    <p:sldId id="405" r:id="rId4"/>
    <p:sldId id="382" r:id="rId5"/>
    <p:sldId id="398" r:id="rId6"/>
    <p:sldId id="404" r:id="rId7"/>
    <p:sldId id="339" r:id="rId8"/>
    <p:sldId id="400" r:id="rId9"/>
    <p:sldId id="389" r:id="rId10"/>
    <p:sldId id="406" r:id="rId11"/>
    <p:sldId id="273" r:id="rId12"/>
    <p:sldId id="391" r:id="rId13"/>
    <p:sldId id="293" r:id="rId14"/>
    <p:sldId id="402" r:id="rId15"/>
    <p:sldId id="296" r:id="rId16"/>
  </p:sldIdLst>
  <p:sldSz cx="9906000" cy="6858000" type="A4"/>
  <p:notesSz cx="9926638" cy="6797675"/>
  <p:embeddedFontLst>
    <p:embeddedFont>
      <p:font typeface="나눔고딕 ExtraBold" panose="020D0904000000000000" pitchFamily="50" charset="-127"/>
      <p:bold r:id="rId19"/>
    </p:embeddedFont>
    <p:embeddedFont>
      <p:font typeface="Cambria Math" panose="02040503050406030204" pitchFamily="18" charset="0"/>
      <p:regular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custShowLst>
    <p:custShow name="재구성한 쇼 1" id="0">
      <p:sldLst>
        <p:sld r:id="rId11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625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2251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05A67"/>
    <a:srgbClr val="ACCFBA"/>
    <a:srgbClr val="1FBADF"/>
    <a:srgbClr val="3567D7"/>
    <a:srgbClr val="CFF1F9"/>
    <a:srgbClr val="74D5EC"/>
    <a:srgbClr val="4DE5F5"/>
    <a:srgbClr val="31C1E3"/>
    <a:srgbClr val="EC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>
      <p:cViewPr>
        <p:scale>
          <a:sx n="70" d="100"/>
          <a:sy n="70" d="100"/>
        </p:scale>
        <p:origin x="2970" y="1098"/>
      </p:cViewPr>
      <p:guideLst>
        <p:guide orient="horz" pos="618"/>
        <p:guide pos="353"/>
        <p:guide pos="625"/>
        <p:guide pos="5887"/>
        <p:guide orient="horz" pos="3748"/>
        <p:guide orient="horz" pos="3884"/>
        <p:guide orient="horz" pos="255"/>
        <p:guide orient="horz" pos="890"/>
        <p:guide orient="horz" pos="1117"/>
        <p:guide orient="horz" pos="2251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D928D-E982-4F52-B598-4F7816A2B50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4AE5A-025F-4174-952B-328CE6D3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7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3490773" cy="630025"/>
            <a:chOff x="1381101" y="12893"/>
            <a:chExt cx="3490773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285182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소수 사이의 관계를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28866" y="12893"/>
              <a:ext cx="1143008" cy="630025"/>
              <a:chOff x="4482631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683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4826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4_2_3_5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13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3" name="그룹 13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6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사이의 관계를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hlinkClick r:id="rId5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6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7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169024" y="78558"/>
            <a:ext cx="2570747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62~63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42~43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87" y="1302627"/>
            <a:ext cx="6617224" cy="4177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7136" y="0"/>
            <a:ext cx="372886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3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51" name="그룹 15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7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4" name="그룹 15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8" y="981075"/>
            <a:ext cx="9072626" cy="507831"/>
            <a:chOff x="560388" y="981075"/>
            <a:chExt cx="9072626" cy="5078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소수 사이의 관계를 알아봅시다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13943" y="1658827"/>
            <a:ext cx="8736074" cy="425245"/>
            <a:chOff x="613943" y="1010452"/>
            <a:chExt cx="8736074" cy="425245"/>
          </a:xfrm>
        </p:grpSpPr>
        <p:sp>
          <p:nvSpPr>
            <p:cNvPr id="84" name="TextBox 83"/>
            <p:cNvSpPr txBox="1"/>
            <p:nvPr/>
          </p:nvSpPr>
          <p:spPr>
            <a:xfrm>
              <a:off x="777457" y="1010452"/>
              <a:ext cx="8572560" cy="42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빈칸에 알맞은 수를 써넣으세요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613943" y="115882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40" y="2639891"/>
            <a:ext cx="8724365" cy="2000666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989017" y="2884874"/>
            <a:ext cx="579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6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568625" y="2884874"/>
            <a:ext cx="576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04198" y="2884874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76399" y="3460938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6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94202" y="3460938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905996" y="3460938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6035" y="3501008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43838" y="3501008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26035" y="4109010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43838" y="4109010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661641" y="4109010"/>
            <a:ext cx="34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8" name="직사각형 137">
            <a:hlinkClick r:id="rId4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5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6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33"/>
          <p:cNvGrpSpPr/>
          <p:nvPr/>
        </p:nvGrpSpPr>
        <p:grpSpPr>
          <a:xfrm>
            <a:off x="1712030" y="3494536"/>
            <a:ext cx="324000" cy="324000"/>
            <a:chOff x="4964713" y="2475902"/>
            <a:chExt cx="405203" cy="405203"/>
          </a:xfrm>
        </p:grpSpPr>
        <p:sp>
          <p:nvSpPr>
            <p:cNvPr id="142" name="타원 14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4" name="타원 14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33"/>
          <p:cNvGrpSpPr/>
          <p:nvPr/>
        </p:nvGrpSpPr>
        <p:grpSpPr>
          <a:xfrm>
            <a:off x="1712030" y="2901901"/>
            <a:ext cx="324000" cy="324000"/>
            <a:chOff x="4964713" y="2475902"/>
            <a:chExt cx="405203" cy="405203"/>
          </a:xfrm>
        </p:grpSpPr>
        <p:sp>
          <p:nvSpPr>
            <p:cNvPr id="146" name="타원 14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33"/>
          <p:cNvGrpSpPr/>
          <p:nvPr/>
        </p:nvGrpSpPr>
        <p:grpSpPr>
          <a:xfrm>
            <a:off x="6473416" y="3494536"/>
            <a:ext cx="324000" cy="324000"/>
            <a:chOff x="4964713" y="2475902"/>
            <a:chExt cx="405203" cy="405203"/>
          </a:xfrm>
        </p:grpSpPr>
        <p:sp>
          <p:nvSpPr>
            <p:cNvPr id="177" name="타원 17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3" name="타원 18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33"/>
          <p:cNvGrpSpPr/>
          <p:nvPr/>
        </p:nvGrpSpPr>
        <p:grpSpPr>
          <a:xfrm>
            <a:off x="6473416" y="4089332"/>
            <a:ext cx="324000" cy="324000"/>
            <a:chOff x="4964713" y="2475902"/>
            <a:chExt cx="405203" cy="405203"/>
          </a:xfrm>
        </p:grpSpPr>
        <p:sp>
          <p:nvSpPr>
            <p:cNvPr id="185" name="타원 1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4" name="타원 1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1" grpId="0"/>
      <p:bldP spid="102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73308"/>
            <a:ext cx="8789630" cy="2358061"/>
            <a:chOff x="560387" y="973308"/>
            <a:chExt cx="8789630" cy="235806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60387" y="1459369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13943" y="973308"/>
              <a:ext cx="8736074" cy="425245"/>
              <a:chOff x="613943" y="1010452"/>
              <a:chExt cx="8736074" cy="425245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1010452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소수의 크기가 어떻게 변하는지 이야기해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115350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3" name="그룹 13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7" name="그룹 13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791393" y="1550983"/>
            <a:ext cx="83320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소수를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 하면 소수점을 기준으로 수가 왼쪽으로 한 자리씩 이동하고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소수의      을 구하면 소수점을 기준으로 수가 오른쪽으로 한 자리씩 이동합니다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1" name="직사각형 110">
            <a:hlinkClick r:id="rId3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4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5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87198"/>
              </p:ext>
            </p:extLst>
          </p:nvPr>
        </p:nvGraphicFramePr>
        <p:xfrm>
          <a:off x="2864768" y="2087288"/>
          <a:ext cx="432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2" name="그룹 33"/>
          <p:cNvGrpSpPr/>
          <p:nvPr/>
        </p:nvGrpSpPr>
        <p:grpSpPr>
          <a:xfrm>
            <a:off x="4791000" y="2233369"/>
            <a:ext cx="324000" cy="324000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8" name="타원 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82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4635509"/>
            <a:ext cx="8789630" cy="1307232"/>
            <a:chOff x="560387" y="4635509"/>
            <a:chExt cx="8789630" cy="1307232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560387" y="515074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13943" y="4635509"/>
              <a:ext cx="8736074" cy="461217"/>
              <a:chOff x="613943" y="4854191"/>
              <a:chExt cx="8736074" cy="46121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854191"/>
                <a:ext cx="8572560" cy="461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쟁반 </a:t>
                </a:r>
                <a:r>
                  <a:rPr lang="en-US" altLang="ko-KR" sz="2000" dirty="0">
                    <a:latin typeface="+mn-ea"/>
                    <a:ea typeface="+mn-ea"/>
                  </a:rPr>
                  <a:t>100</a:t>
                </a:r>
                <a:r>
                  <a:rPr lang="ko-KR" altLang="en-US" sz="2000" dirty="0">
                    <a:latin typeface="+mn-ea"/>
                    <a:ea typeface="+mn-ea"/>
                  </a:rPr>
                  <a:t>개는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sz="2000" dirty="0">
                    <a:latin typeface="+mn-ea"/>
                    <a:ea typeface="+mn-ea"/>
                  </a:rPr>
                  <a:t>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50103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21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71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2" name="그룹 14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31298"/>
            <a:ext cx="9231966" cy="936549"/>
            <a:chOff x="128464" y="931298"/>
            <a:chExt cx="9231966" cy="936549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91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쟁반 한 개의 무게는 </a:t>
              </a:r>
              <a:r>
                <a:rPr lang="en-US" altLang="ko-KR" sz="2250" b="1" dirty="0">
                  <a:latin typeface="+mn-ea"/>
                </a:rPr>
                <a:t>0.723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250" b="1" dirty="0">
                  <a:latin typeface="+mn-ea"/>
                </a:rPr>
                <a:t>이고</a:t>
              </a:r>
              <a:r>
                <a:rPr lang="en-US" altLang="ko-KR" sz="2250" b="1" dirty="0">
                  <a:latin typeface="+mn-ea"/>
                </a:rPr>
                <a:t>, </a:t>
              </a:r>
              <a:r>
                <a:rPr lang="ko-KR" altLang="en-US" sz="2250" b="1" dirty="0">
                  <a:latin typeface="+mn-ea"/>
                </a:rPr>
                <a:t>쌀 한 포대의 무게는 </a:t>
              </a:r>
              <a:r>
                <a:rPr lang="en-US" altLang="ko-KR" sz="2250" b="1" dirty="0">
                  <a:latin typeface="+mn-ea"/>
                </a:rPr>
                <a:t>20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250" b="1" dirty="0">
                  <a:latin typeface="+mn-ea"/>
                </a:rPr>
                <a:t>입니다</a:t>
              </a:r>
              <a:r>
                <a:rPr lang="en-US" altLang="ko-KR" sz="2250" b="1" dirty="0">
                  <a:latin typeface="+mn-ea"/>
                </a:rPr>
                <a:t>. </a:t>
              </a:r>
              <a:r>
                <a:rPr lang="ko-KR" altLang="en-US" sz="2250" b="1" dirty="0">
                  <a:latin typeface="+mn-ea"/>
                </a:rPr>
                <a:t>물음에 답해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464" y="931298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1104"/>
          <a:stretch/>
        </p:blipFill>
        <p:spPr>
          <a:xfrm>
            <a:off x="3358390" y="2102358"/>
            <a:ext cx="3189220" cy="242599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91393" y="5314370"/>
            <a:ext cx="8332097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72.3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4" name="직사각형 203">
            <a:hlinkClick r:id="rId5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6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7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33"/>
          <p:cNvGrpSpPr/>
          <p:nvPr/>
        </p:nvGrpSpPr>
        <p:grpSpPr>
          <a:xfrm>
            <a:off x="4791000" y="5417038"/>
            <a:ext cx="324000" cy="324000"/>
            <a:chOff x="4964713" y="2475902"/>
            <a:chExt cx="405203" cy="405203"/>
          </a:xfrm>
        </p:grpSpPr>
        <p:sp>
          <p:nvSpPr>
            <p:cNvPr id="86" name="타원 8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02" name="그룹 10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5" name="그룹 10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31298"/>
            <a:ext cx="9231966" cy="936549"/>
            <a:chOff x="128464" y="931298"/>
            <a:chExt cx="9231966" cy="936549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91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쟁반 한 개의 무게는 </a:t>
              </a:r>
              <a:r>
                <a:rPr lang="en-US" altLang="ko-KR" sz="2250" b="1" dirty="0">
                  <a:latin typeface="+mn-ea"/>
                </a:rPr>
                <a:t>0.723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250" b="1" dirty="0">
                  <a:latin typeface="+mn-ea"/>
                </a:rPr>
                <a:t>이고</a:t>
              </a:r>
              <a:r>
                <a:rPr lang="en-US" altLang="ko-KR" sz="2250" b="1" dirty="0">
                  <a:latin typeface="+mn-ea"/>
                </a:rPr>
                <a:t>, </a:t>
              </a:r>
              <a:r>
                <a:rPr lang="ko-KR" altLang="en-US" sz="2250" b="1" dirty="0">
                  <a:latin typeface="+mn-ea"/>
                </a:rPr>
                <a:t>쌀 한 포대의 무게는 </a:t>
              </a:r>
              <a:r>
                <a:rPr lang="en-US" altLang="ko-KR" sz="2250" b="1" dirty="0">
                  <a:latin typeface="+mn-ea"/>
                </a:rPr>
                <a:t>20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250" b="1" dirty="0">
                  <a:latin typeface="+mn-ea"/>
                </a:rPr>
                <a:t>입니다</a:t>
              </a:r>
              <a:r>
                <a:rPr lang="en-US" altLang="ko-KR" sz="2250" b="1" dirty="0">
                  <a:latin typeface="+mn-ea"/>
                </a:rPr>
                <a:t>. </a:t>
              </a:r>
              <a:r>
                <a:rPr lang="ko-KR" altLang="en-US" sz="2250" b="1" dirty="0">
                  <a:latin typeface="+mn-ea"/>
                </a:rPr>
                <a:t>물음에 답해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464" y="931298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53312"/>
          <a:stretch/>
        </p:blipFill>
        <p:spPr>
          <a:xfrm>
            <a:off x="3430398" y="2102358"/>
            <a:ext cx="3045205" cy="2425994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560387" y="5150741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91393" y="5314370"/>
            <a:ext cx="833209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0.02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3943" y="4545833"/>
            <a:ext cx="8736074" cy="498598"/>
            <a:chOff x="613943" y="4545833"/>
            <a:chExt cx="8736074" cy="498598"/>
          </a:xfrm>
        </p:grpSpPr>
        <p:sp>
          <p:nvSpPr>
            <p:cNvPr id="90" name="TextBox 89"/>
            <p:cNvSpPr txBox="1"/>
            <p:nvPr/>
          </p:nvSpPr>
          <p:spPr>
            <a:xfrm>
              <a:off x="777457" y="4545833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쌀 한 포대의         </a:t>
              </a:r>
              <a:r>
                <a:rPr lang="ko-KR" altLang="en-US" sz="2000" dirty="0" smtClean="0">
                  <a:latin typeface="+mn-ea"/>
                  <a:ea typeface="+mn-ea"/>
                </a:rPr>
                <a:t>은 </a:t>
              </a:r>
              <a:r>
                <a:rPr lang="ko-KR" altLang="en-US" sz="2000" dirty="0">
                  <a:latin typeface="+mn-ea"/>
                  <a:ea typeface="+mn-ea"/>
                </a:rPr>
                <a:t>몇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000" dirty="0">
                  <a:latin typeface="+mn-ea"/>
                  <a:ea typeface="+mn-ea"/>
                </a:rPr>
                <a:t>인가요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613943" y="471893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4" name="직사각형 203">
            <a:hlinkClick r:id="rId5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6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7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24213"/>
              </p:ext>
            </p:extLst>
          </p:nvPr>
        </p:nvGraphicFramePr>
        <p:xfrm>
          <a:off x="2432720" y="4433072"/>
          <a:ext cx="66978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97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5" name="그룹 33"/>
          <p:cNvGrpSpPr/>
          <p:nvPr/>
        </p:nvGrpSpPr>
        <p:grpSpPr>
          <a:xfrm>
            <a:off x="4791000" y="5417038"/>
            <a:ext cx="324000" cy="324000"/>
            <a:chOff x="4964713" y="2475902"/>
            <a:chExt cx="405203" cy="405203"/>
          </a:xfrm>
        </p:grpSpPr>
        <p:sp>
          <p:nvSpPr>
            <p:cNvPr id="86" name="타원 8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7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한 자리 수의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덧셈을</a:t>
            </a:r>
            <a:r>
              <a:rPr lang="en-US" altLang="ko-KR" sz="3600" dirty="0"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177136" y="0"/>
            <a:ext cx="287353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412875"/>
            <a:ext cx="7912877" cy="4816534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55" name="직사각형 154">
            <a:hlinkClick r:id="rId4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5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hlinkClick r:id="rId6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57" name="타원 56"/>
            <p:cNvSpPr/>
            <p:nvPr/>
          </p:nvSpPr>
          <p:spPr>
            <a:xfrm>
              <a:off x="763623" y="10260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8" name="그림 57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984" y="879968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84521"/>
            <a:ext cx="8789630" cy="1281456"/>
            <a:chOff x="560387" y="984521"/>
            <a:chExt cx="8789630" cy="128145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60387" y="147397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984521"/>
              <a:ext cx="8736074" cy="425245"/>
              <a:chOff x="613943" y="4854191"/>
              <a:chExt cx="8736074" cy="425245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457" y="485419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지호는 무엇을 만들었나요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13943" y="499287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4509120"/>
            <a:ext cx="8789630" cy="1267277"/>
            <a:chOff x="560387" y="4509120"/>
            <a:chExt cx="8789630" cy="1267277"/>
          </a:xfrm>
        </p:grpSpPr>
        <p:grpSp>
          <p:nvGrpSpPr>
            <p:cNvPr id="2" name="그룹 1"/>
            <p:cNvGrpSpPr/>
            <p:nvPr/>
          </p:nvGrpSpPr>
          <p:grpSpPr>
            <a:xfrm>
              <a:off x="613943" y="4509120"/>
              <a:ext cx="8736074" cy="425245"/>
              <a:chOff x="613943" y="4509120"/>
              <a:chExt cx="8736074" cy="42524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77457" y="4509120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자르기 전 처음 종이의 크기는 얼마인가요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613943" y="46440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8" name="모서리가 둥근 직사각형 107"/>
            <p:cNvSpPr/>
            <p:nvPr/>
          </p:nvSpPr>
          <p:spPr>
            <a:xfrm>
              <a:off x="560387" y="498439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4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0" name="그룹 14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86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791393" y="1620678"/>
            <a:ext cx="852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생일잔치에 사용하기 위해 종이를 잘라 종이 꽃가루를 만들었습니다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1393" y="5148026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0" name="직사각형 129">
            <a:hlinkClick r:id="rId3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1679713"/>
            <a:ext cx="324000" cy="324000"/>
            <a:chOff x="4964713" y="2475902"/>
            <a:chExt cx="405203" cy="405203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33"/>
          <p:cNvGrpSpPr/>
          <p:nvPr/>
        </p:nvGrpSpPr>
        <p:grpSpPr>
          <a:xfrm>
            <a:off x="4791000" y="5253966"/>
            <a:ext cx="324000" cy="324000"/>
            <a:chOff x="4964713" y="2475902"/>
            <a:chExt cx="405203" cy="405203"/>
          </a:xfrm>
        </p:grpSpPr>
        <p:sp>
          <p:nvSpPr>
            <p:cNvPr id="96" name="타원 9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8" name="타원 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77"/>
          <a:stretch/>
        </p:blipFill>
        <p:spPr>
          <a:xfrm>
            <a:off x="4212409" y="2327212"/>
            <a:ext cx="1582721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4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0" name="그룹 14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86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3747368"/>
            <a:ext cx="8789630" cy="1267277"/>
            <a:chOff x="560387" y="3747368"/>
            <a:chExt cx="8789630" cy="1267277"/>
          </a:xfrm>
        </p:grpSpPr>
        <p:grpSp>
          <p:nvGrpSpPr>
            <p:cNvPr id="4" name="그룹 3"/>
            <p:cNvGrpSpPr/>
            <p:nvPr/>
          </p:nvGrpSpPr>
          <p:grpSpPr>
            <a:xfrm>
              <a:off x="613943" y="3747368"/>
              <a:ext cx="8736074" cy="425245"/>
              <a:chOff x="613943" y="4335863"/>
              <a:chExt cx="8736074" cy="42524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77457" y="4335863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두 번째 종이의 크기는 얼마인가요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613943" y="447649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0387" y="422264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91393" y="4386274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0" name="직사각형 129">
            <a:hlinkClick r:id="rId3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83558" y="847643"/>
            <a:ext cx="2753184" cy="2176919"/>
            <a:chOff x="1383558" y="847643"/>
            <a:chExt cx="2753184" cy="21769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03"/>
            <a:stretch/>
          </p:blipFill>
          <p:spPr>
            <a:xfrm>
              <a:off x="1383558" y="847643"/>
              <a:ext cx="2753184" cy="21602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51" r="69173"/>
            <a:stretch/>
          </p:blipFill>
          <p:spPr>
            <a:xfrm>
              <a:off x="1403278" y="2437342"/>
              <a:ext cx="1981214" cy="587220"/>
            </a:xfrm>
            <a:prstGeom prst="rect">
              <a:avLst/>
            </a:prstGeom>
          </p:spPr>
        </p:pic>
      </p:grpSp>
      <p:grpSp>
        <p:nvGrpSpPr>
          <p:cNvPr id="84" name="그룹 33"/>
          <p:cNvGrpSpPr/>
          <p:nvPr/>
        </p:nvGrpSpPr>
        <p:grpSpPr>
          <a:xfrm>
            <a:off x="4791000" y="4456645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3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3140968"/>
            <a:ext cx="8789630" cy="1284936"/>
            <a:chOff x="560387" y="3140968"/>
            <a:chExt cx="8789630" cy="1284936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560387" y="363390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13943" y="3140968"/>
              <a:ext cx="8736074" cy="425245"/>
              <a:chOff x="613943" y="4854191"/>
              <a:chExt cx="8736074" cy="42524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777457" y="485419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세 번째 종이는 </a:t>
                </a:r>
                <a:r>
                  <a:rPr lang="en-US" altLang="ko-KR" sz="2000" dirty="0">
                    <a:latin typeface="+mn-ea"/>
                    <a:ea typeface="+mn-ea"/>
                  </a:rPr>
                  <a:t>0.1</a:t>
                </a:r>
                <a:r>
                  <a:rPr lang="ko-KR" altLang="en-US" sz="2000" dirty="0">
                    <a:latin typeface="+mn-ea"/>
                    <a:ea typeface="+mn-ea"/>
                  </a:rPr>
                  <a:t>을 어떻게 하여 만들었나요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613943" y="498922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4690524"/>
            <a:ext cx="8789630" cy="1268756"/>
            <a:chOff x="560387" y="4690524"/>
            <a:chExt cx="8789630" cy="126875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560387" y="516728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13943" y="4690524"/>
              <a:ext cx="8736074" cy="425245"/>
              <a:chOff x="613943" y="4854191"/>
              <a:chExt cx="8736074" cy="425245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777457" y="485419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세 번째 종이의 크기는 얼마인가요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613943" y="498766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39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91393" y="3797533"/>
            <a:ext cx="852334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 두 번째 종이를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등분 하여 만들었습니다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91393" y="5330909"/>
            <a:ext cx="852334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5" name="직사각형 204">
            <a:hlinkClick r:id="rId3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4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hlinkClick r:id="rId5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33"/>
          <p:cNvGrpSpPr/>
          <p:nvPr/>
        </p:nvGrpSpPr>
        <p:grpSpPr>
          <a:xfrm>
            <a:off x="4791000" y="3888860"/>
            <a:ext cx="324000" cy="324000"/>
            <a:chOff x="4964713" y="2475902"/>
            <a:chExt cx="405203" cy="405203"/>
          </a:xfrm>
        </p:grpSpPr>
        <p:sp>
          <p:nvSpPr>
            <p:cNvPr id="156" name="타원 15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8" name="타원 15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33"/>
          <p:cNvGrpSpPr/>
          <p:nvPr/>
        </p:nvGrpSpPr>
        <p:grpSpPr>
          <a:xfrm>
            <a:off x="4791000" y="5401280"/>
            <a:ext cx="324000" cy="324000"/>
            <a:chOff x="4964713" y="2475902"/>
            <a:chExt cx="405203" cy="405203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2" name="타원 1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83560" y="844516"/>
            <a:ext cx="4154103" cy="2180046"/>
            <a:chOff x="1383560" y="844516"/>
            <a:chExt cx="4154103" cy="21800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79"/>
            <a:stretch/>
          </p:blipFill>
          <p:spPr>
            <a:xfrm>
              <a:off x="1383560" y="844516"/>
              <a:ext cx="4154103" cy="2160275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4" t="31751" r="46565"/>
            <a:stretch/>
          </p:blipFill>
          <p:spPr>
            <a:xfrm>
              <a:off x="3395365" y="2437342"/>
              <a:ext cx="1426189" cy="587220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51" r="69173"/>
            <a:stretch/>
          </p:blipFill>
          <p:spPr>
            <a:xfrm>
              <a:off x="1403278" y="2437342"/>
              <a:ext cx="1981214" cy="587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3146805"/>
            <a:ext cx="8789630" cy="1641456"/>
            <a:chOff x="560387" y="3083688"/>
            <a:chExt cx="8789630" cy="1641456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560387" y="357314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13943" y="3083688"/>
              <a:ext cx="8736074" cy="425245"/>
              <a:chOff x="613943" y="4854191"/>
              <a:chExt cx="8736074" cy="42524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777457" y="485419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네 번째 종이의 크기는 얼마인지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만든 방법을 생각하며 이야기해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613943" y="49905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4784286"/>
            <a:ext cx="8789630" cy="1184056"/>
            <a:chOff x="560387" y="4693224"/>
            <a:chExt cx="8789630" cy="118405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560387" y="5157280"/>
              <a:ext cx="8785225" cy="72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13943" y="4693224"/>
              <a:ext cx="8736074" cy="425245"/>
              <a:chOff x="613943" y="4879591"/>
              <a:chExt cx="8736074" cy="425245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777457" y="487959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지호는 종이 한 장으로 모두 몇 장의 종이 꽃가루를 만든 것 같나요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613943" y="501290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39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91393" y="3789040"/>
            <a:ext cx="8193857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네 번째 종이는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 세 번째 종이를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등분 하여 만들었으므로 네 번째 종이의 크기는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91393" y="5348512"/>
            <a:ext cx="8523346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1000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장을 만들었습니다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94" name="직사각형 193">
            <a:hlinkClick r:id="rId3" action="ppaction://hlinksldjump"/>
          </p:cNvPr>
          <p:cNvSpPr/>
          <p:nvPr/>
        </p:nvSpPr>
        <p:spPr>
          <a:xfrm>
            <a:off x="8592958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4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5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33"/>
          <p:cNvGrpSpPr/>
          <p:nvPr/>
        </p:nvGrpSpPr>
        <p:grpSpPr>
          <a:xfrm>
            <a:off x="4791000" y="4050261"/>
            <a:ext cx="324000" cy="324000"/>
            <a:chOff x="4964713" y="2475902"/>
            <a:chExt cx="405203" cy="405203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33"/>
          <p:cNvGrpSpPr/>
          <p:nvPr/>
        </p:nvGrpSpPr>
        <p:grpSpPr>
          <a:xfrm>
            <a:off x="4791000" y="5420665"/>
            <a:ext cx="324000" cy="324000"/>
            <a:chOff x="4964713" y="2475902"/>
            <a:chExt cx="405203" cy="405203"/>
          </a:xfrm>
        </p:grpSpPr>
        <p:sp>
          <p:nvSpPr>
            <p:cNvPr id="161" name="타원 16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3" name="타원 16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83558" y="844516"/>
            <a:ext cx="6441286" cy="2180046"/>
            <a:chOff x="1383558" y="844516"/>
            <a:chExt cx="6441286" cy="2180046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"/>
            <a:stretch/>
          </p:blipFill>
          <p:spPr>
            <a:xfrm>
              <a:off x="1383558" y="844516"/>
              <a:ext cx="6441286" cy="2160275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4" t="31751" r="46565"/>
            <a:stretch/>
          </p:blipFill>
          <p:spPr>
            <a:xfrm>
              <a:off x="4840202" y="2437342"/>
              <a:ext cx="1426189" cy="587220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4" t="31751" r="46565"/>
            <a:stretch/>
          </p:blipFill>
          <p:spPr>
            <a:xfrm>
              <a:off x="3395365" y="2437342"/>
              <a:ext cx="1426189" cy="58722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51" r="69173"/>
            <a:stretch/>
          </p:blipFill>
          <p:spPr>
            <a:xfrm>
              <a:off x="1403278" y="2437342"/>
              <a:ext cx="1981214" cy="587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2495634"/>
            <a:ext cx="8539617" cy="2848950"/>
          </a:xfrm>
          <a:prstGeom prst="rect">
            <a:avLst/>
          </a:prstGeom>
        </p:spPr>
      </p:pic>
      <p:grpSp>
        <p:nvGrpSpPr>
          <p:cNvPr id="125" name="그룹 12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47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9" name="그룹 12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336" y="986064"/>
            <a:ext cx="8814178" cy="507831"/>
            <a:chOff x="565336" y="986064"/>
            <a:chExt cx="8814178" cy="507831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3855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250" b="1" dirty="0">
                  <a:latin typeface="+mn-ea"/>
                </a:rPr>
                <a:t>1, 0.1, 0.01, 0.001 </a:t>
              </a:r>
              <a:r>
                <a:rPr lang="ko-KR" altLang="en-US" sz="2250" b="1" dirty="0">
                  <a:latin typeface="+mn-ea"/>
                </a:rPr>
                <a:t>사이의 관계를 알아봅시다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13943" y="1664178"/>
            <a:ext cx="8736074" cy="425245"/>
            <a:chOff x="613943" y="1770411"/>
            <a:chExt cx="8736074" cy="425245"/>
          </a:xfrm>
        </p:grpSpPr>
        <p:sp>
          <p:nvSpPr>
            <p:cNvPr id="99" name="TextBox 98"/>
            <p:cNvSpPr txBox="1"/>
            <p:nvPr/>
          </p:nvSpPr>
          <p:spPr>
            <a:xfrm>
              <a:off x="777457" y="1770411"/>
              <a:ext cx="8572560" cy="42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2000" dirty="0">
                  <a:latin typeface="+mn-ea"/>
                  <a:ea typeface="+mn-ea"/>
                </a:rPr>
                <a:t>1, 0.1, 0.01, 0.001 </a:t>
              </a:r>
              <a:r>
                <a:rPr lang="ko-KR" altLang="en-US" sz="2000" dirty="0">
                  <a:latin typeface="+mn-ea"/>
                  <a:ea typeface="+mn-ea"/>
                </a:rPr>
                <a:t>사이의 관계를 이야기해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00" name="타원 99"/>
            <p:cNvSpPr/>
            <p:nvPr/>
          </p:nvSpPr>
          <p:spPr>
            <a:xfrm>
              <a:off x="613943" y="192658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3" name="직사각형 112">
            <a:hlinkClick r:id="rId4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5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6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4" r="69173"/>
          <a:stretch/>
        </p:blipFill>
        <p:spPr>
          <a:xfrm>
            <a:off x="633975" y="4581128"/>
            <a:ext cx="2662841" cy="776584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7" t="32774" r="45832"/>
          <a:stretch/>
        </p:blipFill>
        <p:spPr>
          <a:xfrm>
            <a:off x="3296816" y="4581127"/>
            <a:ext cx="2016224" cy="776585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4" t="32774" r="21657"/>
          <a:stretch/>
        </p:blipFill>
        <p:spPr>
          <a:xfrm>
            <a:off x="5241032" y="4578240"/>
            <a:ext cx="2160240" cy="77658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4" t="1857" r="21657" b="66976"/>
          <a:stretch/>
        </p:blipFill>
        <p:spPr>
          <a:xfrm>
            <a:off x="5243676" y="4221089"/>
            <a:ext cx="2160240" cy="36004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0" t="1857" r="49203" b="66976"/>
          <a:stretch/>
        </p:blipFill>
        <p:spPr>
          <a:xfrm>
            <a:off x="3296817" y="4223976"/>
            <a:ext cx="1728192" cy="3600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857" r="70846" b="66976"/>
          <a:stretch/>
        </p:blipFill>
        <p:spPr>
          <a:xfrm>
            <a:off x="1496616" y="4222962"/>
            <a:ext cx="165618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7" name="그룹 11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모서리가 둥근 직사각형 65"/>
          <p:cNvSpPr/>
          <p:nvPr/>
        </p:nvSpPr>
        <p:spPr>
          <a:xfrm>
            <a:off x="560387" y="4622910"/>
            <a:ext cx="8785225" cy="1347626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91393" y="4789601"/>
            <a:ext cx="8332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갈수록 수가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작아집니다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0.001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갈수록 수가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배로 커집니다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613943" y="4133454"/>
            <a:ext cx="8736074" cy="425245"/>
            <a:chOff x="613943" y="4854191"/>
            <a:chExt cx="8736074" cy="425245"/>
          </a:xfrm>
        </p:grpSpPr>
        <p:sp>
          <p:nvSpPr>
            <p:cNvPr id="64" name="TextBox 63"/>
            <p:cNvSpPr txBox="1"/>
            <p:nvPr/>
          </p:nvSpPr>
          <p:spPr>
            <a:xfrm>
              <a:off x="777457" y="4854191"/>
              <a:ext cx="8572560" cy="42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2000" dirty="0">
                  <a:latin typeface="+mn-ea"/>
                  <a:ea typeface="+mn-ea"/>
                </a:rPr>
                <a:t>1, 0.1, 0.01, 0.001 </a:t>
              </a:r>
              <a:r>
                <a:rPr lang="ko-KR" altLang="en-US" sz="2000" dirty="0">
                  <a:latin typeface="+mn-ea"/>
                  <a:ea typeface="+mn-ea"/>
                </a:rPr>
                <a:t>사이에는 어떤 관계가 있다고 생각하나요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65" name="타원 64"/>
            <p:cNvSpPr/>
            <p:nvPr/>
          </p:nvSpPr>
          <p:spPr>
            <a:xfrm>
              <a:off x="613943" y="501036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2" name="직사각형 161">
            <a:hlinkClick r:id="rId3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4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5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52232"/>
              </p:ext>
            </p:extLst>
          </p:nvPr>
        </p:nvGraphicFramePr>
        <p:xfrm>
          <a:off x="4800600" y="4751584"/>
          <a:ext cx="432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3173" y="935926"/>
            <a:ext cx="4519653" cy="2853114"/>
          </a:xfrm>
          <a:prstGeom prst="rect">
            <a:avLst/>
          </a:prstGeom>
        </p:spPr>
      </p:pic>
      <p:grpSp>
        <p:nvGrpSpPr>
          <p:cNvPr id="74" name="그룹 33"/>
          <p:cNvGrpSpPr/>
          <p:nvPr/>
        </p:nvGrpSpPr>
        <p:grpSpPr>
          <a:xfrm>
            <a:off x="4791000" y="5148423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7" name="그룹 13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13943" y="2996952"/>
            <a:ext cx="8736074" cy="461665"/>
            <a:chOff x="613943" y="1010452"/>
            <a:chExt cx="8736074" cy="461665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1010452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    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>
                  <a:latin typeface="+mn-ea"/>
                  <a:ea typeface="+mn-ea"/>
                </a:rPr>
                <a:t>안에 알맞은 수를 써넣으세요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72" name="타원 71"/>
            <p:cNvSpPr/>
            <p:nvPr/>
          </p:nvSpPr>
          <p:spPr>
            <a:xfrm>
              <a:off x="613943" y="114608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0" y="3754296"/>
            <a:ext cx="8610409" cy="15460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0632" y="4469050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28404" y="4500000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616000" y="4564800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68000" y="4566379"/>
            <a:ext cx="848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5" name="직사각형 114">
            <a:hlinkClick r:id="rId4" action="ppaction://hlinksldjump"/>
          </p:cNvPr>
          <p:cNvSpPr/>
          <p:nvPr/>
        </p:nvSpPr>
        <p:spPr>
          <a:xfrm>
            <a:off x="8168847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5" action="ppaction://hlinksldjump"/>
          </p:cNvPr>
          <p:cNvSpPr/>
          <p:nvPr/>
        </p:nvSpPr>
        <p:spPr>
          <a:xfrm>
            <a:off x="9017069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6" action="ppaction://hlinksldjump"/>
          </p:cNvPr>
          <p:cNvSpPr/>
          <p:nvPr/>
        </p:nvSpPr>
        <p:spPr>
          <a:xfrm>
            <a:off x="9441180" y="266998"/>
            <a:ext cx="361428" cy="3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81034" y="3032992"/>
            <a:ext cx="3240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825" y="955978"/>
            <a:ext cx="2806349" cy="177155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909172" y="878275"/>
            <a:ext cx="628004" cy="534600"/>
            <a:chOff x="5909172" y="878275"/>
            <a:chExt cx="628004" cy="534600"/>
          </a:xfrm>
        </p:grpSpPr>
        <p:grpSp>
          <p:nvGrpSpPr>
            <p:cNvPr id="99" name="그룹 98"/>
            <p:cNvGrpSpPr/>
            <p:nvPr/>
          </p:nvGrpSpPr>
          <p:grpSpPr>
            <a:xfrm>
              <a:off x="6060693" y="975418"/>
              <a:ext cx="252000" cy="252000"/>
              <a:chOff x="7515401" y="1584373"/>
              <a:chExt cx="223069" cy="225604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hlinkClick r:id="" action="ppaction://customshow?id=0&amp;return=true"/>
            </p:cNvPr>
            <p:cNvSpPr/>
            <p:nvPr/>
          </p:nvSpPr>
          <p:spPr>
            <a:xfrm>
              <a:off x="5909172" y="878275"/>
              <a:ext cx="628004" cy="534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33"/>
          <p:cNvGrpSpPr/>
          <p:nvPr/>
        </p:nvGrpSpPr>
        <p:grpSpPr>
          <a:xfrm>
            <a:off x="1776809" y="4509120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33"/>
          <p:cNvGrpSpPr/>
          <p:nvPr/>
        </p:nvGrpSpPr>
        <p:grpSpPr>
          <a:xfrm>
            <a:off x="5856967" y="4593600"/>
            <a:ext cx="324000" cy="324000"/>
            <a:chOff x="4964713" y="2475902"/>
            <a:chExt cx="405203" cy="405203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33"/>
          <p:cNvGrpSpPr/>
          <p:nvPr/>
        </p:nvGrpSpPr>
        <p:grpSpPr>
          <a:xfrm>
            <a:off x="7914454" y="4608000"/>
            <a:ext cx="324000" cy="324000"/>
            <a:chOff x="4964713" y="2475902"/>
            <a:chExt cx="405203" cy="405203"/>
          </a:xfrm>
        </p:grpSpPr>
        <p:sp>
          <p:nvSpPr>
            <p:cNvPr id="179" name="타원 1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1" name="타원 1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33"/>
          <p:cNvGrpSpPr/>
          <p:nvPr/>
        </p:nvGrpSpPr>
        <p:grpSpPr>
          <a:xfrm>
            <a:off x="3816019" y="4509120"/>
            <a:ext cx="324000" cy="324000"/>
            <a:chOff x="4964713" y="2475902"/>
            <a:chExt cx="405203" cy="405203"/>
          </a:xfrm>
        </p:grpSpPr>
        <p:sp>
          <p:nvSpPr>
            <p:cNvPr id="183" name="타원 18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5" name="타원 1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0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2" grpId="0"/>
      <p:bldP spid="93" grpId="0"/>
      <p:bldP spid="94" grpId="0"/>
      <p:bldP spid="1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439</Words>
  <PresentationFormat>A4 용지(210x297mm)</PresentationFormat>
  <Paragraphs>169</Paragraphs>
  <Slides>15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1</vt:i4>
      </vt:variant>
    </vt:vector>
  </HeadingPairs>
  <TitlesOfParts>
    <vt:vector size="22" baseType="lpstr">
      <vt:lpstr>나눔고딕 ExtraBold</vt:lpstr>
      <vt:lpstr>Arial</vt:lpstr>
      <vt:lpstr>Cambria Math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2021-04-23T00:01:54Z</dcterms:modified>
</cp:coreProperties>
</file>