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267" r:id="rId3"/>
    <p:sldId id="415" r:id="rId4"/>
    <p:sldId id="315" r:id="rId5"/>
    <p:sldId id="408" r:id="rId6"/>
    <p:sldId id="339" r:id="rId7"/>
    <p:sldId id="409" r:id="rId8"/>
    <p:sldId id="410" r:id="rId9"/>
    <p:sldId id="394" r:id="rId10"/>
    <p:sldId id="411" r:id="rId11"/>
    <p:sldId id="412" r:id="rId12"/>
    <p:sldId id="413" r:id="rId13"/>
    <p:sldId id="414" r:id="rId14"/>
    <p:sldId id="293" r:id="rId15"/>
    <p:sldId id="407" r:id="rId16"/>
    <p:sldId id="296" r:id="rId17"/>
  </p:sldIdLst>
  <p:sldSz cx="9906000" cy="6858000" type="A4"/>
  <p:notesSz cx="9926638" cy="6797675"/>
  <p:embeddedFontLst>
    <p:embeddedFont>
      <p:font typeface="나눔고딕" panose="020D0604000000000000" pitchFamily="50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Cambria Math" panose="02040503050406030204" pitchFamily="18" charset="0"/>
      <p:regular r:id="rId24"/>
    </p:embeddedFont>
    <p:embeddedFont>
      <p:font typeface="나눔고딕 ExtraBold" panose="020D0904000000000000" pitchFamily="50" charset="-127"/>
      <p:bold r:id="rId25"/>
    </p:embeddedFont>
  </p:embeddedFontLst>
  <p:custShowLst>
    <p:custShow name="재구성한 쇼 1" id="0">
      <p:sldLst>
        <p:sld r:id="rId3"/>
      </p:sldLst>
    </p:custShow>
    <p:custShow name="재구성한 쇼 2" id="1">
      <p:sldLst>
        <p:sld r:id="rId4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890" userDrawn="1">
          <p15:clr>
            <a:srgbClr val="A4A3A4"/>
          </p15:clr>
        </p15:guide>
        <p15:guide id="10" orient="horz" pos="1117" userDrawn="1">
          <p15:clr>
            <a:srgbClr val="A4A3A4"/>
          </p15:clr>
        </p15:guide>
        <p15:guide id="11" orient="horz" pos="1344" userDrawn="1">
          <p15:clr>
            <a:srgbClr val="A4A3A4"/>
          </p15:clr>
        </p15:guide>
        <p15:guide id="12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413F"/>
    <a:srgbClr val="B3A2C7"/>
    <a:srgbClr val="1FBADF"/>
    <a:srgbClr val="EC3131"/>
    <a:srgbClr val="74D5EC"/>
    <a:srgbClr val="31C1E3"/>
    <a:srgbClr val="F05A67"/>
    <a:srgbClr val="BFDD2B"/>
    <a:srgbClr val="ACCFBA"/>
    <a:srgbClr val="CF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73" autoAdjust="0"/>
    <p:restoredTop sz="94660"/>
  </p:normalViewPr>
  <p:slideViewPr>
    <p:cSldViewPr>
      <p:cViewPr varScale="1">
        <p:scale>
          <a:sx n="95" d="100"/>
          <a:sy n="95" d="100"/>
        </p:scale>
        <p:origin x="378" y="84"/>
      </p:cViewPr>
      <p:guideLst>
        <p:guide orient="horz" pos="255"/>
        <p:guide pos="353"/>
        <p:guide pos="580"/>
        <p:guide pos="5887"/>
        <p:guide orient="horz" pos="3748"/>
        <p:guide orient="horz" pos="3884"/>
        <p:guide orient="horz" pos="618"/>
        <p:guide orient="horz" pos="890"/>
        <p:guide orient="horz" pos="1117"/>
        <p:guide orient="horz" pos="1344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52C99-A9FF-4B4A-A614-594CEFE6D35C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8877-EC3F-46F9-B6DE-27FC9F5A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001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8350" y="850900"/>
            <a:ext cx="3309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201" y="3271103"/>
            <a:ext cx="7942238" cy="26764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04123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381101" y="12893"/>
            <a:ext cx="3847625" cy="630025"/>
            <a:chOff x="1381101" y="12893"/>
            <a:chExt cx="3847625" cy="63002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381101" y="71438"/>
              <a:ext cx="3139851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소수 두 자리 수의 덧셈을 해 볼까요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085718" y="12893"/>
              <a:ext cx="1143008" cy="630025"/>
              <a:chOff x="5215256" y="12893"/>
              <a:chExt cx="1143008" cy="630025"/>
            </a:xfrm>
          </p:grpSpPr>
          <p:pic>
            <p:nvPicPr>
              <p:cNvPr id="1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34466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5215256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3.emf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slide" Target="slide1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11" Type="http://schemas.openxmlformats.org/officeDocument/2006/relationships/image" Target="../media/image19.emf"/><Relationship Id="rId5" Type="http://schemas.openxmlformats.org/officeDocument/2006/relationships/slide" Target="slide6.xml"/><Relationship Id="rId10" Type="http://schemas.openxmlformats.org/officeDocument/2006/relationships/image" Target="../media/image18.emf"/><Relationship Id="rId4" Type="http://schemas.openxmlformats.org/officeDocument/2006/relationships/slide" Target="slide2.xml"/><Relationship Id="rId9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slide" Target="slide1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" Target="slide2.xm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" Target="slide2.xm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23.png"/><Relationship Id="rId7" Type="http://schemas.openxmlformats.org/officeDocument/2006/relationships/slide" Target="slide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9.png"/><Relationship Id="rId7" Type="http://schemas.openxmlformats.org/officeDocument/2006/relationships/slide" Target="slide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" Target="slide6.xml"/><Relationship Id="rId7" Type="http://schemas.openxmlformats.org/officeDocument/2006/relationships/hyperlink" Target="4_2_3_8.mp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9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9.png"/><Relationship Id="rId7" Type="http://schemas.openxmlformats.org/officeDocument/2006/relationships/slide" Target="slide1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image" Target="../media/image1.pn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slide" Target="slide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9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9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slide" Target="slide1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9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slide" Target="slide1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6.xml"/><Relationship Id="rId10" Type="http://schemas.openxmlformats.org/officeDocument/2006/relationships/image" Target="../media/image9.png"/><Relationship Id="rId4" Type="http://schemas.openxmlformats.org/officeDocument/2006/relationships/slide" Target="slide2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그룹 238"/>
          <p:cNvGrpSpPr/>
          <p:nvPr/>
        </p:nvGrpSpPr>
        <p:grpSpPr>
          <a:xfrm>
            <a:off x="6897427" y="0"/>
            <a:ext cx="2995132" cy="642918"/>
            <a:chOff x="6897427" y="0"/>
            <a:chExt cx="2995132" cy="642918"/>
          </a:xfrm>
        </p:grpSpPr>
        <p:grpSp>
          <p:nvGrpSpPr>
            <p:cNvPr id="240" name="그룹 239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27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77" name="직선 연결선 27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8" name="모서리가 둥근 직사각형 27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타원 27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모서리가 둥근 직사각형 27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모서리가 둥근 직사각형 28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모서리가 둥근 직사각형 28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6" name="TextBox 27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41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269" name="타원 26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0" name="직선 연결선 26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모서리가 둥근 직사각형 27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모서리가 둥근 직사각형 27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모서리가 둥근 직사각형 27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모서리가 둥근 직사각형 27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2" name="그룹 241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261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63" name="직선 연결선 26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모서리가 둥근 직사각형 26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타원 26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모서리가 둥근 직사각형 26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7" name="모서리가 둥근 직사각형 26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8" name="모서리가 둥근 직사각형 26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2" name="TextBox 261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4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244" name="직선 연결선 243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모서리가 둥근 직사각형 244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모서리가 둥근 직사각형 246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모서리가 둥근 직사각형 247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모서리가 둥근 직사각형 248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25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55" name="직선 연결선 2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모서리가 둥근 직사각형 2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모서리가 둥근 직사각형 25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모서리가 둥근 직사각형 25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모서리가 둥근 직사각형 25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4" name="TextBox 253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3596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소수 두 자리 수의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덧셈을 해 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132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10628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171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70386" y="3105835"/>
            <a:ext cx="13874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5" name="모서리가 둥근 사각형 설명선 94"/>
          <p:cNvSpPr/>
          <p:nvPr/>
        </p:nvSpPr>
        <p:spPr>
          <a:xfrm>
            <a:off x="5097016" y="78558"/>
            <a:ext cx="2341549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 68~69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』 48~49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hlinkClick r:id="rId4" action="ppaction://hlinksldjump"/>
          </p:cNvPr>
          <p:cNvSpPr/>
          <p:nvPr/>
        </p:nvSpPr>
        <p:spPr>
          <a:xfrm>
            <a:off x="7740798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직사각형 282">
            <a:hlinkClick r:id="rId5" action="ppaction://hlinksldjump"/>
          </p:cNvPr>
          <p:cNvSpPr/>
          <p:nvPr/>
        </p:nvSpPr>
        <p:spPr>
          <a:xfrm>
            <a:off x="8161822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>
            <a:hlinkClick r:id="rId6" action="ppaction://hlinksldjump"/>
          </p:cNvPr>
          <p:cNvSpPr/>
          <p:nvPr/>
        </p:nvSpPr>
        <p:spPr>
          <a:xfrm>
            <a:off x="8579590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>
            <a:hlinkClick r:id="rId7" action="ppaction://hlinksldjump"/>
          </p:cNvPr>
          <p:cNvSpPr/>
          <p:nvPr/>
        </p:nvSpPr>
        <p:spPr>
          <a:xfrm>
            <a:off x="9010260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직사각형 285">
            <a:hlinkClick r:id="rId8" action="ppaction://hlinksldjump"/>
          </p:cNvPr>
          <p:cNvSpPr/>
          <p:nvPr/>
        </p:nvSpPr>
        <p:spPr>
          <a:xfrm>
            <a:off x="9455793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43" y="1686522"/>
            <a:ext cx="8678114" cy="3144904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92" name="그룹 91"/>
            <p:cNvGrpSpPr/>
            <p:nvPr/>
          </p:nvGrpSpPr>
          <p:grpSpPr>
            <a:xfrm>
              <a:off x="8525916" y="0"/>
              <a:ext cx="511679" cy="721316"/>
              <a:chOff x="8521604" y="0"/>
              <a:chExt cx="511679" cy="721316"/>
            </a:xfrm>
          </p:grpSpPr>
          <p:grpSp>
            <p:nvGrpSpPr>
              <p:cNvPr id="154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6" name="직선 연결선 15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3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0" name="직선 연결선 13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모서리가 둥근 직사각형 14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모서리가 둥근 직사각형 144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모서리가 둥근 직사각형 145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1" name="그룹 100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31" name="그룹 130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20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4" name="직선 연결선 12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3" name="TextBox 122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0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01" name="직사각형 200">
            <a:hlinkClick r:id="rId4" action="ppaction://hlinksldjump"/>
          </p:cNvPr>
          <p:cNvSpPr/>
          <p:nvPr/>
        </p:nvSpPr>
        <p:spPr>
          <a:xfrm>
            <a:off x="7740798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hlinkClick r:id="rId5" action="ppaction://hlinksldjump"/>
          </p:cNvPr>
          <p:cNvSpPr/>
          <p:nvPr/>
        </p:nvSpPr>
        <p:spPr>
          <a:xfrm>
            <a:off x="8161822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hlinkClick r:id="rId6" action="ppaction://hlinksldjump"/>
          </p:cNvPr>
          <p:cNvSpPr/>
          <p:nvPr/>
        </p:nvSpPr>
        <p:spPr>
          <a:xfrm>
            <a:off x="9010260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hlinkClick r:id="rId7" action="ppaction://hlinksldjump"/>
          </p:cNvPr>
          <p:cNvSpPr/>
          <p:nvPr/>
        </p:nvSpPr>
        <p:spPr>
          <a:xfrm>
            <a:off x="9455793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/>
          <p:cNvGrpSpPr/>
          <p:nvPr/>
        </p:nvGrpSpPr>
        <p:grpSpPr>
          <a:xfrm>
            <a:off x="613943" y="1003983"/>
            <a:ext cx="8736074" cy="498598"/>
            <a:chOff x="613943" y="4047175"/>
            <a:chExt cx="8736074" cy="498598"/>
          </a:xfrm>
        </p:grpSpPr>
        <p:sp>
          <p:nvSpPr>
            <p:cNvPr id="164" name="TextBox 163"/>
            <p:cNvSpPr txBox="1"/>
            <p:nvPr/>
          </p:nvSpPr>
          <p:spPr>
            <a:xfrm>
              <a:off x="777457" y="4047175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 smtClean="0"/>
                <a:t>그림 </a:t>
              </a:r>
              <a:r>
                <a:rPr lang="ko-KR" altLang="en-US" dirty="0"/>
                <a:t>또는 모눈종이를 이용하여 알아보세요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65" name="타원 164"/>
            <p:cNvSpPr/>
            <p:nvPr/>
          </p:nvSpPr>
          <p:spPr>
            <a:xfrm>
              <a:off x="613943" y="420334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6" name="모서리가 둥근 직사각형 165"/>
          <p:cNvSpPr/>
          <p:nvPr/>
        </p:nvSpPr>
        <p:spPr>
          <a:xfrm>
            <a:off x="6713976" y="1051779"/>
            <a:ext cx="933060" cy="475200"/>
          </a:xfrm>
          <a:prstGeom prst="roundRect">
            <a:avLst/>
          </a:prstGeom>
          <a:solidFill>
            <a:srgbClr val="F7F5F3"/>
          </a:solidFill>
          <a:ln w="38100">
            <a:solidFill>
              <a:srgbClr val="D9D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0.67</a:t>
            </a: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7908372" y="1051779"/>
            <a:ext cx="933060" cy="475200"/>
          </a:xfrm>
          <a:prstGeom prst="roundRect">
            <a:avLst/>
          </a:prstGeom>
          <a:solidFill>
            <a:srgbClr val="F7F5F3"/>
          </a:solidFill>
          <a:ln w="38100">
            <a:solidFill>
              <a:srgbClr val="D9D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0.5</a:t>
            </a:r>
          </a:p>
        </p:txBody>
      </p:sp>
      <p:grpSp>
        <p:nvGrpSpPr>
          <p:cNvPr id="168" name="그룹 167"/>
          <p:cNvGrpSpPr/>
          <p:nvPr/>
        </p:nvGrpSpPr>
        <p:grpSpPr>
          <a:xfrm>
            <a:off x="7018506" y="1134550"/>
            <a:ext cx="324000" cy="322933"/>
            <a:chOff x="4964713" y="2475902"/>
            <a:chExt cx="405203" cy="433965"/>
          </a:xfrm>
        </p:grpSpPr>
        <p:sp>
          <p:nvSpPr>
            <p:cNvPr id="169" name="타원 168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1" name="타원 17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3438" y="2077960"/>
            <a:ext cx="1762411" cy="25036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1504" y="2077959"/>
            <a:ext cx="2141247" cy="25036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4058" y="2077960"/>
            <a:ext cx="5633125" cy="2520082"/>
          </a:xfrm>
          <a:prstGeom prst="rect">
            <a:avLst/>
          </a:prstGeom>
        </p:spPr>
      </p:pic>
      <p:grpSp>
        <p:nvGrpSpPr>
          <p:cNvPr id="172" name="그룹 171"/>
          <p:cNvGrpSpPr/>
          <p:nvPr/>
        </p:nvGrpSpPr>
        <p:grpSpPr>
          <a:xfrm>
            <a:off x="8212902" y="1134550"/>
            <a:ext cx="324000" cy="322933"/>
            <a:chOff x="4964713" y="2475902"/>
            <a:chExt cx="405203" cy="433965"/>
          </a:xfrm>
        </p:grpSpPr>
        <p:sp>
          <p:nvSpPr>
            <p:cNvPr id="173" name="타원 172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5" name="타원 17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모서리가 둥근 직사각형 75"/>
          <p:cNvSpPr/>
          <p:nvPr/>
        </p:nvSpPr>
        <p:spPr>
          <a:xfrm>
            <a:off x="1640632" y="2060848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168628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7" grpId="0" animBg="1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96" y="1737617"/>
            <a:ext cx="8519192" cy="2670009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42" name="그룹 141"/>
          <p:cNvGrpSpPr/>
          <p:nvPr/>
        </p:nvGrpSpPr>
        <p:grpSpPr>
          <a:xfrm>
            <a:off x="613943" y="988459"/>
            <a:ext cx="8736074" cy="498598"/>
            <a:chOff x="613943" y="4047175"/>
            <a:chExt cx="8736074" cy="498598"/>
          </a:xfrm>
        </p:grpSpPr>
        <p:sp>
          <p:nvSpPr>
            <p:cNvPr id="143" name="TextBox 142"/>
            <p:cNvSpPr txBox="1"/>
            <p:nvPr/>
          </p:nvSpPr>
          <p:spPr>
            <a:xfrm>
              <a:off x="777457" y="4047175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 smtClean="0"/>
                <a:t>세로 </a:t>
              </a:r>
              <a:r>
                <a:rPr lang="ko-KR" altLang="en-US" dirty="0"/>
                <a:t>형식으로 계산해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44" name="타원 143"/>
            <p:cNvSpPr/>
            <p:nvPr/>
          </p:nvSpPr>
          <p:spPr>
            <a:xfrm>
              <a:off x="613943" y="420334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0" name="모서리가 둥근 직사각형 119"/>
          <p:cNvSpPr/>
          <p:nvPr/>
        </p:nvSpPr>
        <p:spPr>
          <a:xfrm>
            <a:off x="4349334" y="2351321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7207826" y="2351321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977163" y="3729627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5622760" y="3729627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2735244" y="3729627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7844689" y="3718338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8478997" y="3718338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7207826" y="3718338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93" name="그룹 92"/>
            <p:cNvGrpSpPr/>
            <p:nvPr/>
          </p:nvGrpSpPr>
          <p:grpSpPr>
            <a:xfrm>
              <a:off x="8525916" y="0"/>
              <a:ext cx="511679" cy="721316"/>
              <a:chOff x="8521604" y="0"/>
              <a:chExt cx="511679" cy="721316"/>
            </a:xfrm>
          </p:grpSpPr>
          <p:grpSp>
            <p:nvGrpSpPr>
              <p:cNvPr id="157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98" name="직선 연결선 19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타원 1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0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모서리가 둥근 직사각형 152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모서리가 둥근 직사각형 153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모서리가 둥근 직사각형 154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모서리가 둥근 직사각형 155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2" name="그룹 101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34" name="그룹 133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36" name="직선 연결선 135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타원 137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14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6" name="직선 연결선 11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0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04" name="직사각형 203">
            <a:hlinkClick r:id="rId4" action="ppaction://hlinksldjump"/>
          </p:cNvPr>
          <p:cNvSpPr/>
          <p:nvPr/>
        </p:nvSpPr>
        <p:spPr>
          <a:xfrm>
            <a:off x="7740798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hlinkClick r:id="rId5" action="ppaction://hlinksldjump"/>
          </p:cNvPr>
          <p:cNvSpPr/>
          <p:nvPr/>
        </p:nvSpPr>
        <p:spPr>
          <a:xfrm>
            <a:off x="8161822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hlinkClick r:id="rId6" action="ppaction://hlinksldjump"/>
          </p:cNvPr>
          <p:cNvSpPr/>
          <p:nvPr/>
        </p:nvSpPr>
        <p:spPr>
          <a:xfrm>
            <a:off x="9010260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>
            <a:hlinkClick r:id="rId7" action="ppaction://hlinksldjump"/>
          </p:cNvPr>
          <p:cNvSpPr/>
          <p:nvPr/>
        </p:nvSpPr>
        <p:spPr>
          <a:xfrm>
            <a:off x="9455793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1879868" y="3120000"/>
            <a:ext cx="324000" cy="322933"/>
            <a:chOff x="4964713" y="2475902"/>
            <a:chExt cx="405203" cy="433965"/>
          </a:xfrm>
        </p:grpSpPr>
        <p:sp>
          <p:nvSpPr>
            <p:cNvPr id="147" name="타원 146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9" name="타원 14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4791000" y="3120000"/>
            <a:ext cx="324000" cy="322933"/>
            <a:chOff x="4964713" y="2475902"/>
            <a:chExt cx="405203" cy="433965"/>
          </a:xfrm>
        </p:grpSpPr>
        <p:sp>
          <p:nvSpPr>
            <p:cNvPr id="151" name="타원 150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9" name="타원 15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7690025" y="3120000"/>
            <a:ext cx="324000" cy="322933"/>
            <a:chOff x="4964713" y="2475902"/>
            <a:chExt cx="405203" cy="433965"/>
          </a:xfrm>
        </p:grpSpPr>
        <p:sp>
          <p:nvSpPr>
            <p:cNvPr id="161" name="타원 160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3" name="타원 16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489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3" grpId="0"/>
      <p:bldP spid="124" grpId="0"/>
      <p:bldP spid="126" grpId="0"/>
      <p:bldP spid="127" grpId="0"/>
      <p:bldP spid="128" grpId="0"/>
      <p:bldP spid="129" grpId="0"/>
      <p:bldP spid="1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4306981"/>
            <a:ext cx="8789630" cy="1643776"/>
            <a:chOff x="560387" y="4306981"/>
            <a:chExt cx="8789630" cy="1643776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560387" y="4798757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613943" y="4306981"/>
              <a:ext cx="8736074" cy="464743"/>
              <a:chOff x="613943" y="4334448"/>
              <a:chExt cx="8736074" cy="464743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777457" y="4334448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어떻게 </a:t>
                </a:r>
                <a:r>
                  <a:rPr lang="ko-KR" altLang="en-US" dirty="0"/>
                  <a:t>계산했는지 이야기해 보세요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82" name="TextBox 81"/>
          <p:cNvSpPr txBox="1"/>
          <p:nvPr/>
        </p:nvSpPr>
        <p:spPr>
          <a:xfrm>
            <a:off x="791393" y="4922326"/>
            <a:ext cx="841754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3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소수점끼리 </a:t>
            </a:r>
            <a:r>
              <a:rPr lang="ko-KR" altLang="en-US" sz="2200" b="1" spc="-3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맞추어 소수를 세로 형식으로 쓰고</a:t>
            </a:r>
            <a:r>
              <a:rPr lang="en-US" altLang="ko-KR" sz="2200" b="1" spc="-3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 </a:t>
            </a:r>
            <a:r>
              <a:rPr lang="ko-KR" altLang="en-US" sz="2200" b="1" spc="-3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같은 </a:t>
            </a:r>
            <a:r>
              <a:rPr lang="ko-KR" altLang="en-US" sz="2200" b="1" spc="-3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자리의 </a:t>
            </a:r>
            <a:r>
              <a:rPr lang="ko-KR" altLang="en-US" sz="2200" b="1" spc="-3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수끼리 </a:t>
            </a:r>
            <a:r>
              <a:rPr lang="ko-KR" altLang="en-US" sz="2200" b="1" spc="-3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더했습니다</a:t>
            </a:r>
            <a:r>
              <a:rPr lang="en-US" altLang="ko-KR" sz="2200" b="1" spc="-3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15" name="그룹 114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116" name="그룹 115"/>
            <p:cNvGrpSpPr/>
            <p:nvPr/>
          </p:nvGrpSpPr>
          <p:grpSpPr>
            <a:xfrm>
              <a:off x="8525916" y="0"/>
              <a:ext cx="511679" cy="721316"/>
              <a:chOff x="8521604" y="0"/>
              <a:chExt cx="511679" cy="721316"/>
            </a:xfrm>
          </p:grpSpPr>
          <p:grpSp>
            <p:nvGrpSpPr>
              <p:cNvPr id="202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04" name="직선 연결선 20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타원 2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3" name="TextBox 202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7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8" name="직선 연결선 15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모서리가 둥근 직사각형 197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모서리가 둥근 직사각형 198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모서리가 둥근 직사각형 199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모서리가 둥근 직사각형 200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1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0" name="그룹 119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43" name="그룹 142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35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7" name="직선 연결선 13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타원 13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6" name="TextBox 135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2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9" name="직선 연결선 12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10" name="직사각형 209">
            <a:hlinkClick r:id="rId3" action="ppaction://hlinksldjump"/>
          </p:cNvPr>
          <p:cNvSpPr/>
          <p:nvPr/>
        </p:nvSpPr>
        <p:spPr>
          <a:xfrm>
            <a:off x="7740798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hlinkClick r:id="rId4" action="ppaction://hlinksldjump"/>
          </p:cNvPr>
          <p:cNvSpPr/>
          <p:nvPr/>
        </p:nvSpPr>
        <p:spPr>
          <a:xfrm>
            <a:off x="8161822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>
            <a:hlinkClick r:id="rId5" action="ppaction://hlinksldjump"/>
          </p:cNvPr>
          <p:cNvSpPr/>
          <p:nvPr/>
        </p:nvSpPr>
        <p:spPr>
          <a:xfrm>
            <a:off x="9010260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hlinkClick r:id="rId6" action="ppaction://hlinksldjump"/>
          </p:cNvPr>
          <p:cNvSpPr/>
          <p:nvPr/>
        </p:nvSpPr>
        <p:spPr>
          <a:xfrm>
            <a:off x="9455793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4715437" y="5213291"/>
            <a:ext cx="324000" cy="322933"/>
            <a:chOff x="4964713" y="2475902"/>
            <a:chExt cx="405203" cy="433965"/>
          </a:xfrm>
        </p:grpSpPr>
        <p:sp>
          <p:nvSpPr>
            <p:cNvPr id="88" name="타원 8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0" name="타원 8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575" y="931064"/>
            <a:ext cx="8516850" cy="26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4301852"/>
            <a:ext cx="8789630" cy="1655065"/>
            <a:chOff x="560387" y="4301852"/>
            <a:chExt cx="8789630" cy="1655065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560387" y="4804917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613943" y="4301852"/>
              <a:ext cx="8736074" cy="498598"/>
              <a:chOff x="613943" y="4334448"/>
              <a:chExt cx="8736074" cy="498598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자연수의 덧셈 계산 방법과 비교해 볼까요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82" name="TextBox 81"/>
          <p:cNvSpPr txBox="1"/>
          <p:nvPr/>
        </p:nvSpPr>
        <p:spPr>
          <a:xfrm>
            <a:off x="791393" y="4928486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받아올림을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하는 원리가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세로 형식으로 쓸 때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소수점끼리 맞추어 쓰는 것이 다릅니다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119" name="그룹 118"/>
            <p:cNvGrpSpPr/>
            <p:nvPr/>
          </p:nvGrpSpPr>
          <p:grpSpPr>
            <a:xfrm>
              <a:off x="8525916" y="0"/>
              <a:ext cx="511679" cy="721316"/>
              <a:chOff x="8521604" y="0"/>
              <a:chExt cx="511679" cy="721316"/>
            </a:xfrm>
          </p:grpSpPr>
          <p:grpSp>
            <p:nvGrpSpPr>
              <p:cNvPr id="204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06" name="직선 연결선 20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타원 2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모서리가 둥근 직사각형 2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5" name="TextBox 204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0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98" name="타원 197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9" name="직선 연결선 198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모서리가 둥근 직사각형 199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모서리가 둥근 직사각형 200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모서리가 둥근 직사각형 202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2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4" name="그룹 123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45" name="그룹 144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53" name="직선 연결선 152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6" name="TextBox 145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2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12" name="직사각형 211">
            <a:hlinkClick r:id="rId3" action="ppaction://hlinksldjump"/>
          </p:cNvPr>
          <p:cNvSpPr/>
          <p:nvPr/>
        </p:nvSpPr>
        <p:spPr>
          <a:xfrm>
            <a:off x="7740798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>
            <a:hlinkClick r:id="rId4" action="ppaction://hlinksldjump"/>
          </p:cNvPr>
          <p:cNvSpPr/>
          <p:nvPr/>
        </p:nvSpPr>
        <p:spPr>
          <a:xfrm>
            <a:off x="8161822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hlinkClick r:id="rId5" action="ppaction://hlinksldjump"/>
          </p:cNvPr>
          <p:cNvSpPr/>
          <p:nvPr/>
        </p:nvSpPr>
        <p:spPr>
          <a:xfrm>
            <a:off x="9010260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hlinkClick r:id="rId6" action="ppaction://hlinksldjump"/>
          </p:cNvPr>
          <p:cNvSpPr/>
          <p:nvPr/>
        </p:nvSpPr>
        <p:spPr>
          <a:xfrm>
            <a:off x="9455793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4715437" y="5213291"/>
            <a:ext cx="324000" cy="322933"/>
            <a:chOff x="4964713" y="2475902"/>
            <a:chExt cx="405203" cy="433965"/>
          </a:xfrm>
        </p:grpSpPr>
        <p:sp>
          <p:nvSpPr>
            <p:cNvPr id="88" name="타원 8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0" name="타원 8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4" name="그림 10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575" y="931064"/>
            <a:ext cx="8516850" cy="26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8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137990" y="957790"/>
            <a:ext cx="9222440" cy="498598"/>
            <a:chOff x="137990" y="957790"/>
            <a:chExt cx="9222440" cy="498598"/>
          </a:xfrm>
        </p:grpSpPr>
        <p:sp>
          <p:nvSpPr>
            <p:cNvPr id="57" name="TextBox 56"/>
            <p:cNvSpPr txBox="1"/>
            <p:nvPr/>
          </p:nvSpPr>
          <p:spPr>
            <a:xfrm>
              <a:off x="990448" y="957790"/>
              <a:ext cx="8369982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계산해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137990" y="971202"/>
              <a:ext cx="822822" cy="436484"/>
              <a:chOff x="128464" y="980728"/>
              <a:chExt cx="822822" cy="436484"/>
            </a:xfrm>
          </p:grpSpPr>
          <p:pic>
            <p:nvPicPr>
              <p:cNvPr id="85" name="그림 84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-298" t="5919" r="48031" b="32535"/>
              <a:stretch/>
            </p:blipFill>
            <p:spPr>
              <a:xfrm>
                <a:off x="128464" y="980728"/>
                <a:ext cx="432048" cy="288032"/>
              </a:xfrm>
              <a:prstGeom prst="rect">
                <a:avLst/>
              </a:prstGeom>
            </p:spPr>
          </p:pic>
          <p:pic>
            <p:nvPicPr>
              <p:cNvPr id="86" name="그림 85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40485"/>
              <a:stretch/>
            </p:blipFill>
            <p:spPr>
              <a:xfrm>
                <a:off x="488503" y="998098"/>
                <a:ext cx="462783" cy="419114"/>
              </a:xfrm>
              <a:prstGeom prst="rect">
                <a:avLst/>
              </a:prstGeom>
            </p:spPr>
          </p:pic>
        </p:grpSp>
      </p:grpSp>
      <p:grpSp>
        <p:nvGrpSpPr>
          <p:cNvPr id="124" name="그룹 123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126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87" name="타원 18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8" name="직선 연결선 18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모서리가 둥근 직사각형 18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모서리가 둥근 직사각형 18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모서리가 둥근 직사각형 19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모서리가 둥근 직사각형 19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2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sp>
          <p:nvSpPr>
            <p:cNvPr id="128" name="TextBox 127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59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18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5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3" name="직선 연결선 15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8952105" y="0"/>
              <a:ext cx="511679" cy="721316"/>
              <a:chOff x="8954744" y="0"/>
              <a:chExt cx="511679" cy="721316"/>
            </a:xfrm>
          </p:grpSpPr>
          <p:grpSp>
            <p:nvGrpSpPr>
              <p:cNvPr id="143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2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3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7" name="직선 연결선 13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타원 13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6" name="TextBox 13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93" name="직사각형 192">
            <a:hlinkClick r:id="rId5" action="ppaction://hlinksldjump"/>
          </p:cNvPr>
          <p:cNvSpPr/>
          <p:nvPr/>
        </p:nvSpPr>
        <p:spPr>
          <a:xfrm>
            <a:off x="7740798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hlinkClick r:id="rId6" action="ppaction://hlinksldjump"/>
          </p:cNvPr>
          <p:cNvSpPr/>
          <p:nvPr/>
        </p:nvSpPr>
        <p:spPr>
          <a:xfrm>
            <a:off x="8161822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hlinkClick r:id="rId7" action="ppaction://hlinksldjump"/>
          </p:cNvPr>
          <p:cNvSpPr/>
          <p:nvPr/>
        </p:nvSpPr>
        <p:spPr>
          <a:xfrm>
            <a:off x="8579590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hlinkClick r:id="rId8" action="ppaction://hlinksldjump"/>
          </p:cNvPr>
          <p:cNvSpPr/>
          <p:nvPr/>
        </p:nvSpPr>
        <p:spPr>
          <a:xfrm>
            <a:off x="9455793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57" y="2129474"/>
            <a:ext cx="6150847" cy="348053"/>
          </a:xfrm>
          <a:prstGeom prst="rect">
            <a:avLst/>
          </a:prstGeom>
        </p:spPr>
      </p:pic>
      <p:sp>
        <p:nvSpPr>
          <p:cNvPr id="83" name="모서리가 둥근 직사각형 82"/>
          <p:cNvSpPr/>
          <p:nvPr/>
        </p:nvSpPr>
        <p:spPr>
          <a:xfrm>
            <a:off x="2792760" y="2053271"/>
            <a:ext cx="1088605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=0.77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7536803" y="2053271"/>
            <a:ext cx="1088605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=4.23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3260848" y="2142033"/>
            <a:ext cx="324000" cy="322933"/>
            <a:chOff x="4964713" y="2475902"/>
            <a:chExt cx="405203" cy="433965"/>
          </a:xfrm>
        </p:grpSpPr>
        <p:sp>
          <p:nvSpPr>
            <p:cNvPr id="91" name="타원 90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4" name="타원 9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7977336" y="2142033"/>
            <a:ext cx="324000" cy="322933"/>
            <a:chOff x="4964713" y="2475902"/>
            <a:chExt cx="405203" cy="433965"/>
          </a:xfrm>
        </p:grpSpPr>
        <p:sp>
          <p:nvSpPr>
            <p:cNvPr id="96" name="타원 95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8" name="타원 9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9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2008365"/>
            <a:ext cx="8789630" cy="1294190"/>
            <a:chOff x="560387" y="2008365"/>
            <a:chExt cx="8789630" cy="1294190"/>
          </a:xfrm>
        </p:grpSpPr>
        <p:sp>
          <p:nvSpPr>
            <p:cNvPr id="136" name="모서리가 둥근 직사각형 135"/>
            <p:cNvSpPr/>
            <p:nvPr/>
          </p:nvSpPr>
          <p:spPr>
            <a:xfrm>
              <a:off x="560387" y="2510555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613943" y="2008365"/>
              <a:ext cx="8736074" cy="498598"/>
              <a:chOff x="613943" y="4334448"/>
              <a:chExt cx="8736074" cy="498598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무엇을 </a:t>
                </a:r>
                <a:r>
                  <a:rPr lang="ko-KR" altLang="en-US" dirty="0"/>
                  <a:t>구하려고 하나요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60387" y="3416972"/>
            <a:ext cx="8789630" cy="1229567"/>
            <a:chOff x="560387" y="3416972"/>
            <a:chExt cx="8789630" cy="1229567"/>
          </a:xfrm>
        </p:grpSpPr>
        <p:sp>
          <p:nvSpPr>
            <p:cNvPr id="142" name="모서리가 둥근 직사각형 141"/>
            <p:cNvSpPr/>
            <p:nvPr/>
          </p:nvSpPr>
          <p:spPr>
            <a:xfrm>
              <a:off x="560387" y="3854539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613943" y="3416972"/>
              <a:ext cx="8736074" cy="430887"/>
              <a:chOff x="613943" y="4334448"/>
              <a:chExt cx="8736074" cy="430887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777457" y="4334448"/>
                <a:ext cx="857256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r>
                  <a:rPr lang="ko-KR" altLang="en-US" dirty="0" smtClean="0"/>
                  <a:t>어떻게 </a:t>
                </a:r>
                <a:r>
                  <a:rPr lang="ko-KR" altLang="en-US" dirty="0"/>
                  <a:t>구할 수 있을까요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0387" y="4734243"/>
            <a:ext cx="8789630" cy="1228689"/>
            <a:chOff x="560387" y="4734243"/>
            <a:chExt cx="8789630" cy="1228689"/>
          </a:xfrm>
        </p:grpSpPr>
        <p:sp>
          <p:nvSpPr>
            <p:cNvPr id="148" name="모서리가 둥근 직사각형 147"/>
            <p:cNvSpPr/>
            <p:nvPr/>
          </p:nvSpPr>
          <p:spPr>
            <a:xfrm>
              <a:off x="560387" y="5170932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613943" y="4734243"/>
              <a:ext cx="8736074" cy="430887"/>
              <a:chOff x="613943" y="4334448"/>
              <a:chExt cx="8736074" cy="430887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777457" y="4334448"/>
                <a:ext cx="857256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r>
                  <a:rPr lang="ko-KR" altLang="en-US" dirty="0" smtClean="0"/>
                  <a:t>미진이와 </a:t>
                </a:r>
                <a:r>
                  <a:rPr lang="ko-KR" altLang="en-US" dirty="0"/>
                  <a:t>성아가 캔 감자의 전체 무게는 몇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kg</a:t>
                </a:r>
                <a:r>
                  <a:rPr lang="ko-KR" altLang="en-US" dirty="0"/>
                  <a:t>인가요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37" name="TextBox 136"/>
          <p:cNvSpPr txBox="1"/>
          <p:nvPr/>
        </p:nvSpPr>
        <p:spPr>
          <a:xfrm>
            <a:off x="791393" y="2657256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미진이와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성아가 캔 감자의 전체 무게를 구하려고 합니다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91393" y="4001240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5.8+2.19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계산하면 됩니다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91393" y="5317633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5.8+2.19=7.99(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kg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), 7.99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kg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83213" y="914248"/>
            <a:ext cx="9177217" cy="978729"/>
            <a:chOff x="183213" y="914248"/>
            <a:chExt cx="9177217" cy="978729"/>
          </a:xfrm>
        </p:grpSpPr>
        <p:sp>
          <p:nvSpPr>
            <p:cNvPr id="57" name="TextBox 56"/>
            <p:cNvSpPr txBox="1"/>
            <p:nvPr/>
          </p:nvSpPr>
          <p:spPr>
            <a:xfrm>
              <a:off x="990448" y="914248"/>
              <a:ext cx="8369982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미진이는 감자를 </a:t>
              </a:r>
              <a:r>
                <a:rPr lang="en-US" altLang="ko-KR" sz="2400" dirty="0" smtClean="0">
                  <a:latin typeface="나눔고딕 ExtraBold" pitchFamily="50" charset="-127"/>
                  <a:ea typeface="나눔고딕 ExtraBold" pitchFamily="50" charset="-127"/>
                </a:rPr>
                <a:t>5.8</a:t>
              </a:r>
              <a:r>
                <a:rPr lang="en-US" altLang="ko-KR" sz="2400" b="1" spc="-3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altLang="ko-KR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kg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캤고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성아는 감자를 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2.19</a:t>
              </a:r>
              <a:r>
                <a:rPr lang="en-US" altLang="ko-KR" sz="2400" spc="-300" dirty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en-US" altLang="ko-KR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kg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캤습니다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미진이와 성아가 캔 감자는 모두 몇 </a:t>
              </a:r>
              <a:r>
                <a:rPr lang="en-US" altLang="ko-KR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kg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인지 구해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pic>
          <p:nvPicPr>
            <p:cNvPr id="130" name="그림 12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3213" y="988572"/>
              <a:ext cx="777600" cy="419114"/>
            </a:xfrm>
            <a:prstGeom prst="rect">
              <a:avLst/>
            </a:prstGeom>
          </p:spPr>
        </p:pic>
      </p:grpSp>
      <p:grpSp>
        <p:nvGrpSpPr>
          <p:cNvPr id="111" name="그룹 110"/>
          <p:cNvGrpSpPr/>
          <p:nvPr/>
        </p:nvGrpSpPr>
        <p:grpSpPr>
          <a:xfrm>
            <a:off x="4791000" y="2713600"/>
            <a:ext cx="324000" cy="322933"/>
            <a:chOff x="4964713" y="2475902"/>
            <a:chExt cx="405203" cy="433965"/>
          </a:xfrm>
        </p:grpSpPr>
        <p:sp>
          <p:nvSpPr>
            <p:cNvPr id="114" name="타원 113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7" name="타원 11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4791000" y="4145720"/>
            <a:ext cx="324000" cy="322933"/>
            <a:chOff x="4964713" y="2475902"/>
            <a:chExt cx="405203" cy="433965"/>
          </a:xfrm>
        </p:grpSpPr>
        <p:sp>
          <p:nvSpPr>
            <p:cNvPr id="124" name="타원 123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2" name="타원 13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4791000" y="5434152"/>
            <a:ext cx="324000" cy="322933"/>
            <a:chOff x="4964713" y="2475902"/>
            <a:chExt cx="405203" cy="433965"/>
          </a:xfrm>
        </p:grpSpPr>
        <p:sp>
          <p:nvSpPr>
            <p:cNvPr id="134" name="타원 133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4" name="타원 15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6897427" y="0"/>
            <a:ext cx="2992547" cy="721316"/>
            <a:chOff x="6897427" y="0"/>
            <a:chExt cx="2992547" cy="721316"/>
          </a:xfrm>
        </p:grpSpPr>
        <p:grpSp>
          <p:nvGrpSpPr>
            <p:cNvPr id="161" name="그룹 160"/>
            <p:cNvGrpSpPr/>
            <p:nvPr/>
          </p:nvGrpSpPr>
          <p:grpSpPr>
            <a:xfrm>
              <a:off x="9378295" y="0"/>
              <a:ext cx="511679" cy="721316"/>
              <a:chOff x="9378295" y="0"/>
              <a:chExt cx="511679" cy="721316"/>
            </a:xfrm>
          </p:grpSpPr>
          <p:grpSp>
            <p:nvGrpSpPr>
              <p:cNvPr id="214" name="그룹 77"/>
              <p:cNvGrpSpPr/>
              <p:nvPr/>
            </p:nvGrpSpPr>
            <p:grpSpPr>
              <a:xfrm>
                <a:off x="9455060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16" name="직선 연결선 21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타원 21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5" name="TextBox 214"/>
              <p:cNvSpPr txBox="1"/>
              <p:nvPr/>
            </p:nvSpPr>
            <p:spPr>
              <a:xfrm>
                <a:off x="9378295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7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78" name="그룹 177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206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8" name="직선 연결선 2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타원 2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모서리가 둥근 직사각형 2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모서리가 둥근 직사각형 2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7" name="TextBox 206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9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0" name="직선 연결선 1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타원 2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9" name="TextBox 198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0" name="그룹 179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9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2" name="직선 연결선 19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1" name="TextBox 19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82" name="그룹 181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84" name="직선 연결선 183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3" name="TextBox 182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22" name="직사각형 221">
            <a:hlinkClick r:id="rId5" action="ppaction://hlinksldjump"/>
          </p:cNvPr>
          <p:cNvSpPr/>
          <p:nvPr/>
        </p:nvSpPr>
        <p:spPr>
          <a:xfrm>
            <a:off x="7740798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hlinkClick r:id="rId6" action="ppaction://hlinksldjump"/>
          </p:cNvPr>
          <p:cNvSpPr/>
          <p:nvPr/>
        </p:nvSpPr>
        <p:spPr>
          <a:xfrm>
            <a:off x="8161822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hlinkClick r:id="rId7" action="ppaction://hlinksldjump"/>
          </p:cNvPr>
          <p:cNvSpPr/>
          <p:nvPr/>
        </p:nvSpPr>
        <p:spPr>
          <a:xfrm>
            <a:off x="8579590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>
            <a:hlinkClick r:id="rId8" action="ppaction://hlinksldjump"/>
          </p:cNvPr>
          <p:cNvSpPr/>
          <p:nvPr/>
        </p:nvSpPr>
        <p:spPr>
          <a:xfrm>
            <a:off x="9010260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14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43" grpId="0"/>
      <p:bldP spid="1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소수 두 자리 수의 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>
                <a:latin typeface="나눔고딕 ExtraBold" pitchFamily="50" charset="-127"/>
                <a:ea typeface="나눔고딕 ExtraBold" pitchFamily="50" charset="-127"/>
                <a:cs typeface="+mj-cs"/>
              </a:rPr>
              <a:t>뺄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셈을</a:t>
            </a:r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해 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132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628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171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70386" y="3105835"/>
            <a:ext cx="14693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9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033120" y="0"/>
            <a:ext cx="301755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38" name="그룹 137"/>
          <p:cNvGrpSpPr/>
          <p:nvPr/>
        </p:nvGrpSpPr>
        <p:grpSpPr>
          <a:xfrm>
            <a:off x="6897427" y="0"/>
            <a:ext cx="2995132" cy="680156"/>
            <a:chOff x="6897427" y="0"/>
            <a:chExt cx="2995132" cy="680156"/>
          </a:xfrm>
        </p:grpSpPr>
        <p:grpSp>
          <p:nvGrpSpPr>
            <p:cNvPr id="139" name="그룹 138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21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9" name="직선 연결선 2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타원 2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8" name="TextBox 21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0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211" name="타원 210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2" name="직선 연결선 211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모서리가 둥근 직사각형 212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모서리가 둥근 직사각형 214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모서리가 둥근 직사각형 215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1" name="그룹 89"/>
            <p:cNvGrpSpPr/>
            <p:nvPr/>
          </p:nvGrpSpPr>
          <p:grpSpPr>
            <a:xfrm>
              <a:off x="7724483" y="0"/>
              <a:ext cx="402673" cy="680156"/>
              <a:chOff x="6017427" y="558786"/>
              <a:chExt cx="402673" cy="680156"/>
            </a:xfrm>
          </p:grpSpPr>
          <p:grpSp>
            <p:nvGrpSpPr>
              <p:cNvPr id="203" name="그룹 77"/>
              <p:cNvGrpSpPr/>
              <p:nvPr/>
            </p:nvGrpSpPr>
            <p:grpSpPr>
              <a:xfrm>
                <a:off x="6024590" y="558786"/>
                <a:ext cx="358149" cy="680156"/>
                <a:chOff x="5738819" y="597477"/>
                <a:chExt cx="288060" cy="547053"/>
              </a:xfrm>
            </p:grpSpPr>
            <p:cxnSp>
              <p:nvCxnSpPr>
                <p:cNvPr id="205" name="직선 연결선 20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타원 2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4" name="TextBox 203"/>
              <p:cNvSpPr txBox="1"/>
              <p:nvPr/>
            </p:nvSpPr>
            <p:spPr>
              <a:xfrm>
                <a:off x="6017427" y="958898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52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4" name="직선 연결선 15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타원 19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4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144" name="직선 연결선 143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모서리가 둥근 직사각형 144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모서리가 둥근 직사각형 148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26" name="직사각형 225">
            <a:hlinkClick r:id="rId3" action="ppaction://hlinksldjump"/>
          </p:cNvPr>
          <p:cNvSpPr/>
          <p:nvPr/>
        </p:nvSpPr>
        <p:spPr>
          <a:xfrm>
            <a:off x="8161822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>
            <a:hlinkClick r:id="rId4" action="ppaction://hlinksldjump"/>
          </p:cNvPr>
          <p:cNvSpPr/>
          <p:nvPr/>
        </p:nvSpPr>
        <p:spPr>
          <a:xfrm>
            <a:off x="8579590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hlinkClick r:id="rId5" action="ppaction://hlinksldjump"/>
          </p:cNvPr>
          <p:cNvSpPr/>
          <p:nvPr/>
        </p:nvSpPr>
        <p:spPr>
          <a:xfrm>
            <a:off x="9010260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>
            <a:hlinkClick r:id="rId6" action="ppaction://hlinksldjump"/>
          </p:cNvPr>
          <p:cNvSpPr/>
          <p:nvPr/>
        </p:nvSpPr>
        <p:spPr>
          <a:xfrm>
            <a:off x="9455793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763623" y="877023"/>
            <a:ext cx="8736074" cy="400110"/>
            <a:chOff x="763623" y="940658"/>
            <a:chExt cx="8736074" cy="400110"/>
          </a:xfrm>
        </p:grpSpPr>
        <p:sp>
          <p:nvSpPr>
            <p:cNvPr id="62" name="TextBox 61"/>
            <p:cNvSpPr txBox="1"/>
            <p:nvPr/>
          </p:nvSpPr>
          <p:spPr>
            <a:xfrm>
              <a:off x="927137" y="940658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sz="2000" dirty="0" smtClean="0">
                  <a:latin typeface="+mn-ea"/>
                  <a:ea typeface="+mn-ea"/>
                </a:rPr>
                <a:t>글과 그림 속 상황을 살펴봅시다</a:t>
              </a:r>
              <a:r>
                <a:rPr lang="en-US" altLang="ko-KR" sz="2000" dirty="0" smtClean="0">
                  <a:latin typeface="+mn-ea"/>
                  <a:ea typeface="+mn-ea"/>
                </a:rPr>
                <a:t>.</a:t>
              </a:r>
              <a:endParaRPr lang="en-US" altLang="ko-KR" sz="2000" dirty="0">
                <a:latin typeface="+mn-ea"/>
                <a:ea typeface="+mn-ea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7" name="그림 66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8984" y="836712"/>
            <a:ext cx="506880" cy="460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9"/>
          <a:srcRect t="2911"/>
          <a:stretch/>
        </p:blipFill>
        <p:spPr>
          <a:xfrm>
            <a:off x="900140" y="1412776"/>
            <a:ext cx="8105720" cy="453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8"/>
          <a:stretch/>
        </p:blipFill>
        <p:spPr>
          <a:xfrm>
            <a:off x="2664855" y="635291"/>
            <a:ext cx="4547731" cy="538599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r="3277"/>
          <a:stretch/>
        </p:blipFill>
        <p:spPr>
          <a:xfrm>
            <a:off x="2989734" y="1052678"/>
            <a:ext cx="3960440" cy="475264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88448" y="0"/>
            <a:ext cx="301755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05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7" b="7295"/>
          <a:stretch/>
        </p:blipFill>
        <p:spPr>
          <a:xfrm>
            <a:off x="6829828" y="903387"/>
            <a:ext cx="2124000" cy="25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60388" y="1016303"/>
            <a:ext cx="4443382" cy="1655065"/>
            <a:chOff x="560388" y="1016303"/>
            <a:chExt cx="4443382" cy="1655065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560388" y="1519368"/>
              <a:ext cx="4443382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13943" y="1016303"/>
              <a:ext cx="4241122" cy="498598"/>
              <a:chOff x="613943" y="4334448"/>
              <a:chExt cx="4241122" cy="498598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4334448"/>
                <a:ext cx="4077608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무엇을 나타낸 그림인가요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60387" y="3036446"/>
            <a:ext cx="8789630" cy="2020834"/>
            <a:chOff x="560387" y="2718384"/>
            <a:chExt cx="8789630" cy="202083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560387" y="3227218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613943" y="2718384"/>
              <a:ext cx="8736074" cy="498598"/>
              <a:chOff x="613943" y="4334448"/>
              <a:chExt cx="8736074" cy="498598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777457" y="433444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거리가 가장 짧은 길과 가장 긴 길을 찾아보세요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791394" y="1666069"/>
            <a:ext cx="3734889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호수까지의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거리가 안내된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산책로 지도입니다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2620079" y="1952740"/>
            <a:ext cx="324000" cy="322933"/>
            <a:chOff x="4964713" y="2475902"/>
            <a:chExt cx="405203" cy="433965"/>
          </a:xfrm>
        </p:grpSpPr>
        <p:sp>
          <p:nvSpPr>
            <p:cNvPr id="74" name="타원 73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4" name="타원 8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6897427" y="0"/>
            <a:ext cx="2995132" cy="680156"/>
            <a:chOff x="6897427" y="0"/>
            <a:chExt cx="2995132" cy="680156"/>
          </a:xfrm>
        </p:grpSpPr>
        <p:grpSp>
          <p:nvGrpSpPr>
            <p:cNvPr id="200" name="그룹 199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23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37" name="직선 연결선 23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모서리가 둥근 직사각형 2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모서리가 둥근 직사각형 23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모서리가 둥근 직사각형 2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모서리가 둥근 직사각형 2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6" name="TextBox 23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1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229" name="타원 22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0" name="직선 연결선 22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모서리가 둥근 직사각형 23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모서리가 둥근 직사각형 23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2" name="그룹 89"/>
            <p:cNvGrpSpPr/>
            <p:nvPr/>
          </p:nvGrpSpPr>
          <p:grpSpPr>
            <a:xfrm>
              <a:off x="7724483" y="0"/>
              <a:ext cx="402673" cy="680156"/>
              <a:chOff x="6017427" y="558786"/>
              <a:chExt cx="402673" cy="680156"/>
            </a:xfrm>
          </p:grpSpPr>
          <p:grpSp>
            <p:nvGrpSpPr>
              <p:cNvPr id="221" name="그룹 77"/>
              <p:cNvGrpSpPr/>
              <p:nvPr/>
            </p:nvGrpSpPr>
            <p:grpSpPr>
              <a:xfrm>
                <a:off x="6024590" y="558786"/>
                <a:ext cx="358149" cy="680156"/>
                <a:chOff x="5738819" y="597477"/>
                <a:chExt cx="288060" cy="547053"/>
              </a:xfrm>
            </p:grpSpPr>
            <p:cxnSp>
              <p:nvCxnSpPr>
                <p:cNvPr id="223" name="직선 연결선 22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타원 22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모서리가 둥근 직사각형 22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모서리가 둥근 직사각형 2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모서리가 둥근 직사각형 2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2" name="TextBox 221"/>
              <p:cNvSpPr txBox="1"/>
              <p:nvPr/>
            </p:nvSpPr>
            <p:spPr>
              <a:xfrm>
                <a:off x="6017427" y="958898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213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5" name="직선 연결선 2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타원 2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0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205" name="직선 연결선 204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모서리가 둥근 직사각형 205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모서리가 둥근 직사각형 207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모서리가 둥근 직사각형 208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모서리가 둥근 직사각형 209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44" name="직사각형 243">
            <a:hlinkClick r:id="rId5" action="ppaction://hlinksldjump"/>
          </p:cNvPr>
          <p:cNvSpPr/>
          <p:nvPr/>
        </p:nvSpPr>
        <p:spPr>
          <a:xfrm>
            <a:off x="8161822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hlinkClick r:id="rId6" action="ppaction://hlinksldjump"/>
          </p:cNvPr>
          <p:cNvSpPr/>
          <p:nvPr/>
        </p:nvSpPr>
        <p:spPr>
          <a:xfrm>
            <a:off x="8579590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>
            <a:hlinkClick r:id="rId7" action="ppaction://hlinksldjump"/>
          </p:cNvPr>
          <p:cNvSpPr/>
          <p:nvPr/>
        </p:nvSpPr>
        <p:spPr>
          <a:xfrm>
            <a:off x="9010260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>
            <a:hlinkClick r:id="rId8" action="ppaction://hlinksldjump"/>
          </p:cNvPr>
          <p:cNvSpPr/>
          <p:nvPr/>
        </p:nvSpPr>
        <p:spPr>
          <a:xfrm>
            <a:off x="9455793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91393" y="3657005"/>
            <a:ext cx="819385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달맞이 길의 매점에서부터 호수까지의 거리가 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0.39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km</a:t>
            </a:r>
            <a:r>
              <a:rPr lang="ko-KR" altLang="en-US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가장 </a:t>
            </a: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짧고</a:t>
            </a:r>
            <a:r>
              <a:rPr lang="en-US" altLang="ko-KR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야생화 길의 입구에서부터 매점까지의 거리가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0.67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km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가장 깁니다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4791000" y="3947969"/>
            <a:ext cx="324000" cy="322933"/>
            <a:chOff x="4964713" y="2475902"/>
            <a:chExt cx="405203" cy="433965"/>
          </a:xfrm>
        </p:grpSpPr>
        <p:sp>
          <p:nvSpPr>
            <p:cNvPr id="98" name="타원 9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0" name="타원 9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r="2113"/>
          <a:stretch/>
        </p:blipFill>
        <p:spPr>
          <a:xfrm>
            <a:off x="6975318" y="1062094"/>
            <a:ext cx="1853671" cy="2195192"/>
          </a:xfrm>
          <a:prstGeom prst="rect">
            <a:avLst/>
          </a:prstGeom>
        </p:spPr>
      </p:pic>
      <p:grpSp>
        <p:nvGrpSpPr>
          <p:cNvPr id="85" name="그룹 84"/>
          <p:cNvGrpSpPr/>
          <p:nvPr/>
        </p:nvGrpSpPr>
        <p:grpSpPr>
          <a:xfrm>
            <a:off x="8858814" y="843181"/>
            <a:ext cx="628004" cy="534600"/>
            <a:chOff x="5909172" y="878275"/>
            <a:chExt cx="628004" cy="534600"/>
          </a:xfrm>
        </p:grpSpPr>
        <p:grpSp>
          <p:nvGrpSpPr>
            <p:cNvPr id="86" name="그룹 85"/>
            <p:cNvGrpSpPr/>
            <p:nvPr/>
          </p:nvGrpSpPr>
          <p:grpSpPr>
            <a:xfrm>
              <a:off x="6060693" y="975418"/>
              <a:ext cx="252000" cy="252000"/>
              <a:chOff x="7515401" y="1584373"/>
              <a:chExt cx="223069" cy="225604"/>
            </a:xfrm>
          </p:grpSpPr>
          <p:sp>
            <p:nvSpPr>
              <p:cNvPr id="88" name="모서리가 둥근 직사각형 87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9" name="그룹 88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7" name="직사각형 86">
              <a:hlinkClick r:id="" action="ppaction://customshow?id=1&amp;return=true"/>
            </p:cNvPr>
            <p:cNvSpPr/>
            <p:nvPr/>
          </p:nvSpPr>
          <p:spPr>
            <a:xfrm>
              <a:off x="5909172" y="878275"/>
              <a:ext cx="628004" cy="534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9" y="963494"/>
            <a:ext cx="5890685" cy="2825378"/>
            <a:chOff x="560389" y="963494"/>
            <a:chExt cx="5890685" cy="2825378"/>
          </a:xfrm>
        </p:grpSpPr>
        <p:sp>
          <p:nvSpPr>
            <p:cNvPr id="275" name="모서리가 둥근 직사각형 274"/>
            <p:cNvSpPr/>
            <p:nvPr/>
          </p:nvSpPr>
          <p:spPr>
            <a:xfrm>
              <a:off x="560389" y="2276872"/>
              <a:ext cx="5832772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7" name="그룹 276"/>
            <p:cNvGrpSpPr/>
            <p:nvPr/>
          </p:nvGrpSpPr>
          <p:grpSpPr>
            <a:xfrm>
              <a:off x="613943" y="963494"/>
              <a:ext cx="5837131" cy="1311128"/>
              <a:chOff x="613943" y="4334448"/>
              <a:chExt cx="5837131" cy="1311128"/>
            </a:xfrm>
          </p:grpSpPr>
          <p:sp>
            <p:nvSpPr>
              <p:cNvPr id="278" name="TextBox 277"/>
              <p:cNvSpPr txBox="1"/>
              <p:nvPr/>
            </p:nvSpPr>
            <p:spPr>
              <a:xfrm>
                <a:off x="777457" y="4334448"/>
                <a:ext cx="5673617" cy="1311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 algn="just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우리 </a:t>
                </a:r>
                <a:r>
                  <a:rPr lang="ko-KR" altLang="en-US" dirty="0" err="1"/>
                  <a:t>모둠에서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호수까지의 거리가 가장 </a:t>
                </a:r>
                <a:r>
                  <a:rPr lang="ko-KR" altLang="en-US" dirty="0"/>
                  <a:t>짧은 산책로를 고른 </a:t>
                </a:r>
                <a:r>
                  <a:rPr lang="ko-KR" altLang="en-US" dirty="0" smtClean="0"/>
                  <a:t>친구를 찾아보려고 </a:t>
                </a:r>
                <a:r>
                  <a:rPr lang="ko-KR" altLang="en-US" dirty="0"/>
                  <a:t>해요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어떻게 하면 좋을까요</a:t>
                </a:r>
                <a:r>
                  <a:rPr lang="en-US" altLang="ko-KR" dirty="0"/>
                  <a:t>?</a:t>
                </a:r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613943" y="4490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76" name="TextBox 275"/>
          <p:cNvSpPr txBox="1"/>
          <p:nvPr/>
        </p:nvSpPr>
        <p:spPr>
          <a:xfrm>
            <a:off x="791393" y="2420888"/>
            <a:ext cx="5385743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산책로 입구에서부터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매점까지의 거리와 매점에서부터 호수까지의 거리를 더해서 비교해 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38" name="그룹 137"/>
          <p:cNvGrpSpPr/>
          <p:nvPr/>
        </p:nvGrpSpPr>
        <p:grpSpPr>
          <a:xfrm>
            <a:off x="3314775" y="2818035"/>
            <a:ext cx="324000" cy="322933"/>
            <a:chOff x="4964713" y="2475902"/>
            <a:chExt cx="405203" cy="433965"/>
          </a:xfrm>
        </p:grpSpPr>
        <p:sp>
          <p:nvSpPr>
            <p:cNvPr id="139" name="타원 138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1" name="타원 14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6897427" y="0"/>
            <a:ext cx="2995132" cy="680156"/>
            <a:chOff x="6897427" y="0"/>
            <a:chExt cx="2995132" cy="680156"/>
          </a:xfrm>
        </p:grpSpPr>
        <p:grpSp>
          <p:nvGrpSpPr>
            <p:cNvPr id="203" name="그룹 202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23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40" name="직선 연결선 23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모서리가 둥근 직사각형 24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타원 24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모서리가 둥근 직사각형 24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모서리가 둥근 직사각형 24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모서리가 둥근 직사각형 24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9" name="TextBox 23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4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232" name="타원 231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모서리가 둥근 직사각형 23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모서리가 둥근 직사각형 234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5" name="그룹 89"/>
            <p:cNvGrpSpPr/>
            <p:nvPr/>
          </p:nvGrpSpPr>
          <p:grpSpPr>
            <a:xfrm>
              <a:off x="7724483" y="0"/>
              <a:ext cx="402673" cy="680156"/>
              <a:chOff x="6017427" y="558786"/>
              <a:chExt cx="402673" cy="680156"/>
            </a:xfrm>
          </p:grpSpPr>
          <p:grpSp>
            <p:nvGrpSpPr>
              <p:cNvPr id="224" name="그룹 77"/>
              <p:cNvGrpSpPr/>
              <p:nvPr/>
            </p:nvGrpSpPr>
            <p:grpSpPr>
              <a:xfrm>
                <a:off x="6024590" y="558786"/>
                <a:ext cx="358149" cy="680156"/>
                <a:chOff x="5738819" y="597477"/>
                <a:chExt cx="288060" cy="547053"/>
              </a:xfrm>
            </p:grpSpPr>
            <p:cxnSp>
              <p:nvCxnSpPr>
                <p:cNvPr id="226" name="직선 연결선 22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7" name="모서리가 둥근 직사각형 22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타원 22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모서리가 둥근 직사각형 22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모서리가 둥근 직사각형 22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모서리가 둥근 직사각형 23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5" name="TextBox 224"/>
              <p:cNvSpPr txBox="1"/>
              <p:nvPr/>
            </p:nvSpPr>
            <p:spPr>
              <a:xfrm>
                <a:off x="6017427" y="958898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216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8" name="직선 연결선 21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타원 2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7" name="TextBox 216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0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208" name="직선 연결선 207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모서리가 둥근 직사각형 208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모서리가 둥근 직사각형 210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모서리가 둥근 직사각형 211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모서리가 둥근 직사각형 212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247" name="직사각형 246">
            <a:hlinkClick r:id="rId4" action="ppaction://hlinksldjump"/>
          </p:cNvPr>
          <p:cNvSpPr/>
          <p:nvPr/>
        </p:nvSpPr>
        <p:spPr>
          <a:xfrm>
            <a:off x="8161822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>
            <a:hlinkClick r:id="rId5" action="ppaction://hlinksldjump"/>
          </p:cNvPr>
          <p:cNvSpPr/>
          <p:nvPr/>
        </p:nvSpPr>
        <p:spPr>
          <a:xfrm>
            <a:off x="8579590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>
            <a:hlinkClick r:id="rId6" action="ppaction://hlinksldjump"/>
          </p:cNvPr>
          <p:cNvSpPr/>
          <p:nvPr/>
        </p:nvSpPr>
        <p:spPr>
          <a:xfrm>
            <a:off x="9010260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>
            <a:hlinkClick r:id="rId7" action="ppaction://hlinksldjump"/>
          </p:cNvPr>
          <p:cNvSpPr/>
          <p:nvPr/>
        </p:nvSpPr>
        <p:spPr>
          <a:xfrm>
            <a:off x="9455793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7" b="7295"/>
          <a:stretch/>
        </p:blipFill>
        <p:spPr>
          <a:xfrm>
            <a:off x="6829828" y="903387"/>
            <a:ext cx="2124000" cy="252000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r="2113"/>
          <a:stretch/>
        </p:blipFill>
        <p:spPr>
          <a:xfrm>
            <a:off x="6975318" y="1062094"/>
            <a:ext cx="1853671" cy="2195192"/>
          </a:xfrm>
          <a:prstGeom prst="rect">
            <a:avLst/>
          </a:prstGeom>
        </p:spPr>
      </p:pic>
      <p:grpSp>
        <p:nvGrpSpPr>
          <p:cNvPr id="84" name="그룹 83"/>
          <p:cNvGrpSpPr/>
          <p:nvPr/>
        </p:nvGrpSpPr>
        <p:grpSpPr>
          <a:xfrm>
            <a:off x="8860451" y="878275"/>
            <a:ext cx="628004" cy="534600"/>
            <a:chOff x="5909172" y="878275"/>
            <a:chExt cx="628004" cy="534600"/>
          </a:xfrm>
        </p:grpSpPr>
        <p:grpSp>
          <p:nvGrpSpPr>
            <p:cNvPr id="85" name="그룹 84"/>
            <p:cNvGrpSpPr/>
            <p:nvPr/>
          </p:nvGrpSpPr>
          <p:grpSpPr>
            <a:xfrm>
              <a:off x="6060693" y="975418"/>
              <a:ext cx="252000" cy="252000"/>
              <a:chOff x="7515401" y="1584373"/>
              <a:chExt cx="223069" cy="225604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6" name="직사각형 85">
              <a:hlinkClick r:id="" action="ppaction://customshow?id=1&amp;return=true"/>
            </p:cNvPr>
            <p:cNvSpPr/>
            <p:nvPr/>
          </p:nvSpPr>
          <p:spPr>
            <a:xfrm>
              <a:off x="5909172" y="878275"/>
              <a:ext cx="628004" cy="534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83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7" y="1722049"/>
            <a:ext cx="8789630" cy="1678185"/>
            <a:chOff x="560387" y="1722049"/>
            <a:chExt cx="8789630" cy="1678185"/>
          </a:xfrm>
        </p:grpSpPr>
        <p:grpSp>
          <p:nvGrpSpPr>
            <p:cNvPr id="97" name="그룹 96"/>
            <p:cNvGrpSpPr/>
            <p:nvPr/>
          </p:nvGrpSpPr>
          <p:grpSpPr>
            <a:xfrm>
              <a:off x="613943" y="1722049"/>
              <a:ext cx="8736074" cy="498598"/>
              <a:chOff x="613943" y="4047175"/>
              <a:chExt cx="8736074" cy="498598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777457" y="4047175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달맞이 </a:t>
                </a:r>
                <a:r>
                  <a:rPr lang="ko-KR" altLang="en-US" dirty="0"/>
                  <a:t>길의 전체 거리를 어떻게 구할 수 있을지 이야기해 보세요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13943" y="420334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6" name="모서리가 둥근 직사각형 135"/>
            <p:cNvSpPr/>
            <p:nvPr/>
          </p:nvSpPr>
          <p:spPr>
            <a:xfrm>
              <a:off x="560387" y="2248234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791393" y="2348670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km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단위를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단위로 바꾸어 더합니다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0.01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개수를 이용하여 구합니다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38" name="그룹 137"/>
          <p:cNvGrpSpPr/>
          <p:nvPr/>
        </p:nvGrpSpPr>
        <p:grpSpPr>
          <a:xfrm>
            <a:off x="4791000" y="2641926"/>
            <a:ext cx="324000" cy="322933"/>
            <a:chOff x="4964713" y="2475902"/>
            <a:chExt cx="405203" cy="433965"/>
          </a:xfrm>
        </p:grpSpPr>
        <p:sp>
          <p:nvSpPr>
            <p:cNvPr id="139" name="타원 138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1" name="타원 14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6897427" y="0"/>
            <a:ext cx="2995132" cy="738286"/>
            <a:chOff x="6897427" y="0"/>
            <a:chExt cx="2995132" cy="738286"/>
          </a:xfrm>
        </p:grpSpPr>
        <p:grpSp>
          <p:nvGrpSpPr>
            <p:cNvPr id="196" name="그룹 89"/>
            <p:cNvGrpSpPr/>
            <p:nvPr/>
          </p:nvGrpSpPr>
          <p:grpSpPr>
            <a:xfrm>
              <a:off x="8092496" y="0"/>
              <a:ext cx="511679" cy="738286"/>
              <a:chOff x="5957373" y="558786"/>
              <a:chExt cx="511679" cy="738286"/>
            </a:xfrm>
          </p:grpSpPr>
          <p:grpSp>
            <p:nvGrpSpPr>
              <p:cNvPr id="238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40" name="직선 연결선 23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모서리가 둥근 직사각형 24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타원 24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모서리가 둥근 직사각형 24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모서리가 둥근 직사각형 24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모서리가 둥근 직사각형 24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9" name="TextBox 238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9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98" name="그룹 197"/>
            <p:cNvGrpSpPr/>
            <p:nvPr/>
          </p:nvGrpSpPr>
          <p:grpSpPr>
            <a:xfrm>
              <a:off x="9030352" y="0"/>
              <a:ext cx="358148" cy="596027"/>
              <a:chOff x="9030352" y="0"/>
              <a:chExt cx="358148" cy="596027"/>
            </a:xfrm>
          </p:grpSpPr>
          <p:cxnSp>
            <p:nvCxnSpPr>
              <p:cNvPr id="232" name="직선 연결선 231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모서리가 둥근 직사각형 232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모서리가 둥근 직사각형 234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9" name="TextBox 198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00" name="그룹 199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220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226" name="타원 22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7" name="직선 연결선 22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모서리가 둥근 직사각형 22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모서리가 둥근 직사각형 22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모서리가 둥근 직사각형 22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모서리가 둥근 직사각형 23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1" name="TextBox 220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21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3" name="직선 연결선 2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2" name="TextBox 211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20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5" name="직선 연결선 20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타원 2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4" name="TextBox 20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46" name="직사각형 245">
            <a:hlinkClick r:id="rId4" action="ppaction://hlinksldjump"/>
          </p:cNvPr>
          <p:cNvSpPr/>
          <p:nvPr/>
        </p:nvSpPr>
        <p:spPr>
          <a:xfrm>
            <a:off x="7740798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>
            <a:hlinkClick r:id="rId5" action="ppaction://hlinksldjump"/>
          </p:cNvPr>
          <p:cNvSpPr/>
          <p:nvPr/>
        </p:nvSpPr>
        <p:spPr>
          <a:xfrm>
            <a:off x="8579590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>
            <a:hlinkClick r:id="rId6" action="ppaction://hlinksldjump"/>
          </p:cNvPr>
          <p:cNvSpPr/>
          <p:nvPr/>
        </p:nvSpPr>
        <p:spPr>
          <a:xfrm>
            <a:off x="9010260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>
            <a:hlinkClick r:id="rId7" action="ppaction://hlinksldjump"/>
          </p:cNvPr>
          <p:cNvSpPr/>
          <p:nvPr/>
        </p:nvSpPr>
        <p:spPr>
          <a:xfrm>
            <a:off x="9455793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60388" y="935637"/>
            <a:ext cx="9072626" cy="498598"/>
            <a:chOff x="560388" y="935637"/>
            <a:chExt cx="9072626" cy="498598"/>
          </a:xfrm>
        </p:grpSpPr>
        <p:sp>
          <p:nvSpPr>
            <p:cNvPr id="255" name="TextBox 254"/>
            <p:cNvSpPr txBox="1"/>
            <p:nvPr/>
          </p:nvSpPr>
          <p:spPr>
            <a:xfrm>
              <a:off x="989016" y="935637"/>
              <a:ext cx="8643998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달맞이 길의 전체 거리는 몇 </a:t>
              </a:r>
              <a:r>
                <a:rPr lang="en-US" altLang="ko-KR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km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인지 알아봅시다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256" name="그룹 255"/>
            <p:cNvGrpSpPr/>
            <p:nvPr/>
          </p:nvGrpSpPr>
          <p:grpSpPr>
            <a:xfrm>
              <a:off x="560388" y="988992"/>
              <a:ext cx="381000" cy="400110"/>
              <a:chOff x="452406" y="890570"/>
              <a:chExt cx="381000" cy="400110"/>
            </a:xfrm>
          </p:grpSpPr>
          <p:sp>
            <p:nvSpPr>
              <p:cNvPr id="257" name="타원 256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0387" y="4044623"/>
            <a:ext cx="8789630" cy="1313102"/>
            <a:chOff x="560387" y="4044623"/>
            <a:chExt cx="8789630" cy="1313102"/>
          </a:xfrm>
        </p:grpSpPr>
        <p:grpSp>
          <p:nvGrpSpPr>
            <p:cNvPr id="72" name="그룹 71"/>
            <p:cNvGrpSpPr/>
            <p:nvPr/>
          </p:nvGrpSpPr>
          <p:grpSpPr>
            <a:xfrm>
              <a:off x="613943" y="4044623"/>
              <a:ext cx="8736074" cy="498598"/>
              <a:chOff x="613943" y="4047175"/>
              <a:chExt cx="8736074" cy="498598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77457" y="4047175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 lvl="0"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달맞이 </a:t>
                </a:r>
                <a:r>
                  <a:rPr lang="ko-KR" altLang="en-US" dirty="0"/>
                  <a:t>길의 전체 거리를 구하는 식을 써 보세요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613943" y="420334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5" name="모서리가 둥근 직사각형 74"/>
            <p:cNvSpPr/>
            <p:nvPr/>
          </p:nvSpPr>
          <p:spPr>
            <a:xfrm>
              <a:off x="560387" y="4565725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791393" y="4729354"/>
            <a:ext cx="8332097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0.52+0.39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4791000" y="4812741"/>
            <a:ext cx="324000" cy="322933"/>
            <a:chOff x="4964713" y="2475902"/>
            <a:chExt cx="405203" cy="433965"/>
          </a:xfrm>
        </p:grpSpPr>
        <p:sp>
          <p:nvSpPr>
            <p:cNvPr id="78" name="타원 7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7" name="타원 8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8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668907" y="1364464"/>
            <a:ext cx="8736074" cy="498598"/>
            <a:chOff x="613943" y="4047175"/>
            <a:chExt cx="8736074" cy="498598"/>
          </a:xfrm>
        </p:grpSpPr>
        <p:sp>
          <p:nvSpPr>
            <p:cNvPr id="172" name="TextBox 171"/>
            <p:cNvSpPr txBox="1"/>
            <p:nvPr/>
          </p:nvSpPr>
          <p:spPr>
            <a:xfrm>
              <a:off x="777457" y="4047175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 smtClean="0"/>
                <a:t>달맞이 </a:t>
              </a:r>
              <a:r>
                <a:rPr lang="ko-KR" altLang="en-US" dirty="0"/>
                <a:t>길의 전체 거리를 </a:t>
              </a:r>
              <a:r>
                <a:rPr lang="ko-KR" altLang="en-US" dirty="0" smtClean="0"/>
                <a:t>그림에 나타내 </a:t>
              </a:r>
              <a:r>
                <a:rPr lang="ko-KR" altLang="en-US" dirty="0"/>
                <a:t>알아보세요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73" name="타원 172"/>
            <p:cNvSpPr/>
            <p:nvPr/>
          </p:nvSpPr>
          <p:spPr>
            <a:xfrm>
              <a:off x="613943" y="4219911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6897427" y="0"/>
            <a:ext cx="2995132" cy="738286"/>
            <a:chOff x="6897427" y="0"/>
            <a:chExt cx="2995132" cy="738286"/>
          </a:xfrm>
        </p:grpSpPr>
        <p:grpSp>
          <p:nvGrpSpPr>
            <p:cNvPr id="207" name="그룹 89"/>
            <p:cNvGrpSpPr/>
            <p:nvPr/>
          </p:nvGrpSpPr>
          <p:grpSpPr>
            <a:xfrm>
              <a:off x="8092496" y="0"/>
              <a:ext cx="511679" cy="738286"/>
              <a:chOff x="5957373" y="558786"/>
              <a:chExt cx="511679" cy="738286"/>
            </a:xfrm>
          </p:grpSpPr>
          <p:grpSp>
            <p:nvGrpSpPr>
              <p:cNvPr id="249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51" name="직선 연결선 25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2" name="모서리가 둥근 직사각형 25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모서리가 둥근 직사각형 25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모서리가 둥근 직사각형 25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모서리가 둥근 직사각형 25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TextBox 249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0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09" name="그룹 208"/>
            <p:cNvGrpSpPr/>
            <p:nvPr/>
          </p:nvGrpSpPr>
          <p:grpSpPr>
            <a:xfrm>
              <a:off x="9030352" y="0"/>
              <a:ext cx="358148" cy="596027"/>
              <a:chOff x="9030352" y="0"/>
              <a:chExt cx="358148" cy="596027"/>
            </a:xfrm>
          </p:grpSpPr>
          <p:cxnSp>
            <p:nvCxnSpPr>
              <p:cNvPr id="243" name="직선 연결선 242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모서리가 둥근 직사각형 243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타원 244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모서리가 둥근 직사각형 246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모서리가 둥근 직사각형 247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0" name="TextBox 209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11" name="그룹 210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235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237" name="타원 23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38" name="직선 연결선 23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모서리가 둥근 직사각형 23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모서리가 둥근 직사각형 23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모서리가 둥근 직사각형 2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모서리가 둥근 직사각형 2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6" name="TextBox 235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2" name="그룹 211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22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9" name="직선 연결선 22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모서리가 둥근 직사각형 22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타원 23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모서리가 둥근 직사각형 2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모서리가 둥근 직사각형 2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모서리가 둥근 직사각형 2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8" name="TextBox 227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21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7" name="직선 연결선 2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타원 2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모서리가 둥근 직사각형 22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5" name="TextBox 214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57" name="직사각형 256">
            <a:hlinkClick r:id="rId3" action="ppaction://hlinksldjump"/>
          </p:cNvPr>
          <p:cNvSpPr/>
          <p:nvPr/>
        </p:nvSpPr>
        <p:spPr>
          <a:xfrm>
            <a:off x="7740798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>
            <a:hlinkClick r:id="rId4" action="ppaction://hlinksldjump"/>
          </p:cNvPr>
          <p:cNvSpPr/>
          <p:nvPr/>
        </p:nvSpPr>
        <p:spPr>
          <a:xfrm>
            <a:off x="8579590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>
            <a:hlinkClick r:id="rId5" action="ppaction://hlinksldjump"/>
          </p:cNvPr>
          <p:cNvSpPr/>
          <p:nvPr/>
        </p:nvSpPr>
        <p:spPr>
          <a:xfrm>
            <a:off x="9010260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>
            <a:hlinkClick r:id="rId6" action="ppaction://hlinksldjump"/>
          </p:cNvPr>
          <p:cNvSpPr/>
          <p:nvPr/>
        </p:nvSpPr>
        <p:spPr>
          <a:xfrm>
            <a:off x="9455793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113240" y="1873680"/>
            <a:ext cx="933060" cy="475200"/>
          </a:xfrm>
          <a:prstGeom prst="roundRect">
            <a:avLst/>
          </a:prstGeom>
          <a:solidFill>
            <a:srgbClr val="F7F5F3"/>
          </a:solidFill>
          <a:ln w="38100">
            <a:solidFill>
              <a:srgbClr val="D9D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0.52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8283353" y="1873680"/>
            <a:ext cx="933060" cy="475200"/>
          </a:xfrm>
          <a:prstGeom prst="roundRect">
            <a:avLst/>
          </a:prstGeom>
          <a:solidFill>
            <a:srgbClr val="F7F5F3"/>
          </a:solidFill>
          <a:ln w="38100">
            <a:solidFill>
              <a:srgbClr val="D9D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0.39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652" y="3148681"/>
            <a:ext cx="8392696" cy="7906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51"/>
          <a:stretch/>
        </p:blipFill>
        <p:spPr>
          <a:xfrm>
            <a:off x="820800" y="2509026"/>
            <a:ext cx="4104000" cy="1383420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5" r="15843"/>
          <a:stretch/>
        </p:blipFill>
        <p:spPr>
          <a:xfrm>
            <a:off x="4935600" y="2501826"/>
            <a:ext cx="3027616" cy="1383420"/>
          </a:xfrm>
          <a:prstGeom prst="rect">
            <a:avLst/>
          </a:prstGeom>
        </p:spPr>
      </p:pic>
      <p:grpSp>
        <p:nvGrpSpPr>
          <p:cNvPr id="113" name="그룹 112"/>
          <p:cNvGrpSpPr/>
          <p:nvPr/>
        </p:nvGrpSpPr>
        <p:grpSpPr>
          <a:xfrm>
            <a:off x="7427417" y="1922286"/>
            <a:ext cx="324000" cy="322933"/>
            <a:chOff x="4964713" y="2475902"/>
            <a:chExt cx="405203" cy="433965"/>
          </a:xfrm>
        </p:grpSpPr>
        <p:sp>
          <p:nvSpPr>
            <p:cNvPr id="114" name="타원 113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6" name="타원 11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8586367" y="1922286"/>
            <a:ext cx="324000" cy="322933"/>
            <a:chOff x="4964713" y="2475902"/>
            <a:chExt cx="405203" cy="433965"/>
          </a:xfrm>
        </p:grpSpPr>
        <p:sp>
          <p:nvSpPr>
            <p:cNvPr id="118" name="타원 11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0" name="타원 11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모서리가 둥근 직사각형 75"/>
          <p:cNvSpPr/>
          <p:nvPr/>
        </p:nvSpPr>
        <p:spPr>
          <a:xfrm>
            <a:off x="896940" y="2543556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366299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2" y="1799787"/>
            <a:ext cx="8828012" cy="2683663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97" name="그룹 96"/>
          <p:cNvGrpSpPr/>
          <p:nvPr/>
        </p:nvGrpSpPr>
        <p:grpSpPr>
          <a:xfrm>
            <a:off x="613943" y="962150"/>
            <a:ext cx="8736074" cy="498598"/>
            <a:chOff x="613943" y="4047175"/>
            <a:chExt cx="8736074" cy="498598"/>
          </a:xfrm>
        </p:grpSpPr>
        <p:sp>
          <p:nvSpPr>
            <p:cNvPr id="98" name="TextBox 97"/>
            <p:cNvSpPr txBox="1"/>
            <p:nvPr/>
          </p:nvSpPr>
          <p:spPr>
            <a:xfrm>
              <a:off x="777457" y="4047175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 smtClean="0"/>
                <a:t>세로 </a:t>
              </a:r>
              <a:r>
                <a:rPr lang="ko-KR" altLang="en-US" dirty="0"/>
                <a:t>형식으로 계산해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99" name="타원 98"/>
            <p:cNvSpPr/>
            <p:nvPr/>
          </p:nvSpPr>
          <p:spPr>
            <a:xfrm>
              <a:off x="613943" y="420334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7" name="모서리가 둥근 직사각형 146"/>
          <p:cNvSpPr/>
          <p:nvPr/>
        </p:nvSpPr>
        <p:spPr>
          <a:xfrm>
            <a:off x="1977560" y="2420888"/>
            <a:ext cx="432048" cy="4075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4959424" y="2420888"/>
            <a:ext cx="432048" cy="4075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7978941" y="2420888"/>
            <a:ext cx="432048" cy="4075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2648744" y="3828520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4953001" y="3828520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9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5650218" y="3828520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7964021" y="3836512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9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8651467" y="3836512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7276575" y="3836512"/>
            <a:ext cx="432048" cy="481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rgbClr val="9A413F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endParaRPr lang="ko-KR" altLang="en-US" sz="2200" b="1" dirty="0">
              <a:solidFill>
                <a:srgbClr val="9A413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6897427" y="0"/>
            <a:ext cx="2995132" cy="738286"/>
            <a:chOff x="6897427" y="0"/>
            <a:chExt cx="2995132" cy="738286"/>
          </a:xfrm>
        </p:grpSpPr>
        <p:grpSp>
          <p:nvGrpSpPr>
            <p:cNvPr id="146" name="그룹 89"/>
            <p:cNvGrpSpPr/>
            <p:nvPr/>
          </p:nvGrpSpPr>
          <p:grpSpPr>
            <a:xfrm>
              <a:off x="8092496" y="0"/>
              <a:ext cx="511679" cy="738286"/>
              <a:chOff x="5957373" y="558786"/>
              <a:chExt cx="511679" cy="738286"/>
            </a:xfrm>
          </p:grpSpPr>
          <p:grpSp>
            <p:nvGrpSpPr>
              <p:cNvPr id="192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94" name="직선 연결선 19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타원 1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4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9" name="그룹 148"/>
            <p:cNvGrpSpPr/>
            <p:nvPr/>
          </p:nvGrpSpPr>
          <p:grpSpPr>
            <a:xfrm>
              <a:off x="9030352" y="0"/>
              <a:ext cx="358148" cy="596027"/>
              <a:chOff x="9030352" y="0"/>
              <a:chExt cx="358148" cy="596027"/>
            </a:xfrm>
          </p:grpSpPr>
          <p:cxnSp>
            <p:nvCxnSpPr>
              <p:cNvPr id="186" name="직선 연결선 185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모서리가 둥근 직사각형 186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모서리가 둥근 직사각형 188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모서리가 둥근 직사각형 189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모서리가 둥근 직사각형 190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178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80" name="타원 17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1" name="직선 연결선 18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9" name="TextBox 178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7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2" name="직선 연결선 17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8513175" y="0"/>
              <a:ext cx="511679" cy="642918"/>
              <a:chOff x="8087939" y="0"/>
              <a:chExt cx="511679" cy="642918"/>
            </a:xfrm>
          </p:grpSpPr>
          <p:grpSp>
            <p:nvGrpSpPr>
              <p:cNvPr id="15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9" name="직선 연결선 15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타원 16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00" name="직사각형 199">
            <a:hlinkClick r:id="rId4" action="ppaction://hlinksldjump"/>
          </p:cNvPr>
          <p:cNvSpPr/>
          <p:nvPr/>
        </p:nvSpPr>
        <p:spPr>
          <a:xfrm>
            <a:off x="7740798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hlinkClick r:id="rId5" action="ppaction://hlinksldjump"/>
          </p:cNvPr>
          <p:cNvSpPr/>
          <p:nvPr/>
        </p:nvSpPr>
        <p:spPr>
          <a:xfrm>
            <a:off x="8579590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hlinkClick r:id="rId6" action="ppaction://hlinksldjump"/>
          </p:cNvPr>
          <p:cNvSpPr/>
          <p:nvPr/>
        </p:nvSpPr>
        <p:spPr>
          <a:xfrm>
            <a:off x="9010260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hlinkClick r:id="rId7" action="ppaction://hlinksldjump"/>
          </p:cNvPr>
          <p:cNvSpPr/>
          <p:nvPr/>
        </p:nvSpPr>
        <p:spPr>
          <a:xfrm>
            <a:off x="9455793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/>
          <p:cNvGrpSpPr/>
          <p:nvPr/>
        </p:nvGrpSpPr>
        <p:grpSpPr>
          <a:xfrm>
            <a:off x="1757375" y="3194310"/>
            <a:ext cx="324000" cy="322933"/>
            <a:chOff x="4964713" y="2475902"/>
            <a:chExt cx="405203" cy="433965"/>
          </a:xfrm>
        </p:grpSpPr>
        <p:sp>
          <p:nvSpPr>
            <p:cNvPr id="90" name="타원 89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2" name="타원 9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764236" y="3194310"/>
            <a:ext cx="324000" cy="322933"/>
            <a:chOff x="4964713" y="2475902"/>
            <a:chExt cx="405203" cy="433965"/>
          </a:xfrm>
        </p:grpSpPr>
        <p:sp>
          <p:nvSpPr>
            <p:cNvPr id="94" name="타원 93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6" name="타원 9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7790198" y="3194310"/>
            <a:ext cx="324000" cy="322933"/>
            <a:chOff x="4964713" y="2475902"/>
            <a:chExt cx="405203" cy="433965"/>
          </a:xfrm>
        </p:grpSpPr>
        <p:sp>
          <p:nvSpPr>
            <p:cNvPr id="101" name="타원 100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3" name="타원 10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15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50" grpId="0"/>
      <p:bldP spid="153" grpId="0"/>
      <p:bldP spid="158" grpId="0"/>
      <p:bldP spid="161" grpId="0"/>
      <p:bldP spid="162" grpId="0"/>
      <p:bldP spid="163" grpId="0"/>
      <p:bldP spid="164" grpId="0"/>
      <p:bldP spid="1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43" y="2564716"/>
            <a:ext cx="8678114" cy="314490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60388" y="935637"/>
            <a:ext cx="9072626" cy="498598"/>
            <a:chOff x="560388" y="935637"/>
            <a:chExt cx="9072626" cy="498598"/>
          </a:xfrm>
        </p:grpSpPr>
        <p:sp>
          <p:nvSpPr>
            <p:cNvPr id="77" name="TextBox 76"/>
            <p:cNvSpPr txBox="1"/>
            <p:nvPr/>
          </p:nvSpPr>
          <p:spPr>
            <a:xfrm>
              <a:off x="989016" y="935637"/>
              <a:ext cx="8643998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0.67+0.5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를 어떻게 계산하는지 알아봅시다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60388" y="988992"/>
              <a:ext cx="381000" cy="400110"/>
              <a:chOff x="452406" y="890570"/>
              <a:chExt cx="381000" cy="400110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42" name="그룹 141"/>
          <p:cNvGrpSpPr/>
          <p:nvPr/>
        </p:nvGrpSpPr>
        <p:grpSpPr>
          <a:xfrm>
            <a:off x="613943" y="1745911"/>
            <a:ext cx="8736074" cy="498598"/>
            <a:chOff x="613943" y="4047175"/>
            <a:chExt cx="8736074" cy="498598"/>
          </a:xfrm>
        </p:grpSpPr>
        <p:sp>
          <p:nvSpPr>
            <p:cNvPr id="143" name="TextBox 142"/>
            <p:cNvSpPr txBox="1"/>
            <p:nvPr/>
          </p:nvSpPr>
          <p:spPr>
            <a:xfrm>
              <a:off x="777457" y="4047175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>
                <a:lnSpc>
                  <a:spcPct val="120000"/>
                </a:lnSpc>
                <a:defRPr/>
              </a:pPr>
              <a:r>
                <a:rPr lang="ko-KR" altLang="en-US" dirty="0" smtClean="0"/>
                <a:t>그림 </a:t>
              </a:r>
              <a:r>
                <a:rPr lang="ko-KR" altLang="en-US" dirty="0"/>
                <a:t>또는 모눈종이를 이용하여 알아보세요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44" name="타원 143"/>
            <p:cNvSpPr/>
            <p:nvPr/>
          </p:nvSpPr>
          <p:spPr>
            <a:xfrm>
              <a:off x="613943" y="421809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897427" y="0"/>
            <a:ext cx="2995132" cy="721316"/>
            <a:chOff x="6897427" y="0"/>
            <a:chExt cx="2995132" cy="721316"/>
          </a:xfrm>
        </p:grpSpPr>
        <p:grpSp>
          <p:nvGrpSpPr>
            <p:cNvPr id="105" name="그룹 104"/>
            <p:cNvGrpSpPr/>
            <p:nvPr/>
          </p:nvGrpSpPr>
          <p:grpSpPr>
            <a:xfrm>
              <a:off x="8525916" y="0"/>
              <a:ext cx="511679" cy="721316"/>
              <a:chOff x="8521604" y="0"/>
              <a:chExt cx="511679" cy="721316"/>
            </a:xfrm>
          </p:grpSpPr>
          <p:grpSp>
            <p:nvGrpSpPr>
              <p:cNvPr id="155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03" name="직선 연결선 20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타원 2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1" name="TextBox 200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6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40" name="타원 139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모서리가 둥근 직사각형 144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모서리가 둥근 직사각형 145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모서리가 둥근 직사각형 15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97427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8" name="그룹 107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32" name="그룹 131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34" name="직선 연결선 133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8077612" y="0"/>
              <a:ext cx="511679" cy="642918"/>
              <a:chOff x="7658756" y="0"/>
              <a:chExt cx="511679" cy="642918"/>
            </a:xfrm>
          </p:grpSpPr>
          <p:grpSp>
            <p:nvGrpSpPr>
              <p:cNvPr id="123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6" name="직선 연결선 12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타원 12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7708623" y="0"/>
              <a:ext cx="402675" cy="596027"/>
              <a:chOff x="8142441" y="0"/>
              <a:chExt cx="402675" cy="596027"/>
            </a:xfrm>
          </p:grpSpPr>
          <p:grpSp>
            <p:nvGrpSpPr>
              <p:cNvPr id="112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4" name="직선 연결선 11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209" name="직사각형 208">
            <a:hlinkClick r:id="rId4" action="ppaction://hlinksldjump"/>
          </p:cNvPr>
          <p:cNvSpPr/>
          <p:nvPr/>
        </p:nvSpPr>
        <p:spPr>
          <a:xfrm>
            <a:off x="7740798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hlinkClick r:id="rId5" action="ppaction://hlinksldjump"/>
          </p:cNvPr>
          <p:cNvSpPr/>
          <p:nvPr/>
        </p:nvSpPr>
        <p:spPr>
          <a:xfrm>
            <a:off x="8161822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hlinkClick r:id="rId6" action="ppaction://hlinksldjump"/>
          </p:cNvPr>
          <p:cNvSpPr/>
          <p:nvPr/>
        </p:nvSpPr>
        <p:spPr>
          <a:xfrm>
            <a:off x="9010260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>
            <a:hlinkClick r:id="rId7" action="ppaction://hlinksldjump"/>
          </p:cNvPr>
          <p:cNvSpPr/>
          <p:nvPr/>
        </p:nvSpPr>
        <p:spPr>
          <a:xfrm>
            <a:off x="9455793" y="24860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6641968" y="1772816"/>
            <a:ext cx="933060" cy="475200"/>
          </a:xfrm>
          <a:prstGeom prst="roundRect">
            <a:avLst/>
          </a:prstGeom>
          <a:solidFill>
            <a:srgbClr val="F7F5F3"/>
          </a:solidFill>
          <a:ln w="38100">
            <a:solidFill>
              <a:srgbClr val="D9D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0.67</a:t>
            </a: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7836364" y="1772816"/>
            <a:ext cx="933060" cy="475200"/>
          </a:xfrm>
          <a:prstGeom prst="roundRect">
            <a:avLst/>
          </a:prstGeom>
          <a:solidFill>
            <a:srgbClr val="F7F5F3"/>
          </a:solidFill>
          <a:ln w="38100">
            <a:solidFill>
              <a:srgbClr val="D9D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0.5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310" y="3813727"/>
            <a:ext cx="8097380" cy="10565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73"/>
          <a:stretch/>
        </p:blipFill>
        <p:spPr>
          <a:xfrm>
            <a:off x="941388" y="3494000"/>
            <a:ext cx="4069370" cy="1159136"/>
          </a:xfrm>
          <a:prstGeom prst="rect">
            <a:avLst/>
          </a:prstGeom>
        </p:spPr>
      </p:pic>
      <p:pic>
        <p:nvPicPr>
          <p:cNvPr id="162" name="그림 16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0" r="13376"/>
          <a:stretch/>
        </p:blipFill>
        <p:spPr>
          <a:xfrm>
            <a:off x="5004000" y="3492000"/>
            <a:ext cx="3048646" cy="1159136"/>
          </a:xfrm>
          <a:prstGeom prst="rect">
            <a:avLst/>
          </a:prstGeom>
        </p:spPr>
      </p:pic>
      <p:grpSp>
        <p:nvGrpSpPr>
          <p:cNvPr id="163" name="그룹 162"/>
          <p:cNvGrpSpPr/>
          <p:nvPr/>
        </p:nvGrpSpPr>
        <p:grpSpPr>
          <a:xfrm>
            <a:off x="6946498" y="1849285"/>
            <a:ext cx="324000" cy="322933"/>
            <a:chOff x="4964713" y="2475902"/>
            <a:chExt cx="405203" cy="433965"/>
          </a:xfrm>
        </p:grpSpPr>
        <p:sp>
          <p:nvSpPr>
            <p:cNvPr id="164" name="타원 163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6" name="타원 16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8140894" y="1849285"/>
            <a:ext cx="324000" cy="322933"/>
            <a:chOff x="4964713" y="2475902"/>
            <a:chExt cx="405203" cy="433965"/>
          </a:xfrm>
        </p:grpSpPr>
        <p:sp>
          <p:nvSpPr>
            <p:cNvPr id="168" name="타원 16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0" name="타원 16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모서리가 둥근 직사각형 83"/>
          <p:cNvSpPr/>
          <p:nvPr/>
        </p:nvSpPr>
        <p:spPr>
          <a:xfrm>
            <a:off x="904310" y="3088183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207858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61" grpId="0" animBg="1"/>
      <p:bldP spid="8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490</Words>
  <PresentationFormat>A4 용지(210x297mm)</PresentationFormat>
  <Paragraphs>229</Paragraphs>
  <Slides>16</Slides>
  <Notes>0</Notes>
  <HiddenSlides>1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  <vt:variant>
        <vt:lpstr>재구성한 쇼</vt:lpstr>
      </vt:variant>
      <vt:variant>
        <vt:i4>2</vt:i4>
      </vt:variant>
    </vt:vector>
  </HeadingPairs>
  <TitlesOfParts>
    <vt:vector size="24" baseType="lpstr">
      <vt:lpstr>나눔고딕</vt:lpstr>
      <vt:lpstr>맑은 고딕</vt:lpstr>
      <vt:lpstr>Cambria Math</vt:lpstr>
      <vt:lpstr>Arial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  <vt:lpstr>재구성한 쇼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2020-11-09T11:01:12Z</cp:lastPrinted>
  <dcterms:created xsi:type="dcterms:W3CDTF">2020-09-07T10:18:08Z</dcterms:created>
  <dcterms:modified xsi:type="dcterms:W3CDTF">2021-06-18T02:01:23Z</dcterms:modified>
</cp:coreProperties>
</file>