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5" r:id="rId2"/>
    <p:sldId id="267" r:id="rId3"/>
    <p:sldId id="328" r:id="rId4"/>
    <p:sldId id="334" r:id="rId5"/>
    <p:sldId id="322" r:id="rId6"/>
    <p:sldId id="329" r:id="rId7"/>
    <p:sldId id="305" r:id="rId8"/>
    <p:sldId id="330" r:id="rId9"/>
    <p:sldId id="335" r:id="rId10"/>
    <p:sldId id="331" r:id="rId11"/>
    <p:sldId id="332" r:id="rId12"/>
    <p:sldId id="333" r:id="rId13"/>
    <p:sldId id="296" r:id="rId14"/>
  </p:sldIdLst>
  <p:sldSz cx="9906000" cy="6858000" type="A4"/>
  <p:notesSz cx="9926638" cy="6797675"/>
  <p:embeddedFontLst>
    <p:embeddedFont>
      <p:font typeface="나눔고딕" panose="020D0604000000000000" pitchFamily="50" charset="-127"/>
      <p:regular r:id="rId17"/>
      <p:bold r:id="rId18"/>
    </p:embeddedFont>
    <p:embeddedFont>
      <p:font typeface="Cambria Math" panose="02040503050406030204" pitchFamily="18" charset="0"/>
      <p:regular r:id="rId19"/>
    </p:embeddedFont>
    <p:embeddedFont>
      <p:font typeface="나눔고딕 ExtraBold" panose="020D0904000000000000" pitchFamily="50" charset="-127"/>
      <p:bold r:id="rId20"/>
    </p:embeddedFont>
    <p:embeddedFont>
      <p:font typeface="맑은 고딕" panose="020B0503020000020004" pitchFamily="50" charset="-127"/>
      <p:regular r:id="rId21"/>
      <p:bold r:id="rId22"/>
    </p:embeddedFont>
  </p:embeddedFontLst>
  <p:custShowLst>
    <p:custShow name="재구성한 쇼 1" id="0">
      <p:sldLst>
        <p:sld r:id="rId5"/>
      </p:sldLst>
    </p:custShow>
    <p:custShow name="재구성한 쇼 2" id="1">
      <p:sldLst>
        <p:sld r:id="rId10"/>
      </p:sldLst>
    </p:custShow>
  </p:custShow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 userDrawn="1">
          <p15:clr>
            <a:srgbClr val="A4A3A4"/>
          </p15:clr>
        </p15:guide>
        <p15:guide id="2" pos="353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  <p15:guide id="6" pos="580" userDrawn="1">
          <p15:clr>
            <a:srgbClr val="A4A3A4"/>
          </p15:clr>
        </p15:guide>
        <p15:guide id="7" pos="5887" userDrawn="1">
          <p15:clr>
            <a:srgbClr val="A4A3A4"/>
          </p15:clr>
        </p15:guide>
        <p15:guide id="8" orient="horz" pos="255" userDrawn="1">
          <p15:clr>
            <a:srgbClr val="A4A3A4"/>
          </p15:clr>
        </p15:guide>
        <p15:guide id="9" orient="horz" pos="3748" userDrawn="1">
          <p15:clr>
            <a:srgbClr val="A4A3A4"/>
          </p15:clr>
        </p15:guide>
        <p15:guide id="10" orient="horz" pos="935" userDrawn="1">
          <p15:clr>
            <a:srgbClr val="A4A3A4"/>
          </p15:clr>
        </p15:guide>
        <p15:guide id="11" orient="horz" pos="1117" userDrawn="1">
          <p15:clr>
            <a:srgbClr val="A4A3A4"/>
          </p15:clr>
        </p15:guide>
        <p15:guide id="12" orient="horz" pos="1344" userDrawn="1">
          <p15:clr>
            <a:srgbClr val="A4A3A4"/>
          </p15:clr>
        </p15:guide>
        <p15:guide id="13" pos="56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3567D7"/>
    <a:srgbClr val="C49A6C"/>
    <a:srgbClr val="D4E872"/>
    <a:srgbClr val="E1EF9B"/>
    <a:srgbClr val="BFDD2B"/>
    <a:srgbClr val="63A85B"/>
    <a:srgbClr val="7B2D2D"/>
    <a:srgbClr val="1FBADF"/>
    <a:srgbClr val="CFF1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1188" y="132"/>
      </p:cViewPr>
      <p:guideLst>
        <p:guide orient="horz" pos="618"/>
        <p:guide pos="353"/>
        <p:guide orient="horz" pos="3884"/>
        <p:guide pos="580"/>
        <p:guide pos="5887"/>
        <p:guide orient="horz" pos="255"/>
        <p:guide orient="horz" pos="3748"/>
        <p:guide orient="horz" pos="935"/>
        <p:guide orient="horz" pos="1117"/>
        <p:guide orient="horz" pos="1344"/>
        <p:guide pos="56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0" d="100"/>
          <a:sy n="60" d="100"/>
        </p:scale>
        <p:origin x="339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94D13-1489-44BA-9462-2C8B1D65DC14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3CCA9-71EE-4DB5-A573-F5417A155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3708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2BD91-A507-4C89-9D41-5A733E70D2FB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08350" y="850900"/>
            <a:ext cx="3309938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201" y="3271103"/>
            <a:ext cx="7942238" cy="267645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F525EE-4C97-4A36-91B7-2FF04F966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4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7773032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1381101" y="12893"/>
            <a:ext cx="2766275" cy="630025"/>
            <a:chOff x="1381101" y="12893"/>
            <a:chExt cx="2766275" cy="630025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1381101" y="71438"/>
              <a:ext cx="2131740" cy="285728"/>
            </a:xfrm>
            <a:prstGeom prst="roundRect">
              <a:avLst>
                <a:gd name="adj" fmla="val 30001"/>
              </a:avLst>
            </a:prstGeom>
            <a:solidFill>
              <a:srgbClr val="008B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융합 연구소</a:t>
              </a:r>
              <a:endParaRPr lang="ko-KR" altLang="en-US" sz="14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3004368" y="12893"/>
              <a:ext cx="1143008" cy="630025"/>
              <a:chOff x="4493746" y="12893"/>
              <a:chExt cx="1143008" cy="630025"/>
            </a:xfrm>
          </p:grpSpPr>
          <p:pic>
            <p:nvPicPr>
              <p:cNvPr id="11" name="Picture 2" descr="C:\Users\shs\Desktop\Untitled4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79498" y="12893"/>
                <a:ext cx="611530" cy="560175"/>
              </a:xfrm>
              <a:prstGeom prst="rect">
                <a:avLst/>
              </a:prstGeom>
              <a:noFill/>
            </p:spPr>
          </p:pic>
          <p:sp>
            <p:nvSpPr>
              <p:cNvPr id="12" name="직사각형 11"/>
              <p:cNvSpPr/>
              <p:nvPr/>
            </p:nvSpPr>
            <p:spPr>
              <a:xfrm>
                <a:off x="4493746" y="428604"/>
                <a:ext cx="1143008" cy="2143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3" name="그룹 12"/>
          <p:cNvGrpSpPr/>
          <p:nvPr userDrawn="1"/>
        </p:nvGrpSpPr>
        <p:grpSpPr>
          <a:xfrm>
            <a:off x="23778" y="428604"/>
            <a:ext cx="857256" cy="285752"/>
            <a:chOff x="1381100" y="571480"/>
            <a:chExt cx="1143008" cy="285752"/>
          </a:xfrm>
        </p:grpSpPr>
        <p:pic>
          <p:nvPicPr>
            <p:cNvPr id="14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1952604" y="571480"/>
              <a:ext cx="571504" cy="285752"/>
            </a:xfrm>
            <a:prstGeom prst="rect">
              <a:avLst/>
            </a:prstGeom>
            <a:noFill/>
          </p:spPr>
        </p:pic>
        <p:pic>
          <p:nvPicPr>
            <p:cNvPr id="15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81100" y="571480"/>
              <a:ext cx="571504" cy="285752"/>
            </a:xfrm>
            <a:prstGeom prst="rect">
              <a:avLst/>
            </a:prstGeom>
            <a:noFill/>
          </p:spPr>
        </p:pic>
      </p:grpSp>
      <p:sp>
        <p:nvSpPr>
          <p:cNvPr id="16" name="TextBox 15"/>
          <p:cNvSpPr txBox="1"/>
          <p:nvPr userDrawn="1"/>
        </p:nvSpPr>
        <p:spPr>
          <a:xfrm>
            <a:off x="-34095" y="-111150"/>
            <a:ext cx="7681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spc="-1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12</a:t>
            </a:r>
            <a:endParaRPr lang="ko-KR" altLang="en-US" sz="5400" spc="-10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763623" y="2214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75E2-8BC1-4627-99B8-4991E820B6DD}" type="datetimeFigureOut">
              <a:rPr lang="ko-KR" altLang="en-US" smtClean="0"/>
              <a:pPr/>
              <a:t>2021-04-23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C75E2-8BC1-4627-99B8-4991E820B6DD}" type="datetimeFigureOut">
              <a:rPr lang="ko-KR" altLang="en-US" smtClean="0"/>
              <a:pPr/>
              <a:t>2021-04-23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openxmlformats.org/officeDocument/2006/relationships/slide" Target="slide2.xml"/><Relationship Id="rId4" Type="http://schemas.openxmlformats.org/officeDocument/2006/relationships/slide" Target="slide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2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slide" Target="slide1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7.xml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slide" Target="sl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" Target="slide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" Target="slide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slide" Target="slide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slide" Target="slide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slide" Target="slide2.xml"/><Relationship Id="rId4" Type="http://schemas.openxmlformats.org/officeDocument/2006/relationships/slide" Target="slide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7773032" y="0"/>
            <a:ext cx="2038288" cy="600790"/>
            <a:chOff x="7773032" y="0"/>
            <a:chExt cx="2038288" cy="600790"/>
          </a:xfrm>
        </p:grpSpPr>
        <p:pic>
          <p:nvPicPr>
            <p:cNvPr id="66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773032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67" name="그룹 66"/>
            <p:cNvGrpSpPr/>
            <p:nvPr/>
          </p:nvGrpSpPr>
          <p:grpSpPr>
            <a:xfrm>
              <a:off x="9453172" y="4763"/>
              <a:ext cx="358148" cy="596027"/>
              <a:chOff x="5595942" y="642918"/>
              <a:chExt cx="358148" cy="596027"/>
            </a:xfrm>
          </p:grpSpPr>
          <p:grpSp>
            <p:nvGrpSpPr>
              <p:cNvPr id="69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87" name="직선 연결선 8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" name="모서리가 둥근 직사각형 8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타원 8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모서리가 둥근 직사각형 8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모서리가 둥근 직사각형 9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모서리가 둥근 직사각형 9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2" name="TextBox 71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9020100" y="0"/>
              <a:ext cx="358148" cy="596027"/>
              <a:chOff x="5595942" y="642918"/>
              <a:chExt cx="358148" cy="596027"/>
            </a:xfrm>
          </p:grpSpPr>
          <p:grpSp>
            <p:nvGrpSpPr>
              <p:cNvPr id="94" name="그룹 93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5" name="직선 연결선 10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모서리가 둥근 직사각형 10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타원 10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모서리가 둥근 직사각형 10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모서리가 둥근 직사각형 10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모서리가 둥근 직사각형 10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4" name="TextBox 103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11" name="그룹 110"/>
            <p:cNvGrpSpPr/>
            <p:nvPr/>
          </p:nvGrpSpPr>
          <p:grpSpPr>
            <a:xfrm>
              <a:off x="8588845" y="0"/>
              <a:ext cx="358148" cy="596027"/>
              <a:chOff x="5595942" y="642918"/>
              <a:chExt cx="358148" cy="596027"/>
            </a:xfrm>
          </p:grpSpPr>
          <p:grpSp>
            <p:nvGrpSpPr>
              <p:cNvPr id="112" name="그룹 111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4" name="직선 연결선 11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5" name="모서리가 둥근 직사각형 11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타원 11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모서리가 둥근 직사각형 11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모서리가 둥근 직사각형 11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모서리가 둥근 직사각형 11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3" name="TextBox 112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232" name="Group 4"/>
          <p:cNvGrpSpPr>
            <a:grpSpLocks noChangeAspect="1"/>
          </p:cNvGrpSpPr>
          <p:nvPr/>
        </p:nvGrpSpPr>
        <p:grpSpPr bwMode="auto">
          <a:xfrm>
            <a:off x="-142908" y="5643578"/>
            <a:ext cx="10239444" cy="1214422"/>
            <a:chOff x="270" y="1710"/>
            <a:chExt cx="5753" cy="647"/>
          </a:xfrm>
          <a:solidFill>
            <a:srgbClr val="1FBADF"/>
          </a:solidFill>
        </p:grpSpPr>
        <p:sp>
          <p:nvSpPr>
            <p:cNvPr id="233" name="Freeform 6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4896" y="0"/>
                </a:cxn>
                <a:cxn ang="0">
                  <a:pos x="4909" y="2"/>
                </a:cxn>
                <a:cxn ang="0">
                  <a:pos x="4914" y="2"/>
                </a:cxn>
                <a:cxn ang="0">
                  <a:pos x="5753" y="2"/>
                </a:cxn>
                <a:cxn ang="0">
                  <a:pos x="5753" y="28"/>
                </a:cxn>
                <a:cxn ang="0">
                  <a:pos x="5741" y="617"/>
                </a:cxn>
                <a:cxn ang="0">
                  <a:pos x="0" y="617"/>
                </a:cxn>
                <a:cxn ang="0">
                  <a:pos x="0" y="265"/>
                </a:cxn>
                <a:cxn ang="0">
                  <a:pos x="4210" y="265"/>
                </a:cxn>
                <a:cxn ang="0">
                  <a:pos x="4263" y="265"/>
                </a:cxn>
                <a:cxn ang="0">
                  <a:pos x="4315" y="265"/>
                </a:cxn>
                <a:cxn ang="0">
                  <a:pos x="4366" y="265"/>
                </a:cxn>
                <a:cxn ang="0">
                  <a:pos x="4416" y="265"/>
                </a:cxn>
                <a:cxn ang="0">
                  <a:pos x="4462" y="261"/>
                </a:cxn>
                <a:cxn ang="0">
                  <a:pos x="4502" y="256"/>
                </a:cxn>
                <a:cxn ang="0">
                  <a:pos x="4539" y="247"/>
                </a:cxn>
                <a:cxn ang="0">
                  <a:pos x="4568" y="235"/>
                </a:cxn>
                <a:cxn ang="0">
                  <a:pos x="4589" y="217"/>
                </a:cxn>
                <a:cxn ang="0">
                  <a:pos x="4603" y="201"/>
                </a:cxn>
                <a:cxn ang="0">
                  <a:pos x="4615" y="183"/>
                </a:cxn>
                <a:cxn ang="0">
                  <a:pos x="4629" y="166"/>
                </a:cxn>
                <a:cxn ang="0">
                  <a:pos x="4640" y="150"/>
                </a:cxn>
                <a:cxn ang="0">
                  <a:pos x="4648" y="136"/>
                </a:cxn>
                <a:cxn ang="0">
                  <a:pos x="4654" y="127"/>
                </a:cxn>
                <a:cxn ang="0">
                  <a:pos x="4655" y="123"/>
                </a:cxn>
                <a:cxn ang="0">
                  <a:pos x="4676" y="88"/>
                </a:cxn>
                <a:cxn ang="0">
                  <a:pos x="4703" y="62"/>
                </a:cxn>
                <a:cxn ang="0">
                  <a:pos x="4732" y="41"/>
                </a:cxn>
                <a:cxn ang="0">
                  <a:pos x="4762" y="25"/>
                </a:cxn>
                <a:cxn ang="0">
                  <a:pos x="4795" y="14"/>
                </a:cxn>
                <a:cxn ang="0">
                  <a:pos x="4825" y="7"/>
                </a:cxn>
                <a:cxn ang="0">
                  <a:pos x="4853" y="4"/>
                </a:cxn>
                <a:cxn ang="0">
                  <a:pos x="4877" y="2"/>
                </a:cxn>
                <a:cxn ang="0">
                  <a:pos x="4896" y="0"/>
                </a:cxn>
              </a:cxnLst>
              <a:rect l="0" t="0" r="r" b="b"/>
              <a:pathLst>
                <a:path w="5753" h="617">
                  <a:moveTo>
                    <a:pt x="4896" y="0"/>
                  </a:moveTo>
                  <a:lnTo>
                    <a:pt x="4909" y="2"/>
                  </a:lnTo>
                  <a:lnTo>
                    <a:pt x="4914" y="2"/>
                  </a:lnTo>
                  <a:lnTo>
                    <a:pt x="5753" y="2"/>
                  </a:lnTo>
                  <a:lnTo>
                    <a:pt x="5753" y="28"/>
                  </a:lnTo>
                  <a:lnTo>
                    <a:pt x="5741" y="617"/>
                  </a:lnTo>
                  <a:lnTo>
                    <a:pt x="0" y="617"/>
                  </a:lnTo>
                  <a:lnTo>
                    <a:pt x="0" y="265"/>
                  </a:lnTo>
                  <a:lnTo>
                    <a:pt x="4210" y="265"/>
                  </a:lnTo>
                  <a:lnTo>
                    <a:pt x="4263" y="265"/>
                  </a:lnTo>
                  <a:lnTo>
                    <a:pt x="4315" y="265"/>
                  </a:lnTo>
                  <a:lnTo>
                    <a:pt x="4366" y="265"/>
                  </a:lnTo>
                  <a:lnTo>
                    <a:pt x="4416" y="265"/>
                  </a:lnTo>
                  <a:lnTo>
                    <a:pt x="4462" y="261"/>
                  </a:lnTo>
                  <a:lnTo>
                    <a:pt x="4502" y="256"/>
                  </a:lnTo>
                  <a:lnTo>
                    <a:pt x="4539" y="247"/>
                  </a:lnTo>
                  <a:lnTo>
                    <a:pt x="4568" y="235"/>
                  </a:lnTo>
                  <a:lnTo>
                    <a:pt x="4589" y="217"/>
                  </a:lnTo>
                  <a:lnTo>
                    <a:pt x="4603" y="201"/>
                  </a:lnTo>
                  <a:lnTo>
                    <a:pt x="4615" y="183"/>
                  </a:lnTo>
                  <a:lnTo>
                    <a:pt x="4629" y="166"/>
                  </a:lnTo>
                  <a:lnTo>
                    <a:pt x="4640" y="150"/>
                  </a:lnTo>
                  <a:lnTo>
                    <a:pt x="4648" y="136"/>
                  </a:lnTo>
                  <a:lnTo>
                    <a:pt x="4654" y="127"/>
                  </a:lnTo>
                  <a:lnTo>
                    <a:pt x="4655" y="123"/>
                  </a:lnTo>
                  <a:lnTo>
                    <a:pt x="4676" y="88"/>
                  </a:lnTo>
                  <a:lnTo>
                    <a:pt x="4703" y="62"/>
                  </a:lnTo>
                  <a:lnTo>
                    <a:pt x="4732" y="41"/>
                  </a:lnTo>
                  <a:lnTo>
                    <a:pt x="4762" y="25"/>
                  </a:lnTo>
                  <a:lnTo>
                    <a:pt x="4795" y="14"/>
                  </a:lnTo>
                  <a:lnTo>
                    <a:pt x="4825" y="7"/>
                  </a:lnTo>
                  <a:lnTo>
                    <a:pt x="4853" y="4"/>
                  </a:lnTo>
                  <a:lnTo>
                    <a:pt x="4877" y="2"/>
                  </a:lnTo>
                  <a:lnTo>
                    <a:pt x="48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4" name="Freeform 7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857" y="0"/>
                </a:cxn>
                <a:cxn ang="0">
                  <a:pos x="876" y="2"/>
                </a:cxn>
                <a:cxn ang="0">
                  <a:pos x="901" y="4"/>
                </a:cxn>
                <a:cxn ang="0">
                  <a:pos x="929" y="7"/>
                </a:cxn>
                <a:cxn ang="0">
                  <a:pos x="960" y="14"/>
                </a:cxn>
                <a:cxn ang="0">
                  <a:pos x="991" y="25"/>
                </a:cxn>
                <a:cxn ang="0">
                  <a:pos x="1023" y="41"/>
                </a:cxn>
                <a:cxn ang="0">
                  <a:pos x="1051" y="62"/>
                </a:cxn>
                <a:cxn ang="0">
                  <a:pos x="1077" y="88"/>
                </a:cxn>
                <a:cxn ang="0">
                  <a:pos x="1098" y="123"/>
                </a:cxn>
                <a:cxn ang="0">
                  <a:pos x="1100" y="127"/>
                </a:cxn>
                <a:cxn ang="0">
                  <a:pos x="1107" y="136"/>
                </a:cxn>
                <a:cxn ang="0">
                  <a:pos x="1114" y="150"/>
                </a:cxn>
                <a:cxn ang="0">
                  <a:pos x="1126" y="166"/>
                </a:cxn>
                <a:cxn ang="0">
                  <a:pos x="1138" y="183"/>
                </a:cxn>
                <a:cxn ang="0">
                  <a:pos x="1150" y="201"/>
                </a:cxn>
                <a:cxn ang="0">
                  <a:pos x="1164" y="217"/>
                </a:cxn>
                <a:cxn ang="0">
                  <a:pos x="1185" y="235"/>
                </a:cxn>
                <a:cxn ang="0">
                  <a:pos x="1215" y="247"/>
                </a:cxn>
                <a:cxn ang="0">
                  <a:pos x="1252" y="256"/>
                </a:cxn>
                <a:cxn ang="0">
                  <a:pos x="1293" y="261"/>
                </a:cxn>
                <a:cxn ang="0">
                  <a:pos x="1339" y="265"/>
                </a:cxn>
                <a:cxn ang="0">
                  <a:pos x="1388" y="265"/>
                </a:cxn>
                <a:cxn ang="0">
                  <a:pos x="1438" y="265"/>
                </a:cxn>
                <a:cxn ang="0">
                  <a:pos x="1491" y="265"/>
                </a:cxn>
                <a:cxn ang="0">
                  <a:pos x="1543" y="265"/>
                </a:cxn>
                <a:cxn ang="0">
                  <a:pos x="5753" y="265"/>
                </a:cxn>
                <a:cxn ang="0">
                  <a:pos x="5753" y="617"/>
                </a:cxn>
                <a:cxn ang="0">
                  <a:pos x="12" y="617"/>
                </a:cxn>
                <a:cxn ang="0">
                  <a:pos x="0" y="28"/>
                </a:cxn>
                <a:cxn ang="0">
                  <a:pos x="0" y="2"/>
                </a:cxn>
                <a:cxn ang="0">
                  <a:pos x="840" y="2"/>
                </a:cxn>
                <a:cxn ang="0">
                  <a:pos x="845" y="2"/>
                </a:cxn>
                <a:cxn ang="0">
                  <a:pos x="857" y="0"/>
                </a:cxn>
              </a:cxnLst>
              <a:rect l="0" t="0" r="r" b="b"/>
              <a:pathLst>
                <a:path w="5753" h="617">
                  <a:moveTo>
                    <a:pt x="857" y="0"/>
                  </a:moveTo>
                  <a:lnTo>
                    <a:pt x="876" y="2"/>
                  </a:lnTo>
                  <a:lnTo>
                    <a:pt x="901" y="4"/>
                  </a:lnTo>
                  <a:lnTo>
                    <a:pt x="929" y="7"/>
                  </a:lnTo>
                  <a:lnTo>
                    <a:pt x="960" y="14"/>
                  </a:lnTo>
                  <a:lnTo>
                    <a:pt x="991" y="25"/>
                  </a:lnTo>
                  <a:lnTo>
                    <a:pt x="1023" y="41"/>
                  </a:lnTo>
                  <a:lnTo>
                    <a:pt x="1051" y="62"/>
                  </a:lnTo>
                  <a:lnTo>
                    <a:pt x="1077" y="88"/>
                  </a:lnTo>
                  <a:lnTo>
                    <a:pt x="1098" y="123"/>
                  </a:lnTo>
                  <a:lnTo>
                    <a:pt x="1100" y="127"/>
                  </a:lnTo>
                  <a:lnTo>
                    <a:pt x="1107" y="136"/>
                  </a:lnTo>
                  <a:lnTo>
                    <a:pt x="1114" y="150"/>
                  </a:lnTo>
                  <a:lnTo>
                    <a:pt x="1126" y="166"/>
                  </a:lnTo>
                  <a:lnTo>
                    <a:pt x="1138" y="183"/>
                  </a:lnTo>
                  <a:lnTo>
                    <a:pt x="1150" y="201"/>
                  </a:lnTo>
                  <a:lnTo>
                    <a:pt x="1164" y="217"/>
                  </a:lnTo>
                  <a:lnTo>
                    <a:pt x="1185" y="235"/>
                  </a:lnTo>
                  <a:lnTo>
                    <a:pt x="1215" y="247"/>
                  </a:lnTo>
                  <a:lnTo>
                    <a:pt x="1252" y="256"/>
                  </a:lnTo>
                  <a:lnTo>
                    <a:pt x="1293" y="261"/>
                  </a:lnTo>
                  <a:lnTo>
                    <a:pt x="1339" y="265"/>
                  </a:lnTo>
                  <a:lnTo>
                    <a:pt x="1388" y="265"/>
                  </a:lnTo>
                  <a:lnTo>
                    <a:pt x="1438" y="265"/>
                  </a:lnTo>
                  <a:lnTo>
                    <a:pt x="1491" y="265"/>
                  </a:lnTo>
                  <a:lnTo>
                    <a:pt x="1543" y="265"/>
                  </a:lnTo>
                  <a:lnTo>
                    <a:pt x="5753" y="265"/>
                  </a:lnTo>
                  <a:lnTo>
                    <a:pt x="5753" y="617"/>
                  </a:lnTo>
                  <a:lnTo>
                    <a:pt x="12" y="617"/>
                  </a:lnTo>
                  <a:lnTo>
                    <a:pt x="0" y="28"/>
                  </a:lnTo>
                  <a:lnTo>
                    <a:pt x="0" y="2"/>
                  </a:lnTo>
                  <a:lnTo>
                    <a:pt x="840" y="2"/>
                  </a:lnTo>
                  <a:lnTo>
                    <a:pt x="845" y="2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1FBA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5" name="Rectangle 8"/>
            <p:cNvSpPr>
              <a:spLocks noChangeArrowheads="1"/>
            </p:cNvSpPr>
            <p:nvPr/>
          </p:nvSpPr>
          <p:spPr bwMode="auto">
            <a:xfrm>
              <a:off x="270" y="2160"/>
              <a:ext cx="5741" cy="19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6" name="Rectangle 8"/>
            <p:cNvSpPr>
              <a:spLocks noChangeArrowheads="1"/>
            </p:cNvSpPr>
            <p:nvPr/>
          </p:nvSpPr>
          <p:spPr bwMode="auto">
            <a:xfrm>
              <a:off x="5846" y="1748"/>
              <a:ext cx="177" cy="60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881034" y="1454490"/>
            <a:ext cx="3855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FBADF"/>
                </a:solidFill>
                <a:latin typeface="나눔고딕 ExtraBold" pitchFamily="50" charset="-127"/>
                <a:ea typeface="나눔고딕 ExtraBold" pitchFamily="50" charset="-127"/>
              </a:rPr>
              <a:t>이번 시간에 배울 내용 알아보기</a:t>
            </a:r>
            <a:endParaRPr lang="ko-KR" altLang="en-US" sz="2000" dirty="0">
              <a:solidFill>
                <a:srgbClr val="1FBADF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140" name="그룹 139"/>
          <p:cNvGrpSpPr/>
          <p:nvPr/>
        </p:nvGrpSpPr>
        <p:grpSpPr>
          <a:xfrm>
            <a:off x="8916985" y="6192000"/>
            <a:ext cx="428628" cy="428628"/>
            <a:chOff x="6701949" y="6250801"/>
            <a:chExt cx="428628" cy="428628"/>
          </a:xfrm>
        </p:grpSpPr>
        <p:sp>
          <p:nvSpPr>
            <p:cNvPr id="144" name="타원 143"/>
            <p:cNvSpPr/>
            <p:nvPr/>
          </p:nvSpPr>
          <p:spPr>
            <a:xfrm>
              <a:off x="6701949" y="6250801"/>
              <a:ext cx="428628" cy="42862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   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45" name="이등변 삼각형 144">
              <a:hlinkClick r:id="" action="ppaction://hlinkshowjump?jump=nextslide"/>
            </p:cNvPr>
            <p:cNvSpPr/>
            <p:nvPr/>
          </p:nvSpPr>
          <p:spPr>
            <a:xfrm rot="5400000">
              <a:off x="6822297" y="6393677"/>
              <a:ext cx="214314" cy="14287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68" name="직사각형 67">
            <a:hlinkClick r:id="rId3" action="ppaction://hlinksldjump"/>
          </p:cNvPr>
          <p:cNvSpPr/>
          <p:nvPr/>
        </p:nvSpPr>
        <p:spPr>
          <a:xfrm>
            <a:off x="8995006" y="260648"/>
            <a:ext cx="386726" cy="360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hlinkClick r:id="rId4" action="ppaction://hlinksldjump"/>
          </p:cNvPr>
          <p:cNvSpPr/>
          <p:nvPr/>
        </p:nvSpPr>
        <p:spPr>
          <a:xfrm>
            <a:off x="9436612" y="260648"/>
            <a:ext cx="386726" cy="360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hlinkClick r:id="rId5" action="ppaction://hlinksldjump"/>
          </p:cNvPr>
          <p:cNvSpPr/>
          <p:nvPr/>
        </p:nvSpPr>
        <p:spPr>
          <a:xfrm>
            <a:off x="8553400" y="260648"/>
            <a:ext cx="386726" cy="360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3" name="그룹 72"/>
          <p:cNvGrpSpPr/>
          <p:nvPr/>
        </p:nvGrpSpPr>
        <p:grpSpPr>
          <a:xfrm>
            <a:off x="3899425" y="2889757"/>
            <a:ext cx="5147115" cy="1078486"/>
            <a:chOff x="3899425" y="3065577"/>
            <a:chExt cx="5147115" cy="1078486"/>
          </a:xfrm>
        </p:grpSpPr>
        <p:sp>
          <p:nvSpPr>
            <p:cNvPr id="74" name="제목 1"/>
            <p:cNvSpPr txBox="1">
              <a:spLocks/>
            </p:cNvSpPr>
            <p:nvPr/>
          </p:nvSpPr>
          <p:spPr>
            <a:xfrm>
              <a:off x="3921018" y="3065577"/>
              <a:ext cx="5125522" cy="6520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lvl="0">
                <a:spcBef>
                  <a:spcPct val="0"/>
                </a:spcBef>
                <a:defRPr/>
              </a:pPr>
              <a:r>
                <a:rPr lang="ko-KR" altLang="en-US" sz="3600" dirty="0" smtClean="0">
                  <a:latin typeface="나눔고딕 ExtraBold" pitchFamily="50" charset="-127"/>
                  <a:ea typeface="나눔고딕 ExtraBold" pitchFamily="50" charset="-127"/>
                </a:rPr>
                <a:t>융합 연구소</a:t>
              </a:r>
              <a:endParaRPr lang="ko-KR" altLang="en-US" sz="36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899425" y="3713176"/>
              <a:ext cx="4985425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defRPr/>
              </a:pPr>
              <a:r>
                <a:rPr lang="ko-KR" altLang="en-US" dirty="0" smtClean="0"/>
                <a:t>자전거 여행을 떠나요</a:t>
              </a:r>
              <a:endParaRPr lang="en-US" altLang="ko-KR" dirty="0"/>
            </a:p>
          </p:txBody>
        </p:sp>
      </p:grpSp>
      <p:sp>
        <p:nvSpPr>
          <p:cNvPr id="77" name="AutoShape 850"/>
          <p:cNvSpPr>
            <a:spLocks noChangeAspect="1" noChangeArrowheads="1" noTextEdit="1"/>
          </p:cNvSpPr>
          <p:nvPr/>
        </p:nvSpPr>
        <p:spPr bwMode="auto">
          <a:xfrm>
            <a:off x="1289139" y="2390775"/>
            <a:ext cx="2071688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8" name="Freeform 853"/>
          <p:cNvSpPr>
            <a:spLocks/>
          </p:cNvSpPr>
          <p:nvPr/>
        </p:nvSpPr>
        <p:spPr bwMode="auto">
          <a:xfrm>
            <a:off x="1574889" y="2397125"/>
            <a:ext cx="1779588" cy="1784350"/>
          </a:xfrm>
          <a:custGeom>
            <a:avLst/>
            <a:gdLst/>
            <a:ahLst/>
            <a:cxnLst>
              <a:cxn ang="0">
                <a:pos x="470" y="0"/>
              </a:cxn>
              <a:cxn ang="0">
                <a:pos x="510" y="2"/>
              </a:cxn>
              <a:cxn ang="0">
                <a:pos x="549" y="5"/>
              </a:cxn>
              <a:cxn ang="0">
                <a:pos x="587" y="11"/>
              </a:cxn>
              <a:cxn ang="0">
                <a:pos x="625" y="19"/>
              </a:cxn>
              <a:cxn ang="0">
                <a:pos x="661" y="29"/>
              </a:cxn>
              <a:cxn ang="0">
                <a:pos x="697" y="41"/>
              </a:cxn>
              <a:cxn ang="0">
                <a:pos x="732" y="55"/>
              </a:cxn>
              <a:cxn ang="0">
                <a:pos x="766" y="72"/>
              </a:cxn>
              <a:cxn ang="0">
                <a:pos x="799" y="90"/>
              </a:cxn>
              <a:cxn ang="0">
                <a:pos x="830" y="109"/>
              </a:cxn>
              <a:cxn ang="0">
                <a:pos x="860" y="131"/>
              </a:cxn>
              <a:cxn ang="0">
                <a:pos x="889" y="154"/>
              </a:cxn>
              <a:cxn ang="0">
                <a:pos x="917" y="178"/>
              </a:cxn>
              <a:cxn ang="0">
                <a:pos x="943" y="205"/>
              </a:cxn>
              <a:cxn ang="0">
                <a:pos x="968" y="232"/>
              </a:cxn>
              <a:cxn ang="0">
                <a:pos x="991" y="261"/>
              </a:cxn>
              <a:cxn ang="0">
                <a:pos x="1012" y="292"/>
              </a:cxn>
              <a:cxn ang="0">
                <a:pos x="1032" y="324"/>
              </a:cxn>
              <a:cxn ang="0">
                <a:pos x="1050" y="356"/>
              </a:cxn>
              <a:cxn ang="0">
                <a:pos x="1066" y="390"/>
              </a:cxn>
              <a:cxn ang="0">
                <a:pos x="1080" y="425"/>
              </a:cxn>
              <a:cxn ang="0">
                <a:pos x="1092" y="461"/>
              </a:cxn>
              <a:cxn ang="0">
                <a:pos x="1102" y="498"/>
              </a:cxn>
              <a:cxn ang="0">
                <a:pos x="1110" y="535"/>
              </a:cxn>
              <a:cxn ang="0">
                <a:pos x="1116" y="574"/>
              </a:cxn>
              <a:cxn ang="0">
                <a:pos x="1120" y="613"/>
              </a:cxn>
              <a:cxn ang="0">
                <a:pos x="1121" y="652"/>
              </a:cxn>
              <a:cxn ang="0">
                <a:pos x="1120" y="692"/>
              </a:cxn>
              <a:cxn ang="0">
                <a:pos x="1116" y="731"/>
              </a:cxn>
              <a:cxn ang="0">
                <a:pos x="1110" y="769"/>
              </a:cxn>
              <a:cxn ang="0">
                <a:pos x="1103" y="806"/>
              </a:cxn>
              <a:cxn ang="0">
                <a:pos x="1093" y="843"/>
              </a:cxn>
              <a:cxn ang="0">
                <a:pos x="1081" y="878"/>
              </a:cxn>
              <a:cxn ang="0">
                <a:pos x="1067" y="913"/>
              </a:cxn>
              <a:cxn ang="0">
                <a:pos x="1051" y="947"/>
              </a:cxn>
              <a:cxn ang="0">
                <a:pos x="1033" y="979"/>
              </a:cxn>
              <a:cxn ang="0">
                <a:pos x="1014" y="1011"/>
              </a:cxn>
              <a:cxn ang="0">
                <a:pos x="993" y="1041"/>
              </a:cxn>
              <a:cxn ang="0">
                <a:pos x="970" y="1070"/>
              </a:cxn>
              <a:cxn ang="0">
                <a:pos x="945" y="1098"/>
              </a:cxn>
              <a:cxn ang="0">
                <a:pos x="919" y="1124"/>
              </a:cxn>
              <a:cxn ang="0">
                <a:pos x="0" y="202"/>
              </a:cxn>
              <a:cxn ang="0">
                <a:pos x="26" y="176"/>
              </a:cxn>
              <a:cxn ang="0">
                <a:pos x="54" y="152"/>
              </a:cxn>
              <a:cxn ang="0">
                <a:pos x="83" y="129"/>
              </a:cxn>
              <a:cxn ang="0">
                <a:pos x="113" y="108"/>
              </a:cxn>
              <a:cxn ang="0">
                <a:pos x="144" y="88"/>
              </a:cxn>
              <a:cxn ang="0">
                <a:pos x="177" y="71"/>
              </a:cxn>
              <a:cxn ang="0">
                <a:pos x="210" y="55"/>
              </a:cxn>
              <a:cxn ang="0">
                <a:pos x="245" y="41"/>
              </a:cxn>
              <a:cxn ang="0">
                <a:pos x="280" y="29"/>
              </a:cxn>
              <a:cxn ang="0">
                <a:pos x="317" y="19"/>
              </a:cxn>
              <a:cxn ang="0">
                <a:pos x="354" y="11"/>
              </a:cxn>
              <a:cxn ang="0">
                <a:pos x="392" y="5"/>
              </a:cxn>
              <a:cxn ang="0">
                <a:pos x="431" y="2"/>
              </a:cxn>
              <a:cxn ang="0">
                <a:pos x="470" y="0"/>
              </a:cxn>
            </a:cxnLst>
            <a:rect l="0" t="0" r="r" b="b"/>
            <a:pathLst>
              <a:path w="1121" h="1124">
                <a:moveTo>
                  <a:pt x="470" y="0"/>
                </a:moveTo>
                <a:lnTo>
                  <a:pt x="510" y="2"/>
                </a:lnTo>
                <a:lnTo>
                  <a:pt x="549" y="5"/>
                </a:lnTo>
                <a:lnTo>
                  <a:pt x="587" y="11"/>
                </a:lnTo>
                <a:lnTo>
                  <a:pt x="625" y="19"/>
                </a:lnTo>
                <a:lnTo>
                  <a:pt x="661" y="29"/>
                </a:lnTo>
                <a:lnTo>
                  <a:pt x="697" y="41"/>
                </a:lnTo>
                <a:lnTo>
                  <a:pt x="732" y="55"/>
                </a:lnTo>
                <a:lnTo>
                  <a:pt x="766" y="72"/>
                </a:lnTo>
                <a:lnTo>
                  <a:pt x="799" y="90"/>
                </a:lnTo>
                <a:lnTo>
                  <a:pt x="830" y="109"/>
                </a:lnTo>
                <a:lnTo>
                  <a:pt x="860" y="131"/>
                </a:lnTo>
                <a:lnTo>
                  <a:pt x="889" y="154"/>
                </a:lnTo>
                <a:lnTo>
                  <a:pt x="917" y="178"/>
                </a:lnTo>
                <a:lnTo>
                  <a:pt x="943" y="205"/>
                </a:lnTo>
                <a:lnTo>
                  <a:pt x="968" y="232"/>
                </a:lnTo>
                <a:lnTo>
                  <a:pt x="991" y="261"/>
                </a:lnTo>
                <a:lnTo>
                  <a:pt x="1012" y="292"/>
                </a:lnTo>
                <a:lnTo>
                  <a:pt x="1032" y="324"/>
                </a:lnTo>
                <a:lnTo>
                  <a:pt x="1050" y="356"/>
                </a:lnTo>
                <a:lnTo>
                  <a:pt x="1066" y="390"/>
                </a:lnTo>
                <a:lnTo>
                  <a:pt x="1080" y="425"/>
                </a:lnTo>
                <a:lnTo>
                  <a:pt x="1092" y="461"/>
                </a:lnTo>
                <a:lnTo>
                  <a:pt x="1102" y="498"/>
                </a:lnTo>
                <a:lnTo>
                  <a:pt x="1110" y="535"/>
                </a:lnTo>
                <a:lnTo>
                  <a:pt x="1116" y="574"/>
                </a:lnTo>
                <a:lnTo>
                  <a:pt x="1120" y="613"/>
                </a:lnTo>
                <a:lnTo>
                  <a:pt x="1121" y="652"/>
                </a:lnTo>
                <a:lnTo>
                  <a:pt x="1120" y="692"/>
                </a:lnTo>
                <a:lnTo>
                  <a:pt x="1116" y="731"/>
                </a:lnTo>
                <a:lnTo>
                  <a:pt x="1110" y="769"/>
                </a:lnTo>
                <a:lnTo>
                  <a:pt x="1103" y="806"/>
                </a:lnTo>
                <a:lnTo>
                  <a:pt x="1093" y="843"/>
                </a:lnTo>
                <a:lnTo>
                  <a:pt x="1081" y="878"/>
                </a:lnTo>
                <a:lnTo>
                  <a:pt x="1067" y="913"/>
                </a:lnTo>
                <a:lnTo>
                  <a:pt x="1051" y="947"/>
                </a:lnTo>
                <a:lnTo>
                  <a:pt x="1033" y="979"/>
                </a:lnTo>
                <a:lnTo>
                  <a:pt x="1014" y="1011"/>
                </a:lnTo>
                <a:lnTo>
                  <a:pt x="993" y="1041"/>
                </a:lnTo>
                <a:lnTo>
                  <a:pt x="970" y="1070"/>
                </a:lnTo>
                <a:lnTo>
                  <a:pt x="945" y="1098"/>
                </a:lnTo>
                <a:lnTo>
                  <a:pt x="919" y="1124"/>
                </a:lnTo>
                <a:lnTo>
                  <a:pt x="0" y="202"/>
                </a:lnTo>
                <a:lnTo>
                  <a:pt x="26" y="176"/>
                </a:lnTo>
                <a:lnTo>
                  <a:pt x="54" y="152"/>
                </a:lnTo>
                <a:lnTo>
                  <a:pt x="83" y="129"/>
                </a:lnTo>
                <a:lnTo>
                  <a:pt x="113" y="108"/>
                </a:lnTo>
                <a:lnTo>
                  <a:pt x="144" y="88"/>
                </a:lnTo>
                <a:lnTo>
                  <a:pt x="177" y="71"/>
                </a:lnTo>
                <a:lnTo>
                  <a:pt x="210" y="55"/>
                </a:lnTo>
                <a:lnTo>
                  <a:pt x="245" y="41"/>
                </a:lnTo>
                <a:lnTo>
                  <a:pt x="280" y="29"/>
                </a:lnTo>
                <a:lnTo>
                  <a:pt x="317" y="19"/>
                </a:lnTo>
                <a:lnTo>
                  <a:pt x="354" y="11"/>
                </a:lnTo>
                <a:lnTo>
                  <a:pt x="392" y="5"/>
                </a:lnTo>
                <a:lnTo>
                  <a:pt x="431" y="2"/>
                </a:lnTo>
                <a:lnTo>
                  <a:pt x="470" y="0"/>
                </a:lnTo>
                <a:close/>
              </a:path>
            </a:pathLst>
          </a:custGeom>
          <a:solidFill>
            <a:srgbClr val="EFEFE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9" name="Freeform 854"/>
          <p:cNvSpPr>
            <a:spLocks/>
          </p:cNvSpPr>
          <p:nvPr/>
        </p:nvSpPr>
        <p:spPr bwMode="auto">
          <a:xfrm>
            <a:off x="1289139" y="2717800"/>
            <a:ext cx="1744663" cy="1749425"/>
          </a:xfrm>
          <a:custGeom>
            <a:avLst/>
            <a:gdLst/>
            <a:ahLst/>
            <a:cxnLst>
              <a:cxn ang="0">
                <a:pos x="180" y="0"/>
              </a:cxn>
              <a:cxn ang="0">
                <a:pos x="1099" y="922"/>
              </a:cxn>
              <a:cxn ang="0">
                <a:pos x="1072" y="947"/>
              </a:cxn>
              <a:cxn ang="0">
                <a:pos x="1043" y="970"/>
              </a:cxn>
              <a:cxn ang="0">
                <a:pos x="1012" y="992"/>
              </a:cxn>
              <a:cxn ang="0">
                <a:pos x="981" y="1012"/>
              </a:cxn>
              <a:cxn ang="0">
                <a:pos x="948" y="1030"/>
              </a:cxn>
              <a:cxn ang="0">
                <a:pos x="914" y="1046"/>
              </a:cxn>
              <a:cxn ang="0">
                <a:pos x="879" y="1061"/>
              </a:cxn>
              <a:cxn ang="0">
                <a:pos x="843" y="1073"/>
              </a:cxn>
              <a:cxn ang="0">
                <a:pos x="806" y="1083"/>
              </a:cxn>
              <a:cxn ang="0">
                <a:pos x="768" y="1091"/>
              </a:cxn>
              <a:cxn ang="0">
                <a:pos x="729" y="1097"/>
              </a:cxn>
              <a:cxn ang="0">
                <a:pos x="690" y="1101"/>
              </a:cxn>
              <a:cxn ang="0">
                <a:pos x="650" y="1102"/>
              </a:cxn>
              <a:cxn ang="0">
                <a:pos x="611" y="1101"/>
              </a:cxn>
              <a:cxn ang="0">
                <a:pos x="572" y="1097"/>
              </a:cxn>
              <a:cxn ang="0">
                <a:pos x="533" y="1092"/>
              </a:cxn>
              <a:cxn ang="0">
                <a:pos x="496" y="1083"/>
              </a:cxn>
              <a:cxn ang="0">
                <a:pos x="459" y="1074"/>
              </a:cxn>
              <a:cxn ang="0">
                <a:pos x="423" y="1061"/>
              </a:cxn>
              <a:cxn ang="0">
                <a:pos x="388" y="1047"/>
              </a:cxn>
              <a:cxn ang="0">
                <a:pos x="355" y="1031"/>
              </a:cxn>
              <a:cxn ang="0">
                <a:pos x="322" y="1013"/>
              </a:cxn>
              <a:cxn ang="0">
                <a:pos x="291" y="993"/>
              </a:cxn>
              <a:cxn ang="0">
                <a:pos x="260" y="972"/>
              </a:cxn>
              <a:cxn ang="0">
                <a:pos x="231" y="949"/>
              </a:cxn>
              <a:cxn ang="0">
                <a:pos x="204" y="924"/>
              </a:cxn>
              <a:cxn ang="0">
                <a:pos x="178" y="898"/>
              </a:cxn>
              <a:cxn ang="0">
                <a:pos x="153" y="870"/>
              </a:cxn>
              <a:cxn ang="0">
                <a:pos x="130" y="841"/>
              </a:cxn>
              <a:cxn ang="0">
                <a:pos x="108" y="811"/>
              </a:cxn>
              <a:cxn ang="0">
                <a:pos x="89" y="779"/>
              </a:cxn>
              <a:cxn ang="0">
                <a:pos x="71" y="746"/>
              </a:cxn>
              <a:cxn ang="0">
                <a:pos x="55" y="713"/>
              </a:cxn>
              <a:cxn ang="0">
                <a:pos x="41" y="678"/>
              </a:cxn>
              <a:cxn ang="0">
                <a:pos x="28" y="642"/>
              </a:cxn>
              <a:cxn ang="0">
                <a:pos x="19" y="605"/>
              </a:cxn>
              <a:cxn ang="0">
                <a:pos x="10" y="568"/>
              </a:cxn>
              <a:cxn ang="0">
                <a:pos x="5" y="529"/>
              </a:cxn>
              <a:cxn ang="0">
                <a:pos x="1" y="490"/>
              </a:cxn>
              <a:cxn ang="0">
                <a:pos x="0" y="450"/>
              </a:cxn>
              <a:cxn ang="0">
                <a:pos x="1" y="410"/>
              </a:cxn>
              <a:cxn ang="0">
                <a:pos x="5" y="371"/>
              </a:cxn>
              <a:cxn ang="0">
                <a:pos x="11" y="332"/>
              </a:cxn>
              <a:cxn ang="0">
                <a:pos x="19" y="294"/>
              </a:cxn>
              <a:cxn ang="0">
                <a:pos x="29" y="258"/>
              </a:cxn>
              <a:cxn ang="0">
                <a:pos x="41" y="221"/>
              </a:cxn>
              <a:cxn ang="0">
                <a:pos x="56" y="186"/>
              </a:cxn>
              <a:cxn ang="0">
                <a:pos x="72" y="152"/>
              </a:cxn>
              <a:cxn ang="0">
                <a:pos x="90" y="119"/>
              </a:cxn>
              <a:cxn ang="0">
                <a:pos x="110" y="87"/>
              </a:cxn>
              <a:cxn ang="0">
                <a:pos x="132" y="57"/>
              </a:cxn>
              <a:cxn ang="0">
                <a:pos x="155" y="28"/>
              </a:cxn>
              <a:cxn ang="0">
                <a:pos x="180" y="0"/>
              </a:cxn>
            </a:cxnLst>
            <a:rect l="0" t="0" r="r" b="b"/>
            <a:pathLst>
              <a:path w="1099" h="1102">
                <a:moveTo>
                  <a:pt x="180" y="0"/>
                </a:moveTo>
                <a:lnTo>
                  <a:pt x="1099" y="922"/>
                </a:lnTo>
                <a:lnTo>
                  <a:pt x="1072" y="947"/>
                </a:lnTo>
                <a:lnTo>
                  <a:pt x="1043" y="970"/>
                </a:lnTo>
                <a:lnTo>
                  <a:pt x="1012" y="992"/>
                </a:lnTo>
                <a:lnTo>
                  <a:pt x="981" y="1012"/>
                </a:lnTo>
                <a:lnTo>
                  <a:pt x="948" y="1030"/>
                </a:lnTo>
                <a:lnTo>
                  <a:pt x="914" y="1046"/>
                </a:lnTo>
                <a:lnTo>
                  <a:pt x="879" y="1061"/>
                </a:lnTo>
                <a:lnTo>
                  <a:pt x="843" y="1073"/>
                </a:lnTo>
                <a:lnTo>
                  <a:pt x="806" y="1083"/>
                </a:lnTo>
                <a:lnTo>
                  <a:pt x="768" y="1091"/>
                </a:lnTo>
                <a:lnTo>
                  <a:pt x="729" y="1097"/>
                </a:lnTo>
                <a:lnTo>
                  <a:pt x="690" y="1101"/>
                </a:lnTo>
                <a:lnTo>
                  <a:pt x="650" y="1102"/>
                </a:lnTo>
                <a:lnTo>
                  <a:pt x="611" y="1101"/>
                </a:lnTo>
                <a:lnTo>
                  <a:pt x="572" y="1097"/>
                </a:lnTo>
                <a:lnTo>
                  <a:pt x="533" y="1092"/>
                </a:lnTo>
                <a:lnTo>
                  <a:pt x="496" y="1083"/>
                </a:lnTo>
                <a:lnTo>
                  <a:pt x="459" y="1074"/>
                </a:lnTo>
                <a:lnTo>
                  <a:pt x="423" y="1061"/>
                </a:lnTo>
                <a:lnTo>
                  <a:pt x="388" y="1047"/>
                </a:lnTo>
                <a:lnTo>
                  <a:pt x="355" y="1031"/>
                </a:lnTo>
                <a:lnTo>
                  <a:pt x="322" y="1013"/>
                </a:lnTo>
                <a:lnTo>
                  <a:pt x="291" y="993"/>
                </a:lnTo>
                <a:lnTo>
                  <a:pt x="260" y="972"/>
                </a:lnTo>
                <a:lnTo>
                  <a:pt x="231" y="949"/>
                </a:lnTo>
                <a:lnTo>
                  <a:pt x="204" y="924"/>
                </a:lnTo>
                <a:lnTo>
                  <a:pt x="178" y="898"/>
                </a:lnTo>
                <a:lnTo>
                  <a:pt x="153" y="870"/>
                </a:lnTo>
                <a:lnTo>
                  <a:pt x="130" y="841"/>
                </a:lnTo>
                <a:lnTo>
                  <a:pt x="108" y="811"/>
                </a:lnTo>
                <a:lnTo>
                  <a:pt x="89" y="779"/>
                </a:lnTo>
                <a:lnTo>
                  <a:pt x="71" y="746"/>
                </a:lnTo>
                <a:lnTo>
                  <a:pt x="55" y="713"/>
                </a:lnTo>
                <a:lnTo>
                  <a:pt x="41" y="678"/>
                </a:lnTo>
                <a:lnTo>
                  <a:pt x="28" y="642"/>
                </a:lnTo>
                <a:lnTo>
                  <a:pt x="19" y="605"/>
                </a:lnTo>
                <a:lnTo>
                  <a:pt x="10" y="568"/>
                </a:lnTo>
                <a:lnTo>
                  <a:pt x="5" y="529"/>
                </a:lnTo>
                <a:lnTo>
                  <a:pt x="1" y="490"/>
                </a:lnTo>
                <a:lnTo>
                  <a:pt x="0" y="450"/>
                </a:lnTo>
                <a:lnTo>
                  <a:pt x="1" y="410"/>
                </a:lnTo>
                <a:lnTo>
                  <a:pt x="5" y="371"/>
                </a:lnTo>
                <a:lnTo>
                  <a:pt x="11" y="332"/>
                </a:lnTo>
                <a:lnTo>
                  <a:pt x="19" y="294"/>
                </a:lnTo>
                <a:lnTo>
                  <a:pt x="29" y="258"/>
                </a:lnTo>
                <a:lnTo>
                  <a:pt x="41" y="221"/>
                </a:lnTo>
                <a:lnTo>
                  <a:pt x="56" y="186"/>
                </a:lnTo>
                <a:lnTo>
                  <a:pt x="72" y="152"/>
                </a:lnTo>
                <a:lnTo>
                  <a:pt x="90" y="119"/>
                </a:lnTo>
                <a:lnTo>
                  <a:pt x="110" y="87"/>
                </a:lnTo>
                <a:lnTo>
                  <a:pt x="132" y="57"/>
                </a:lnTo>
                <a:lnTo>
                  <a:pt x="155" y="28"/>
                </a:lnTo>
                <a:lnTo>
                  <a:pt x="180" y="0"/>
                </a:lnTo>
                <a:close/>
              </a:path>
            </a:pathLst>
          </a:custGeom>
          <a:solidFill>
            <a:srgbClr val="74D5E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0" name="Freeform 855"/>
          <p:cNvSpPr>
            <a:spLocks/>
          </p:cNvSpPr>
          <p:nvPr/>
        </p:nvSpPr>
        <p:spPr bwMode="auto">
          <a:xfrm>
            <a:off x="1544727" y="2695575"/>
            <a:ext cx="187325" cy="185738"/>
          </a:xfrm>
          <a:custGeom>
            <a:avLst/>
            <a:gdLst/>
            <a:ahLst/>
            <a:cxnLst>
              <a:cxn ang="0">
                <a:pos x="59" y="0"/>
              </a:cxn>
              <a:cxn ang="0">
                <a:pos x="70" y="1"/>
              </a:cxn>
              <a:cxn ang="0">
                <a:pos x="82" y="4"/>
              </a:cxn>
              <a:cxn ang="0">
                <a:pos x="91" y="9"/>
              </a:cxn>
              <a:cxn ang="0">
                <a:pos x="100" y="17"/>
              </a:cxn>
              <a:cxn ang="0">
                <a:pos x="108" y="26"/>
              </a:cxn>
              <a:cxn ang="0">
                <a:pos x="113" y="36"/>
              </a:cxn>
              <a:cxn ang="0">
                <a:pos x="116" y="47"/>
              </a:cxn>
              <a:cxn ang="0">
                <a:pos x="118" y="58"/>
              </a:cxn>
              <a:cxn ang="0">
                <a:pos x="116" y="70"/>
              </a:cxn>
              <a:cxn ang="0">
                <a:pos x="113" y="81"/>
              </a:cxn>
              <a:cxn ang="0">
                <a:pos x="108" y="91"/>
              </a:cxn>
              <a:cxn ang="0">
                <a:pos x="100" y="100"/>
              </a:cxn>
              <a:cxn ang="0">
                <a:pos x="91" y="107"/>
              </a:cxn>
              <a:cxn ang="0">
                <a:pos x="82" y="113"/>
              </a:cxn>
              <a:cxn ang="0">
                <a:pos x="70" y="116"/>
              </a:cxn>
              <a:cxn ang="0">
                <a:pos x="59" y="117"/>
              </a:cxn>
              <a:cxn ang="0">
                <a:pos x="47" y="116"/>
              </a:cxn>
              <a:cxn ang="0">
                <a:pos x="36" y="113"/>
              </a:cxn>
              <a:cxn ang="0">
                <a:pos x="26" y="107"/>
              </a:cxn>
              <a:cxn ang="0">
                <a:pos x="17" y="100"/>
              </a:cxn>
              <a:cxn ang="0">
                <a:pos x="10" y="91"/>
              </a:cxn>
              <a:cxn ang="0">
                <a:pos x="5" y="81"/>
              </a:cxn>
              <a:cxn ang="0">
                <a:pos x="1" y="70"/>
              </a:cxn>
              <a:cxn ang="0">
                <a:pos x="0" y="58"/>
              </a:cxn>
              <a:cxn ang="0">
                <a:pos x="1" y="47"/>
              </a:cxn>
              <a:cxn ang="0">
                <a:pos x="5" y="36"/>
              </a:cxn>
              <a:cxn ang="0">
                <a:pos x="10" y="26"/>
              </a:cxn>
              <a:cxn ang="0">
                <a:pos x="17" y="17"/>
              </a:cxn>
              <a:cxn ang="0">
                <a:pos x="26" y="9"/>
              </a:cxn>
              <a:cxn ang="0">
                <a:pos x="36" y="4"/>
              </a:cxn>
              <a:cxn ang="0">
                <a:pos x="47" y="1"/>
              </a:cxn>
              <a:cxn ang="0">
                <a:pos x="59" y="0"/>
              </a:cxn>
            </a:cxnLst>
            <a:rect l="0" t="0" r="r" b="b"/>
            <a:pathLst>
              <a:path w="118" h="117">
                <a:moveTo>
                  <a:pt x="59" y="0"/>
                </a:moveTo>
                <a:lnTo>
                  <a:pt x="70" y="1"/>
                </a:lnTo>
                <a:lnTo>
                  <a:pt x="82" y="4"/>
                </a:lnTo>
                <a:lnTo>
                  <a:pt x="91" y="9"/>
                </a:lnTo>
                <a:lnTo>
                  <a:pt x="100" y="17"/>
                </a:lnTo>
                <a:lnTo>
                  <a:pt x="108" y="26"/>
                </a:lnTo>
                <a:lnTo>
                  <a:pt x="113" y="36"/>
                </a:lnTo>
                <a:lnTo>
                  <a:pt x="116" y="47"/>
                </a:lnTo>
                <a:lnTo>
                  <a:pt x="118" y="58"/>
                </a:lnTo>
                <a:lnTo>
                  <a:pt x="116" y="70"/>
                </a:lnTo>
                <a:lnTo>
                  <a:pt x="113" y="81"/>
                </a:lnTo>
                <a:lnTo>
                  <a:pt x="108" y="91"/>
                </a:lnTo>
                <a:lnTo>
                  <a:pt x="100" y="100"/>
                </a:lnTo>
                <a:lnTo>
                  <a:pt x="91" y="107"/>
                </a:lnTo>
                <a:lnTo>
                  <a:pt x="82" y="113"/>
                </a:lnTo>
                <a:lnTo>
                  <a:pt x="70" y="116"/>
                </a:lnTo>
                <a:lnTo>
                  <a:pt x="59" y="117"/>
                </a:lnTo>
                <a:lnTo>
                  <a:pt x="47" y="116"/>
                </a:lnTo>
                <a:lnTo>
                  <a:pt x="36" y="113"/>
                </a:lnTo>
                <a:lnTo>
                  <a:pt x="26" y="107"/>
                </a:lnTo>
                <a:lnTo>
                  <a:pt x="17" y="100"/>
                </a:lnTo>
                <a:lnTo>
                  <a:pt x="10" y="91"/>
                </a:lnTo>
                <a:lnTo>
                  <a:pt x="5" y="81"/>
                </a:lnTo>
                <a:lnTo>
                  <a:pt x="1" y="70"/>
                </a:lnTo>
                <a:lnTo>
                  <a:pt x="0" y="58"/>
                </a:lnTo>
                <a:lnTo>
                  <a:pt x="1" y="47"/>
                </a:lnTo>
                <a:lnTo>
                  <a:pt x="5" y="36"/>
                </a:lnTo>
                <a:lnTo>
                  <a:pt x="10" y="26"/>
                </a:lnTo>
                <a:lnTo>
                  <a:pt x="17" y="17"/>
                </a:lnTo>
                <a:lnTo>
                  <a:pt x="26" y="9"/>
                </a:lnTo>
                <a:lnTo>
                  <a:pt x="36" y="4"/>
                </a:lnTo>
                <a:lnTo>
                  <a:pt x="47" y="1"/>
                </a:lnTo>
                <a:lnTo>
                  <a:pt x="59" y="0"/>
                </a:lnTo>
                <a:close/>
              </a:path>
            </a:pathLst>
          </a:custGeom>
          <a:solidFill>
            <a:srgbClr val="74D5E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1" name="Freeform 856"/>
          <p:cNvSpPr>
            <a:spLocks/>
          </p:cNvSpPr>
          <p:nvPr/>
        </p:nvSpPr>
        <p:spPr bwMode="auto">
          <a:xfrm>
            <a:off x="2881402" y="4016375"/>
            <a:ext cx="187325" cy="187325"/>
          </a:xfrm>
          <a:custGeom>
            <a:avLst/>
            <a:gdLst/>
            <a:ahLst/>
            <a:cxnLst>
              <a:cxn ang="0">
                <a:pos x="59" y="0"/>
              </a:cxn>
              <a:cxn ang="0">
                <a:pos x="71" y="1"/>
              </a:cxn>
              <a:cxn ang="0">
                <a:pos x="82" y="5"/>
              </a:cxn>
              <a:cxn ang="0">
                <a:pos x="92" y="11"/>
              </a:cxn>
              <a:cxn ang="0">
                <a:pos x="101" y="18"/>
              </a:cxn>
              <a:cxn ang="0">
                <a:pos x="108" y="26"/>
              </a:cxn>
              <a:cxn ang="0">
                <a:pos x="113" y="36"/>
              </a:cxn>
              <a:cxn ang="0">
                <a:pos x="117" y="47"/>
              </a:cxn>
              <a:cxn ang="0">
                <a:pos x="118" y="59"/>
              </a:cxn>
              <a:cxn ang="0">
                <a:pos x="117" y="71"/>
              </a:cxn>
              <a:cxn ang="0">
                <a:pos x="113" y="82"/>
              </a:cxn>
              <a:cxn ang="0">
                <a:pos x="108" y="92"/>
              </a:cxn>
              <a:cxn ang="0">
                <a:pos x="101" y="101"/>
              </a:cxn>
              <a:cxn ang="0">
                <a:pos x="92" y="108"/>
              </a:cxn>
              <a:cxn ang="0">
                <a:pos x="82" y="114"/>
              </a:cxn>
              <a:cxn ang="0">
                <a:pos x="71" y="117"/>
              </a:cxn>
              <a:cxn ang="0">
                <a:pos x="59" y="118"/>
              </a:cxn>
              <a:cxn ang="0">
                <a:pos x="47" y="117"/>
              </a:cxn>
              <a:cxn ang="0">
                <a:pos x="36" y="114"/>
              </a:cxn>
              <a:cxn ang="0">
                <a:pos x="26" y="108"/>
              </a:cxn>
              <a:cxn ang="0">
                <a:pos x="18" y="101"/>
              </a:cxn>
              <a:cxn ang="0">
                <a:pos x="11" y="92"/>
              </a:cxn>
              <a:cxn ang="0">
                <a:pos x="5" y="82"/>
              </a:cxn>
              <a:cxn ang="0">
                <a:pos x="1" y="71"/>
              </a:cxn>
              <a:cxn ang="0">
                <a:pos x="0" y="59"/>
              </a:cxn>
              <a:cxn ang="0">
                <a:pos x="1" y="47"/>
              </a:cxn>
              <a:cxn ang="0">
                <a:pos x="5" y="36"/>
              </a:cxn>
              <a:cxn ang="0">
                <a:pos x="11" y="26"/>
              </a:cxn>
              <a:cxn ang="0">
                <a:pos x="18" y="18"/>
              </a:cxn>
              <a:cxn ang="0">
                <a:pos x="26" y="11"/>
              </a:cxn>
              <a:cxn ang="0">
                <a:pos x="36" y="5"/>
              </a:cxn>
              <a:cxn ang="0">
                <a:pos x="47" y="1"/>
              </a:cxn>
              <a:cxn ang="0">
                <a:pos x="59" y="0"/>
              </a:cxn>
            </a:cxnLst>
            <a:rect l="0" t="0" r="r" b="b"/>
            <a:pathLst>
              <a:path w="118" h="118">
                <a:moveTo>
                  <a:pt x="59" y="0"/>
                </a:moveTo>
                <a:lnTo>
                  <a:pt x="71" y="1"/>
                </a:lnTo>
                <a:lnTo>
                  <a:pt x="82" y="5"/>
                </a:lnTo>
                <a:lnTo>
                  <a:pt x="92" y="11"/>
                </a:lnTo>
                <a:lnTo>
                  <a:pt x="101" y="18"/>
                </a:lnTo>
                <a:lnTo>
                  <a:pt x="108" y="26"/>
                </a:lnTo>
                <a:lnTo>
                  <a:pt x="113" y="36"/>
                </a:lnTo>
                <a:lnTo>
                  <a:pt x="117" y="47"/>
                </a:lnTo>
                <a:lnTo>
                  <a:pt x="118" y="59"/>
                </a:lnTo>
                <a:lnTo>
                  <a:pt x="117" y="71"/>
                </a:lnTo>
                <a:lnTo>
                  <a:pt x="113" y="82"/>
                </a:lnTo>
                <a:lnTo>
                  <a:pt x="108" y="92"/>
                </a:lnTo>
                <a:lnTo>
                  <a:pt x="101" y="101"/>
                </a:lnTo>
                <a:lnTo>
                  <a:pt x="92" y="108"/>
                </a:lnTo>
                <a:lnTo>
                  <a:pt x="82" y="114"/>
                </a:lnTo>
                <a:lnTo>
                  <a:pt x="71" y="117"/>
                </a:lnTo>
                <a:lnTo>
                  <a:pt x="59" y="118"/>
                </a:lnTo>
                <a:lnTo>
                  <a:pt x="47" y="117"/>
                </a:lnTo>
                <a:lnTo>
                  <a:pt x="36" y="114"/>
                </a:lnTo>
                <a:lnTo>
                  <a:pt x="26" y="108"/>
                </a:lnTo>
                <a:lnTo>
                  <a:pt x="18" y="101"/>
                </a:lnTo>
                <a:lnTo>
                  <a:pt x="11" y="92"/>
                </a:lnTo>
                <a:lnTo>
                  <a:pt x="5" y="82"/>
                </a:lnTo>
                <a:lnTo>
                  <a:pt x="1" y="71"/>
                </a:lnTo>
                <a:lnTo>
                  <a:pt x="0" y="59"/>
                </a:lnTo>
                <a:lnTo>
                  <a:pt x="1" y="47"/>
                </a:lnTo>
                <a:lnTo>
                  <a:pt x="5" y="36"/>
                </a:lnTo>
                <a:lnTo>
                  <a:pt x="11" y="26"/>
                </a:lnTo>
                <a:lnTo>
                  <a:pt x="18" y="18"/>
                </a:lnTo>
                <a:lnTo>
                  <a:pt x="26" y="11"/>
                </a:lnTo>
                <a:lnTo>
                  <a:pt x="36" y="5"/>
                </a:lnTo>
                <a:lnTo>
                  <a:pt x="47" y="1"/>
                </a:lnTo>
                <a:lnTo>
                  <a:pt x="59" y="0"/>
                </a:lnTo>
                <a:close/>
              </a:path>
            </a:pathLst>
          </a:custGeom>
          <a:solidFill>
            <a:srgbClr val="74D5E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82" name="그림 81" descr="원  외부 점선 .eps"/>
          <p:cNvPicPr>
            <a:picLocks noChangeAspect="1"/>
          </p:cNvPicPr>
          <p:nvPr/>
        </p:nvPicPr>
        <p:blipFill>
          <a:blip r:embed="rId6" cstate="print">
            <a:grayscl/>
          </a:blip>
          <a:stretch>
            <a:fillRect/>
          </a:stretch>
        </p:blipFill>
        <p:spPr>
          <a:xfrm>
            <a:off x="1038763" y="2136699"/>
            <a:ext cx="2572441" cy="2584603"/>
          </a:xfrm>
          <a:prstGeom prst="rect">
            <a:avLst/>
          </a:prstGeom>
        </p:spPr>
      </p:pic>
      <p:sp>
        <p:nvSpPr>
          <p:cNvPr id="83" name="타원 82"/>
          <p:cNvSpPr/>
          <p:nvPr/>
        </p:nvSpPr>
        <p:spPr>
          <a:xfrm>
            <a:off x="1493037" y="2597054"/>
            <a:ext cx="1663892" cy="1663892"/>
          </a:xfrm>
          <a:prstGeom prst="ellipse">
            <a:avLst/>
          </a:prstGeom>
          <a:solidFill>
            <a:srgbClr val="1FBADF"/>
          </a:solidFill>
          <a:ln>
            <a:solidFill>
              <a:srgbClr val="1FBA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507247" y="3105835"/>
            <a:ext cx="163547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12</a:t>
            </a:r>
            <a:r>
              <a:rPr lang="ko-KR" altLang="en-US" sz="3600" spc="-15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sz="3600" spc="-15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5" name="모서리가 둥근 사각형 설명선 84"/>
          <p:cNvSpPr/>
          <p:nvPr/>
        </p:nvSpPr>
        <p:spPr>
          <a:xfrm>
            <a:off x="6393000" y="78558"/>
            <a:ext cx="1440000" cy="269632"/>
          </a:xfrm>
          <a:prstGeom prst="wedgeRoundRectCallout">
            <a:avLst>
              <a:gd name="adj1" fmla="val -32155"/>
              <a:gd name="adj2" fmla="val 14352"/>
              <a:gd name="adj3" fmla="val 16667"/>
            </a:avLst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『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수학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』 76~77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쪽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017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그림 1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747" y="1254318"/>
            <a:ext cx="2543701" cy="171336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725" y="4036533"/>
            <a:ext cx="8322548" cy="2017850"/>
          </a:xfrm>
          <a:prstGeom prst="rect">
            <a:avLst/>
          </a:prstGeom>
        </p:spPr>
      </p:pic>
      <p:grpSp>
        <p:nvGrpSpPr>
          <p:cNvPr id="100" name="그룹 99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101" name="그룹 100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105" name="타원 104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06" name="이등변 삼각형 105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102" name="그룹 10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103" name="타원 102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04" name="이등변 삼각형 10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11" name="그룹 10"/>
          <p:cNvGrpSpPr/>
          <p:nvPr/>
        </p:nvGrpSpPr>
        <p:grpSpPr>
          <a:xfrm>
            <a:off x="7773032" y="0"/>
            <a:ext cx="2038288" cy="680156"/>
            <a:chOff x="7773032" y="0"/>
            <a:chExt cx="2038288" cy="680156"/>
          </a:xfrm>
        </p:grpSpPr>
        <p:grpSp>
          <p:nvGrpSpPr>
            <p:cNvPr id="91" name="그룹 90"/>
            <p:cNvGrpSpPr/>
            <p:nvPr/>
          </p:nvGrpSpPr>
          <p:grpSpPr>
            <a:xfrm>
              <a:off x="9016633" y="0"/>
              <a:ext cx="358148" cy="680156"/>
              <a:chOff x="7207415" y="0"/>
              <a:chExt cx="358148" cy="680156"/>
            </a:xfrm>
          </p:grpSpPr>
          <p:grpSp>
            <p:nvGrpSpPr>
              <p:cNvPr id="92" name="그룹 91"/>
              <p:cNvGrpSpPr/>
              <p:nvPr/>
            </p:nvGrpSpPr>
            <p:grpSpPr>
              <a:xfrm>
                <a:off x="7207415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94" name="직선 연결선 93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모서리가 둥근 직사각형 9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타원 9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모서리가 둥근 직사각형 9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모서리가 둥근 직사각형 9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모서리가 둥근 직사각형 9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3" name="TextBox 92"/>
              <p:cNvSpPr txBox="1"/>
              <p:nvPr/>
            </p:nvSpPr>
            <p:spPr>
              <a:xfrm>
                <a:off x="7244339" y="338316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rgbClr val="C00000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1600" dirty="0">
                  <a:solidFill>
                    <a:srgbClr val="C00000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07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H="1">
              <a:off x="7773032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08" name="그룹 107"/>
            <p:cNvGrpSpPr/>
            <p:nvPr/>
          </p:nvGrpSpPr>
          <p:grpSpPr>
            <a:xfrm>
              <a:off x="9453172" y="4763"/>
              <a:ext cx="358148" cy="596027"/>
              <a:chOff x="5595942" y="642918"/>
              <a:chExt cx="358148" cy="596027"/>
            </a:xfrm>
          </p:grpSpPr>
          <p:grpSp>
            <p:nvGrpSpPr>
              <p:cNvPr id="109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1" name="직선 연결선 11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모서리가 둥근 직사각형 11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타원 11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모서리가 둥근 직사각형 11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모서리가 둥근 직사각형 11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모서리가 둥근 직사각형 11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0" name="TextBox 109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>
              <a:off x="8588845" y="0"/>
              <a:ext cx="358148" cy="596027"/>
              <a:chOff x="5595942" y="642918"/>
              <a:chExt cx="358148" cy="596027"/>
            </a:xfrm>
          </p:grpSpPr>
          <p:grpSp>
            <p:nvGrpSpPr>
              <p:cNvPr id="119" name="그룹 118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27" name="직선 연결선 12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8" name="모서리가 둥근 직사각형 12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타원 12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모서리가 둥근 직사각형 12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" name="모서리가 둥근 직사각형 13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모서리가 둥근 직사각형 13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0" name="TextBox 119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65" name="그룹 64"/>
          <p:cNvGrpSpPr/>
          <p:nvPr/>
        </p:nvGrpSpPr>
        <p:grpSpPr>
          <a:xfrm>
            <a:off x="604824" y="3540573"/>
            <a:ext cx="8736074" cy="425245"/>
            <a:chOff x="600109" y="2606001"/>
            <a:chExt cx="8736074" cy="425245"/>
          </a:xfrm>
        </p:grpSpPr>
        <p:sp>
          <p:nvSpPr>
            <p:cNvPr id="72" name="TextBox 71"/>
            <p:cNvSpPr txBox="1"/>
            <p:nvPr/>
          </p:nvSpPr>
          <p:spPr>
            <a:xfrm>
              <a:off x="763623" y="2606001"/>
              <a:ext cx="8572560" cy="425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lnSpc>
                  <a:spcPct val="120000"/>
                </a:lnSpc>
                <a:defRPr/>
              </a:pPr>
              <a:r>
                <a:rPr lang="ko-KR" altLang="en-US" sz="2000" dirty="0">
                  <a:latin typeface="+mn-ea"/>
                  <a:ea typeface="+mn-ea"/>
                </a:rPr>
                <a:t>자전거 여행 경로를 선택하여 조건에 맞는지 확인해 보세요</a:t>
              </a:r>
              <a:r>
                <a:rPr lang="en-US" altLang="ko-KR" sz="2000" dirty="0">
                  <a:latin typeface="+mn-ea"/>
                  <a:ea typeface="+mn-ea"/>
                </a:rPr>
                <a:t>.</a:t>
              </a:r>
            </a:p>
          </p:txBody>
        </p:sp>
        <p:sp>
          <p:nvSpPr>
            <p:cNvPr id="73" name="타원 72"/>
            <p:cNvSpPr/>
            <p:nvPr/>
          </p:nvSpPr>
          <p:spPr>
            <a:xfrm>
              <a:off x="600109" y="2744628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876269" y="4613066"/>
            <a:ext cx="333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3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576508" y="5045458"/>
            <a:ext cx="8483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18.96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4748029" y="5517232"/>
            <a:ext cx="5501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4.5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4592960" y="4149080"/>
            <a:ext cx="8819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나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~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바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6471321" y="4613066"/>
            <a:ext cx="333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3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6257321" y="5045458"/>
            <a:ext cx="6992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20.3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6471321" y="5517232"/>
            <a:ext cx="333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4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6177136" y="4149080"/>
            <a:ext cx="8819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다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~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사</a:t>
            </a:r>
          </a:p>
        </p:txBody>
      </p:sp>
      <p:sp>
        <p:nvSpPr>
          <p:cNvPr id="134" name="직사각형 133"/>
          <p:cNvSpPr/>
          <p:nvPr/>
        </p:nvSpPr>
        <p:spPr>
          <a:xfrm>
            <a:off x="7990765" y="4613066"/>
            <a:ext cx="333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3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7776765" y="5045458"/>
            <a:ext cx="6992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19.4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7990765" y="5517232"/>
            <a:ext cx="333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4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7689304" y="4149080"/>
            <a:ext cx="8819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마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~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아</a:t>
            </a:r>
          </a:p>
        </p:txBody>
      </p:sp>
      <p:sp>
        <p:nvSpPr>
          <p:cNvPr id="80" name="직사각형 79">
            <a:hlinkClick r:id="rId5" action="ppaction://hlinksldjump"/>
          </p:cNvPr>
          <p:cNvSpPr/>
          <p:nvPr/>
        </p:nvSpPr>
        <p:spPr>
          <a:xfrm>
            <a:off x="9436612" y="260648"/>
            <a:ext cx="386726" cy="360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hlinkClick r:id="rId6" action="ppaction://hlinksldjump"/>
          </p:cNvPr>
          <p:cNvSpPr/>
          <p:nvPr/>
        </p:nvSpPr>
        <p:spPr>
          <a:xfrm>
            <a:off x="8553400" y="260648"/>
            <a:ext cx="386726" cy="360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2" name="그룹 81"/>
          <p:cNvGrpSpPr/>
          <p:nvPr/>
        </p:nvGrpSpPr>
        <p:grpSpPr>
          <a:xfrm>
            <a:off x="4873603" y="5114112"/>
            <a:ext cx="324000" cy="324000"/>
            <a:chOff x="4964713" y="2475902"/>
            <a:chExt cx="405203" cy="433965"/>
          </a:xfrm>
        </p:grpSpPr>
        <p:sp>
          <p:nvSpPr>
            <p:cNvPr id="83" name="타원 82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9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90" name="타원 89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9" name="그룹 168"/>
          <p:cNvGrpSpPr/>
          <p:nvPr/>
        </p:nvGrpSpPr>
        <p:grpSpPr>
          <a:xfrm>
            <a:off x="6481574" y="5114112"/>
            <a:ext cx="324000" cy="324000"/>
            <a:chOff x="4964713" y="2475902"/>
            <a:chExt cx="405203" cy="433965"/>
          </a:xfrm>
        </p:grpSpPr>
        <p:sp>
          <p:nvSpPr>
            <p:cNvPr id="170" name="타원 169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1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72" name="타원 171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1" name="그룹 180"/>
          <p:cNvGrpSpPr/>
          <p:nvPr/>
        </p:nvGrpSpPr>
        <p:grpSpPr>
          <a:xfrm>
            <a:off x="8065744" y="5114112"/>
            <a:ext cx="324000" cy="324000"/>
            <a:chOff x="4964713" y="2475902"/>
            <a:chExt cx="405203" cy="433965"/>
          </a:xfrm>
        </p:grpSpPr>
        <p:sp>
          <p:nvSpPr>
            <p:cNvPr id="182" name="타원 181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3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84" name="타원 183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5" name="모서리가 둥근 직사각형 154"/>
          <p:cNvSpPr/>
          <p:nvPr/>
        </p:nvSpPr>
        <p:spPr>
          <a:xfrm>
            <a:off x="534883" y="4251023"/>
            <a:ext cx="298800" cy="298800"/>
          </a:xfrm>
          <a:prstGeom prst="roundRect">
            <a:avLst/>
          </a:prstGeom>
          <a:solidFill>
            <a:schemeClr val="bg1"/>
          </a:solidFill>
          <a:ln>
            <a:solidFill>
              <a:srgbClr val="9537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95373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</a:t>
            </a:r>
            <a:endParaRPr lang="ko-KR" altLang="en-US" dirty="0">
              <a:solidFill>
                <a:srgbClr val="953735"/>
              </a:solidFill>
            </a:endParaRPr>
          </a:p>
        </p:txBody>
      </p:sp>
      <p:grpSp>
        <p:nvGrpSpPr>
          <p:cNvPr id="189" name="그룹 188"/>
          <p:cNvGrpSpPr/>
          <p:nvPr/>
        </p:nvGrpSpPr>
        <p:grpSpPr>
          <a:xfrm>
            <a:off x="8018094" y="4190564"/>
            <a:ext cx="324000" cy="324000"/>
            <a:chOff x="4944457" y="2475902"/>
            <a:chExt cx="445723" cy="433965"/>
          </a:xfrm>
        </p:grpSpPr>
        <p:sp>
          <p:nvSpPr>
            <p:cNvPr id="190" name="타원 189"/>
            <p:cNvSpPr/>
            <p:nvPr/>
          </p:nvSpPr>
          <p:spPr>
            <a:xfrm>
              <a:off x="4944457" y="2475902"/>
              <a:ext cx="44572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1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92" name="타원 191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0" name="그룹 199"/>
          <p:cNvGrpSpPr/>
          <p:nvPr/>
        </p:nvGrpSpPr>
        <p:grpSpPr>
          <a:xfrm>
            <a:off x="9055878" y="1485869"/>
            <a:ext cx="360040" cy="354656"/>
            <a:chOff x="6500623" y="1251525"/>
            <a:chExt cx="360040" cy="354656"/>
          </a:xfrm>
        </p:grpSpPr>
        <p:grpSp>
          <p:nvGrpSpPr>
            <p:cNvPr id="201" name="그룹 200"/>
            <p:cNvGrpSpPr/>
            <p:nvPr/>
          </p:nvGrpSpPr>
          <p:grpSpPr>
            <a:xfrm>
              <a:off x="6537176" y="1274144"/>
              <a:ext cx="245376" cy="248164"/>
              <a:chOff x="7515401" y="1584373"/>
              <a:chExt cx="223069" cy="225604"/>
            </a:xfrm>
          </p:grpSpPr>
          <p:sp>
            <p:nvSpPr>
              <p:cNvPr id="203" name="모서리가 둥근 직사각형 202"/>
              <p:cNvSpPr/>
              <p:nvPr/>
            </p:nvSpPr>
            <p:spPr>
              <a:xfrm>
                <a:off x="7515401" y="1584373"/>
                <a:ext cx="223069" cy="225604"/>
              </a:xfrm>
              <a:prstGeom prst="roundRect">
                <a:avLst>
                  <a:gd name="adj" fmla="val 28410"/>
                </a:avLst>
              </a:prstGeom>
              <a:solidFill>
                <a:srgbClr val="1FBADF"/>
              </a:solidFill>
              <a:ln w="28575">
                <a:solidFill>
                  <a:srgbClr val="74D5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04" name="그룹 203"/>
              <p:cNvGrpSpPr/>
              <p:nvPr/>
            </p:nvGrpSpPr>
            <p:grpSpPr>
              <a:xfrm>
                <a:off x="7556778" y="1628111"/>
                <a:ext cx="140311" cy="140311"/>
                <a:chOff x="7556778" y="1628111"/>
                <a:chExt cx="140311" cy="140311"/>
              </a:xfrm>
            </p:grpSpPr>
            <p:sp>
              <p:nvSpPr>
                <p:cNvPr id="205" name="모서리가 둥근 직사각형 204"/>
                <p:cNvSpPr/>
                <p:nvPr/>
              </p:nvSpPr>
              <p:spPr>
                <a:xfrm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6" name="모서리가 둥근 직사각형 205"/>
                <p:cNvSpPr/>
                <p:nvPr/>
              </p:nvSpPr>
              <p:spPr>
                <a:xfrm rot="5400000"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202" name="직사각형 201">
              <a:hlinkClick r:id="" action="ppaction://customshow?id=0&amp;return=true"/>
            </p:cNvPr>
            <p:cNvSpPr/>
            <p:nvPr/>
          </p:nvSpPr>
          <p:spPr>
            <a:xfrm>
              <a:off x="6500623" y="1251525"/>
              <a:ext cx="360040" cy="3546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8" name="그룹 207"/>
          <p:cNvGrpSpPr/>
          <p:nvPr/>
        </p:nvGrpSpPr>
        <p:grpSpPr>
          <a:xfrm>
            <a:off x="5232085" y="1485869"/>
            <a:ext cx="360040" cy="354656"/>
            <a:chOff x="6500623" y="1251525"/>
            <a:chExt cx="360040" cy="354656"/>
          </a:xfrm>
        </p:grpSpPr>
        <p:grpSp>
          <p:nvGrpSpPr>
            <p:cNvPr id="209" name="그룹 208"/>
            <p:cNvGrpSpPr/>
            <p:nvPr/>
          </p:nvGrpSpPr>
          <p:grpSpPr>
            <a:xfrm>
              <a:off x="6537176" y="1274144"/>
              <a:ext cx="245376" cy="248164"/>
              <a:chOff x="7515401" y="1584373"/>
              <a:chExt cx="223069" cy="225604"/>
            </a:xfrm>
          </p:grpSpPr>
          <p:sp>
            <p:nvSpPr>
              <p:cNvPr id="211" name="모서리가 둥근 직사각형 210"/>
              <p:cNvSpPr/>
              <p:nvPr/>
            </p:nvSpPr>
            <p:spPr>
              <a:xfrm>
                <a:off x="7515401" y="1584373"/>
                <a:ext cx="223069" cy="225604"/>
              </a:xfrm>
              <a:prstGeom prst="roundRect">
                <a:avLst>
                  <a:gd name="adj" fmla="val 28410"/>
                </a:avLst>
              </a:prstGeom>
              <a:solidFill>
                <a:srgbClr val="1FBADF"/>
              </a:solidFill>
              <a:ln w="28575">
                <a:solidFill>
                  <a:srgbClr val="74D5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12" name="그룹 211"/>
              <p:cNvGrpSpPr/>
              <p:nvPr/>
            </p:nvGrpSpPr>
            <p:grpSpPr>
              <a:xfrm>
                <a:off x="7556778" y="1628111"/>
                <a:ext cx="140311" cy="140311"/>
                <a:chOff x="7556778" y="1628111"/>
                <a:chExt cx="140311" cy="140311"/>
              </a:xfrm>
            </p:grpSpPr>
            <p:sp>
              <p:nvSpPr>
                <p:cNvPr id="213" name="모서리가 둥근 직사각형 212"/>
                <p:cNvSpPr/>
                <p:nvPr/>
              </p:nvSpPr>
              <p:spPr>
                <a:xfrm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4" name="모서리가 둥근 직사각형 213"/>
                <p:cNvSpPr/>
                <p:nvPr/>
              </p:nvSpPr>
              <p:spPr>
                <a:xfrm rot="5400000"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210" name="직사각형 209">
              <a:hlinkClick r:id="" action="ppaction://customshow?id=1&amp;return=true"/>
            </p:cNvPr>
            <p:cNvSpPr/>
            <p:nvPr/>
          </p:nvSpPr>
          <p:spPr>
            <a:xfrm>
              <a:off x="6500623" y="1251525"/>
              <a:ext cx="360040" cy="3546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2" name="그림 1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06" y="1362560"/>
            <a:ext cx="4565267" cy="1561802"/>
          </a:xfrm>
          <a:prstGeom prst="rect">
            <a:avLst/>
          </a:prstGeom>
        </p:spPr>
      </p:pic>
      <p:grpSp>
        <p:nvGrpSpPr>
          <p:cNvPr id="121" name="그룹 120"/>
          <p:cNvGrpSpPr/>
          <p:nvPr/>
        </p:nvGrpSpPr>
        <p:grpSpPr>
          <a:xfrm>
            <a:off x="4868765" y="4210455"/>
            <a:ext cx="324000" cy="324000"/>
            <a:chOff x="4944457" y="2475902"/>
            <a:chExt cx="445723" cy="433965"/>
          </a:xfrm>
        </p:grpSpPr>
        <p:sp>
          <p:nvSpPr>
            <p:cNvPr id="123" name="타원 122"/>
            <p:cNvSpPr/>
            <p:nvPr/>
          </p:nvSpPr>
          <p:spPr>
            <a:xfrm>
              <a:off x="4944457" y="2475902"/>
              <a:ext cx="44572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4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25" name="타원 124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6498650" y="4204290"/>
            <a:ext cx="324000" cy="324000"/>
            <a:chOff x="4944457" y="2475902"/>
            <a:chExt cx="445723" cy="433965"/>
          </a:xfrm>
        </p:grpSpPr>
        <p:sp>
          <p:nvSpPr>
            <p:cNvPr id="133" name="타원 132"/>
            <p:cNvSpPr/>
            <p:nvPr/>
          </p:nvSpPr>
          <p:spPr>
            <a:xfrm>
              <a:off x="4944457" y="2475902"/>
              <a:ext cx="44572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0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41" name="타원 140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6990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4" grpId="0"/>
      <p:bldP spid="85" grpId="0"/>
      <p:bldP spid="137" grpId="0"/>
      <p:bldP spid="86" grpId="0"/>
      <p:bldP spid="87" grpId="0"/>
      <p:bldP spid="88" grpId="0"/>
      <p:bldP spid="138" grpId="0"/>
      <p:bldP spid="134" grpId="0"/>
      <p:bldP spid="135" grpId="0"/>
      <p:bldP spid="136" grpId="0"/>
      <p:bldP spid="139" grpId="0"/>
      <p:bldP spid="15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그룹 99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101" name="그룹 100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105" name="타원 104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06" name="이등변 삼각형 105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102" name="그룹 10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103" name="타원 102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04" name="이등변 삼각형 10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7773032" y="0"/>
            <a:ext cx="2038288" cy="680156"/>
            <a:chOff x="7773032" y="0"/>
            <a:chExt cx="2038288" cy="680156"/>
          </a:xfrm>
        </p:grpSpPr>
        <p:grpSp>
          <p:nvGrpSpPr>
            <p:cNvPr id="91" name="그룹 90"/>
            <p:cNvGrpSpPr/>
            <p:nvPr/>
          </p:nvGrpSpPr>
          <p:grpSpPr>
            <a:xfrm>
              <a:off x="9016633" y="0"/>
              <a:ext cx="358148" cy="680156"/>
              <a:chOff x="7207415" y="0"/>
              <a:chExt cx="358148" cy="680156"/>
            </a:xfrm>
          </p:grpSpPr>
          <p:grpSp>
            <p:nvGrpSpPr>
              <p:cNvPr id="92" name="그룹 91"/>
              <p:cNvGrpSpPr/>
              <p:nvPr/>
            </p:nvGrpSpPr>
            <p:grpSpPr>
              <a:xfrm>
                <a:off x="7207415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94" name="직선 연결선 93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모서리가 둥근 직사각형 9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타원 9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모서리가 둥근 직사각형 9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모서리가 둥근 직사각형 9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모서리가 둥근 직사각형 9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3" name="TextBox 92"/>
              <p:cNvSpPr txBox="1"/>
              <p:nvPr/>
            </p:nvSpPr>
            <p:spPr>
              <a:xfrm>
                <a:off x="7244339" y="338316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rgbClr val="C00000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1600" dirty="0">
                  <a:solidFill>
                    <a:srgbClr val="C00000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07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773032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08" name="그룹 107"/>
            <p:cNvGrpSpPr/>
            <p:nvPr/>
          </p:nvGrpSpPr>
          <p:grpSpPr>
            <a:xfrm>
              <a:off x="9453172" y="4763"/>
              <a:ext cx="358148" cy="596027"/>
              <a:chOff x="5595942" y="642918"/>
              <a:chExt cx="358148" cy="596027"/>
            </a:xfrm>
          </p:grpSpPr>
          <p:grpSp>
            <p:nvGrpSpPr>
              <p:cNvPr id="109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1" name="직선 연결선 11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모서리가 둥근 직사각형 11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타원 11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모서리가 둥근 직사각형 11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모서리가 둥근 직사각형 11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모서리가 둥근 직사각형 11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0" name="TextBox 109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>
              <a:off x="8588845" y="0"/>
              <a:ext cx="358148" cy="596027"/>
              <a:chOff x="5595942" y="642918"/>
              <a:chExt cx="358148" cy="596027"/>
            </a:xfrm>
          </p:grpSpPr>
          <p:grpSp>
            <p:nvGrpSpPr>
              <p:cNvPr id="119" name="그룹 118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27" name="직선 연결선 12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8" name="모서리가 둥근 직사각형 12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타원 12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모서리가 둥근 직사각형 12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" name="모서리가 둥근 직사각형 13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모서리가 둥근 직사각형 13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0" name="TextBox 119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565102" y="991485"/>
            <a:ext cx="8775796" cy="1293884"/>
            <a:chOff x="565102" y="991485"/>
            <a:chExt cx="8775796" cy="1293884"/>
          </a:xfrm>
        </p:grpSpPr>
        <p:grpSp>
          <p:nvGrpSpPr>
            <p:cNvPr id="65" name="그룹 64"/>
            <p:cNvGrpSpPr/>
            <p:nvPr/>
          </p:nvGrpSpPr>
          <p:grpSpPr>
            <a:xfrm>
              <a:off x="604824" y="991485"/>
              <a:ext cx="8736074" cy="425245"/>
              <a:chOff x="600109" y="2606001"/>
              <a:chExt cx="8736074" cy="425245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763623" y="2606001"/>
                <a:ext cx="8572560" cy="4252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sz="2000" dirty="0">
                    <a:latin typeface="+mn-ea"/>
                    <a:ea typeface="+mn-ea"/>
                  </a:rPr>
                  <a:t>조건에 맞는 경로는 무엇인가요</a:t>
                </a:r>
                <a:r>
                  <a:rPr lang="en-US" altLang="ko-KR" sz="2000" dirty="0">
                    <a:latin typeface="+mn-ea"/>
                    <a:ea typeface="+mn-ea"/>
                  </a:rPr>
                  <a:t>?</a:t>
                </a:r>
              </a:p>
            </p:txBody>
          </p:sp>
          <p:sp>
            <p:nvSpPr>
              <p:cNvPr id="73" name="타원 72"/>
              <p:cNvSpPr/>
              <p:nvPr/>
            </p:nvSpPr>
            <p:spPr>
              <a:xfrm>
                <a:off x="600109" y="2748516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67" name="모서리가 둥근 직사각형 66"/>
            <p:cNvSpPr/>
            <p:nvPr/>
          </p:nvSpPr>
          <p:spPr>
            <a:xfrm>
              <a:off x="565102" y="1493369"/>
              <a:ext cx="8775795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805710" y="1589287"/>
            <a:ext cx="8414933" cy="527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마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~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아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입니다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565102" y="2633768"/>
            <a:ext cx="8775795" cy="2046460"/>
            <a:chOff x="565102" y="2633768"/>
            <a:chExt cx="8775795" cy="2046460"/>
          </a:xfrm>
        </p:grpSpPr>
        <p:sp>
          <p:nvSpPr>
            <p:cNvPr id="71" name="모서리가 둥근 직사각형 70"/>
            <p:cNvSpPr/>
            <p:nvPr/>
          </p:nvSpPr>
          <p:spPr>
            <a:xfrm>
              <a:off x="565102" y="3528228"/>
              <a:ext cx="8775795" cy="115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6" name="그룹 55"/>
            <p:cNvGrpSpPr/>
            <p:nvPr/>
          </p:nvGrpSpPr>
          <p:grpSpPr>
            <a:xfrm>
              <a:off x="604074" y="2633768"/>
              <a:ext cx="8736074" cy="794576"/>
              <a:chOff x="600109" y="2606001"/>
              <a:chExt cx="8736074" cy="794576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763623" y="2606001"/>
                <a:ext cx="8572560" cy="794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sz="2000" spc="-40" dirty="0">
                    <a:latin typeface="+mn-ea"/>
                    <a:ea typeface="+mn-ea"/>
                  </a:rPr>
                  <a:t>문제를 바르게 해결했는지 확인해 보고</a:t>
                </a:r>
                <a:r>
                  <a:rPr lang="en-US" altLang="ko-KR" sz="2000" spc="-40" dirty="0">
                    <a:latin typeface="+mn-ea"/>
                    <a:ea typeface="+mn-ea"/>
                  </a:rPr>
                  <a:t>, </a:t>
                </a:r>
                <a:r>
                  <a:rPr lang="ko-KR" altLang="en-US" sz="2000" spc="-40" dirty="0">
                    <a:latin typeface="+mn-ea"/>
                    <a:ea typeface="+mn-ea"/>
                  </a:rPr>
                  <a:t>문제를 해결한 방법을 친구들에게 이야기해 보세요</a:t>
                </a:r>
                <a:r>
                  <a:rPr lang="en-US" altLang="ko-KR" sz="2000" spc="-40" dirty="0">
                    <a:latin typeface="+mn-ea"/>
                    <a:ea typeface="+mn-ea"/>
                  </a:rPr>
                  <a:t>.</a:t>
                </a:r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600109" y="2755033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59" name="TextBox 58"/>
          <p:cNvSpPr txBox="1"/>
          <p:nvPr/>
        </p:nvSpPr>
        <p:spPr>
          <a:xfrm>
            <a:off x="793475" y="3617941"/>
            <a:ext cx="819177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인증 도장을 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3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개 찍을 수 있는 경로를 정하여 전체 거리와 걸리는 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/>
            </a:r>
            <a:b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</a:b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시간을 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구하고</a:t>
            </a:r>
            <a:r>
              <a:rPr lang="en-US" altLang="ko-KR" sz="2000" b="1" spc="-3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조건에 맞는지 확인했습니다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75" name="직사각형 74">
            <a:hlinkClick r:id="rId3" action="ppaction://hlinksldjump"/>
          </p:cNvPr>
          <p:cNvSpPr/>
          <p:nvPr/>
        </p:nvSpPr>
        <p:spPr>
          <a:xfrm>
            <a:off x="9436612" y="260648"/>
            <a:ext cx="386726" cy="360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hlinkClick r:id="rId4" action="ppaction://hlinksldjump"/>
          </p:cNvPr>
          <p:cNvSpPr/>
          <p:nvPr/>
        </p:nvSpPr>
        <p:spPr>
          <a:xfrm>
            <a:off x="8553400" y="260648"/>
            <a:ext cx="386726" cy="360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6" name="그룹 65"/>
          <p:cNvGrpSpPr/>
          <p:nvPr/>
        </p:nvGrpSpPr>
        <p:grpSpPr>
          <a:xfrm>
            <a:off x="4787158" y="1725500"/>
            <a:ext cx="331683" cy="322933"/>
            <a:chOff x="4964713" y="2475902"/>
            <a:chExt cx="405203" cy="433965"/>
          </a:xfrm>
        </p:grpSpPr>
        <p:sp>
          <p:nvSpPr>
            <p:cNvPr id="69" name="타원 68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0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74" name="타원 73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4787158" y="3967181"/>
            <a:ext cx="324000" cy="322933"/>
            <a:chOff x="4964713" y="2475902"/>
            <a:chExt cx="405203" cy="433965"/>
          </a:xfrm>
        </p:grpSpPr>
        <p:sp>
          <p:nvSpPr>
            <p:cNvPr id="82" name="타원 81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3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84" name="타원 83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988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5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그룹 99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101" name="그룹 100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105" name="타원 104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06" name="이등변 삼각형 105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102" name="그룹 10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103" name="타원 102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04" name="이등변 삼각형 10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7773032" y="0"/>
            <a:ext cx="2036406" cy="680156"/>
            <a:chOff x="7773032" y="0"/>
            <a:chExt cx="2036406" cy="680156"/>
          </a:xfrm>
        </p:grpSpPr>
        <p:grpSp>
          <p:nvGrpSpPr>
            <p:cNvPr id="74" name="그룹 73"/>
            <p:cNvGrpSpPr/>
            <p:nvPr/>
          </p:nvGrpSpPr>
          <p:grpSpPr>
            <a:xfrm>
              <a:off x="9451290" y="0"/>
              <a:ext cx="358148" cy="680156"/>
              <a:chOff x="6869645" y="0"/>
              <a:chExt cx="358148" cy="680156"/>
            </a:xfrm>
          </p:grpSpPr>
          <p:grpSp>
            <p:nvGrpSpPr>
              <p:cNvPr id="75" name="그룹 74"/>
              <p:cNvGrpSpPr/>
              <p:nvPr/>
            </p:nvGrpSpPr>
            <p:grpSpPr>
              <a:xfrm>
                <a:off x="6869645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77" name="직선 연결선 76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모서리가 둥근 직사각형 7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타원 7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모서리가 둥근 직사각형 7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모서리가 둥근 직사각형 8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모서리가 둥근 직사각형 8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6" name="TextBox 75"/>
              <p:cNvSpPr txBox="1"/>
              <p:nvPr/>
            </p:nvSpPr>
            <p:spPr>
              <a:xfrm>
                <a:off x="6895173" y="338569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solidFill>
                      <a:srgbClr val="C00000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1600" dirty="0">
                  <a:solidFill>
                    <a:srgbClr val="C00000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83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773032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84" name="그룹 83"/>
            <p:cNvGrpSpPr/>
            <p:nvPr/>
          </p:nvGrpSpPr>
          <p:grpSpPr>
            <a:xfrm>
              <a:off x="9020100" y="0"/>
              <a:ext cx="358148" cy="596027"/>
              <a:chOff x="5595942" y="642918"/>
              <a:chExt cx="358148" cy="596027"/>
            </a:xfrm>
          </p:grpSpPr>
          <p:grpSp>
            <p:nvGrpSpPr>
              <p:cNvPr id="85" name="그룹 84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87" name="직선 연결선 8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" name="모서리가 둥근 직사각형 8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타원 8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모서리가 둥근 직사각형 8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모서리가 둥근 직사각형 12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모서리가 둥근 직사각형 13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6" name="TextBox 85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34" name="그룹 133"/>
            <p:cNvGrpSpPr/>
            <p:nvPr/>
          </p:nvGrpSpPr>
          <p:grpSpPr>
            <a:xfrm>
              <a:off x="8588845" y="0"/>
              <a:ext cx="358148" cy="596027"/>
              <a:chOff x="5595942" y="642918"/>
              <a:chExt cx="358148" cy="596027"/>
            </a:xfrm>
          </p:grpSpPr>
          <p:grpSp>
            <p:nvGrpSpPr>
              <p:cNvPr id="135" name="그룹 134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37" name="직선 연결선 13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8" name="모서리가 둥근 직사각형 13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타원 13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모서리가 둥근 직사각형 13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모서리가 둥근 직사각형 14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모서리가 둥근 직사각형 14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6" name="TextBox 135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565102" y="1695098"/>
            <a:ext cx="8775796" cy="2366804"/>
            <a:chOff x="565102" y="1695098"/>
            <a:chExt cx="8775796" cy="2366804"/>
          </a:xfrm>
        </p:grpSpPr>
        <p:grpSp>
          <p:nvGrpSpPr>
            <p:cNvPr id="57" name="그룹 56"/>
            <p:cNvGrpSpPr/>
            <p:nvPr/>
          </p:nvGrpSpPr>
          <p:grpSpPr>
            <a:xfrm>
              <a:off x="604824" y="1695098"/>
              <a:ext cx="8736074" cy="425245"/>
              <a:chOff x="600109" y="2606001"/>
              <a:chExt cx="8736074" cy="425245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763623" y="2606001"/>
                <a:ext cx="8572560" cy="4252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sz="2000" dirty="0">
                    <a:latin typeface="+mn-ea"/>
                    <a:ea typeface="+mn-ea"/>
                  </a:rPr>
                  <a:t>어떤 것을 기준으로 자전거 여행 경로를 정하면 좋을까요</a:t>
                </a:r>
                <a:r>
                  <a:rPr lang="en-US" altLang="ko-KR" sz="2000" dirty="0">
                    <a:latin typeface="+mn-ea"/>
                    <a:ea typeface="+mn-ea"/>
                  </a:rPr>
                  <a:t>?</a:t>
                </a:r>
              </a:p>
            </p:txBody>
          </p:sp>
          <p:sp>
            <p:nvSpPr>
              <p:cNvPr id="64" name="타원 63"/>
              <p:cNvSpPr/>
              <p:nvPr/>
            </p:nvSpPr>
            <p:spPr>
              <a:xfrm>
                <a:off x="600109" y="2746903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58" name="모서리가 둥근 직사각형 57"/>
            <p:cNvSpPr/>
            <p:nvPr/>
          </p:nvSpPr>
          <p:spPr>
            <a:xfrm>
              <a:off x="565102" y="2189902"/>
              <a:ext cx="8775795" cy="187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805711" y="2363396"/>
            <a:ext cx="80403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운동이 많이 될 수 있게 거리는 짧아도 오래 걸리는 경로로 정할 것입니다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최대한 긴 여행 경로로 정할 것입니다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2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시간 정도 걸리는 경로로 정할 것입니다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73" name="직사각형 72">
            <a:hlinkClick r:id="rId3" action="ppaction://hlinksldjump"/>
          </p:cNvPr>
          <p:cNvSpPr/>
          <p:nvPr/>
        </p:nvSpPr>
        <p:spPr>
          <a:xfrm>
            <a:off x="8995006" y="260648"/>
            <a:ext cx="386726" cy="360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hlinkClick r:id="rId4" action="ppaction://hlinksldjump"/>
          </p:cNvPr>
          <p:cNvSpPr/>
          <p:nvPr/>
        </p:nvSpPr>
        <p:spPr>
          <a:xfrm>
            <a:off x="8553400" y="260648"/>
            <a:ext cx="386726" cy="360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777" y="3451217"/>
            <a:ext cx="2901128" cy="29011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370" y="4927293"/>
            <a:ext cx="1330662" cy="126980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380901" y="4599489"/>
            <a:ext cx="19959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어떤 경로로 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정했는지 </a:t>
            </a:r>
          </a:p>
          <a:p>
            <a:pPr algn="ctr"/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친구들과 이야기해 봐</a:t>
            </a: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. </a:t>
            </a:r>
            <a:endParaRPr lang="ko-KR" altLang="en-US" sz="1200" b="1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96" name="그룹 95"/>
          <p:cNvGrpSpPr/>
          <p:nvPr/>
        </p:nvGrpSpPr>
        <p:grpSpPr>
          <a:xfrm>
            <a:off x="4790999" y="2890043"/>
            <a:ext cx="324000" cy="322933"/>
            <a:chOff x="4964713" y="2475902"/>
            <a:chExt cx="405203" cy="433965"/>
          </a:xfrm>
        </p:grpSpPr>
        <p:sp>
          <p:nvSpPr>
            <p:cNvPr id="97" name="타원 96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8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99" name="타원 98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564993" y="958150"/>
            <a:ext cx="8811831" cy="507831"/>
            <a:chOff x="564993" y="958150"/>
            <a:chExt cx="8811831" cy="507831"/>
          </a:xfrm>
        </p:grpSpPr>
        <p:sp>
          <p:nvSpPr>
            <p:cNvPr id="66" name="TextBox 65"/>
            <p:cNvSpPr txBox="1"/>
            <p:nvPr/>
          </p:nvSpPr>
          <p:spPr>
            <a:xfrm>
              <a:off x="989015" y="958150"/>
              <a:ext cx="838780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250" b="1" dirty="0">
                  <a:latin typeface="+mn-ea"/>
                </a:rPr>
                <a:t>나만의 자전거 여행 경로를 정하고</a:t>
              </a:r>
              <a:r>
                <a:rPr lang="en-US" altLang="ko-KR" sz="2250" b="1" dirty="0">
                  <a:latin typeface="+mn-ea"/>
                </a:rPr>
                <a:t>, </a:t>
              </a:r>
              <a:r>
                <a:rPr lang="ko-KR" altLang="en-US" sz="2250" b="1" dirty="0">
                  <a:latin typeface="+mn-ea"/>
                </a:rPr>
                <a:t>이를 소개해 봅시다</a:t>
              </a:r>
              <a:r>
                <a:rPr lang="en-US" altLang="ko-KR" sz="2250" b="1" dirty="0">
                  <a:latin typeface="+mn-ea"/>
                </a:rPr>
                <a:t>.</a:t>
              </a:r>
              <a:endParaRPr lang="ko-KR" altLang="en-US" sz="2250" b="1" dirty="0">
                <a:latin typeface="+mn-ea"/>
              </a:endParaRPr>
            </a:p>
          </p:txBody>
        </p:sp>
        <p:grpSp>
          <p:nvGrpSpPr>
            <p:cNvPr id="67" name="그룹 66"/>
            <p:cNvGrpSpPr/>
            <p:nvPr/>
          </p:nvGrpSpPr>
          <p:grpSpPr>
            <a:xfrm>
              <a:off x="564993" y="1004120"/>
              <a:ext cx="377985" cy="400110"/>
              <a:chOff x="564993" y="1004120"/>
              <a:chExt cx="377985" cy="400110"/>
            </a:xfrm>
          </p:grpSpPr>
          <p:pic>
            <p:nvPicPr>
              <p:cNvPr id="68" name="그림 67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4993" y="1012135"/>
                <a:ext cx="377985" cy="384081"/>
              </a:xfrm>
              <a:prstGeom prst="rect">
                <a:avLst/>
              </a:prstGeom>
            </p:spPr>
          </p:pic>
          <p:sp>
            <p:nvSpPr>
              <p:cNvPr id="72" name="TextBox 71"/>
              <p:cNvSpPr txBox="1"/>
              <p:nvPr/>
            </p:nvSpPr>
            <p:spPr>
              <a:xfrm>
                <a:off x="595234" y="1004120"/>
                <a:ext cx="3175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solidFill>
                      <a:schemeClr val="bg1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20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67242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roup 4"/>
          <p:cNvGrpSpPr>
            <a:grpSpLocks noChangeAspect="1"/>
          </p:cNvGrpSpPr>
          <p:nvPr/>
        </p:nvGrpSpPr>
        <p:grpSpPr bwMode="auto">
          <a:xfrm>
            <a:off x="-142908" y="5643578"/>
            <a:ext cx="10239444" cy="1214422"/>
            <a:chOff x="270" y="1710"/>
            <a:chExt cx="5753" cy="647"/>
          </a:xfrm>
          <a:solidFill>
            <a:srgbClr val="1FBADF"/>
          </a:solidFill>
        </p:grpSpPr>
        <p:sp>
          <p:nvSpPr>
            <p:cNvPr id="258" name="Freeform 6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4896" y="0"/>
                </a:cxn>
                <a:cxn ang="0">
                  <a:pos x="4909" y="2"/>
                </a:cxn>
                <a:cxn ang="0">
                  <a:pos x="4914" y="2"/>
                </a:cxn>
                <a:cxn ang="0">
                  <a:pos x="5753" y="2"/>
                </a:cxn>
                <a:cxn ang="0">
                  <a:pos x="5753" y="28"/>
                </a:cxn>
                <a:cxn ang="0">
                  <a:pos x="5741" y="617"/>
                </a:cxn>
                <a:cxn ang="0">
                  <a:pos x="0" y="617"/>
                </a:cxn>
                <a:cxn ang="0">
                  <a:pos x="0" y="265"/>
                </a:cxn>
                <a:cxn ang="0">
                  <a:pos x="4210" y="265"/>
                </a:cxn>
                <a:cxn ang="0">
                  <a:pos x="4263" y="265"/>
                </a:cxn>
                <a:cxn ang="0">
                  <a:pos x="4315" y="265"/>
                </a:cxn>
                <a:cxn ang="0">
                  <a:pos x="4366" y="265"/>
                </a:cxn>
                <a:cxn ang="0">
                  <a:pos x="4416" y="265"/>
                </a:cxn>
                <a:cxn ang="0">
                  <a:pos x="4462" y="261"/>
                </a:cxn>
                <a:cxn ang="0">
                  <a:pos x="4502" y="256"/>
                </a:cxn>
                <a:cxn ang="0">
                  <a:pos x="4539" y="247"/>
                </a:cxn>
                <a:cxn ang="0">
                  <a:pos x="4568" y="235"/>
                </a:cxn>
                <a:cxn ang="0">
                  <a:pos x="4589" y="217"/>
                </a:cxn>
                <a:cxn ang="0">
                  <a:pos x="4603" y="201"/>
                </a:cxn>
                <a:cxn ang="0">
                  <a:pos x="4615" y="183"/>
                </a:cxn>
                <a:cxn ang="0">
                  <a:pos x="4629" y="166"/>
                </a:cxn>
                <a:cxn ang="0">
                  <a:pos x="4640" y="150"/>
                </a:cxn>
                <a:cxn ang="0">
                  <a:pos x="4648" y="136"/>
                </a:cxn>
                <a:cxn ang="0">
                  <a:pos x="4654" y="127"/>
                </a:cxn>
                <a:cxn ang="0">
                  <a:pos x="4655" y="123"/>
                </a:cxn>
                <a:cxn ang="0">
                  <a:pos x="4676" y="88"/>
                </a:cxn>
                <a:cxn ang="0">
                  <a:pos x="4703" y="62"/>
                </a:cxn>
                <a:cxn ang="0">
                  <a:pos x="4732" y="41"/>
                </a:cxn>
                <a:cxn ang="0">
                  <a:pos x="4762" y="25"/>
                </a:cxn>
                <a:cxn ang="0">
                  <a:pos x="4795" y="14"/>
                </a:cxn>
                <a:cxn ang="0">
                  <a:pos x="4825" y="7"/>
                </a:cxn>
                <a:cxn ang="0">
                  <a:pos x="4853" y="4"/>
                </a:cxn>
                <a:cxn ang="0">
                  <a:pos x="4877" y="2"/>
                </a:cxn>
                <a:cxn ang="0">
                  <a:pos x="4896" y="0"/>
                </a:cxn>
              </a:cxnLst>
              <a:rect l="0" t="0" r="r" b="b"/>
              <a:pathLst>
                <a:path w="5753" h="617">
                  <a:moveTo>
                    <a:pt x="4896" y="0"/>
                  </a:moveTo>
                  <a:lnTo>
                    <a:pt x="4909" y="2"/>
                  </a:lnTo>
                  <a:lnTo>
                    <a:pt x="4914" y="2"/>
                  </a:lnTo>
                  <a:lnTo>
                    <a:pt x="5753" y="2"/>
                  </a:lnTo>
                  <a:lnTo>
                    <a:pt x="5753" y="28"/>
                  </a:lnTo>
                  <a:lnTo>
                    <a:pt x="5741" y="617"/>
                  </a:lnTo>
                  <a:lnTo>
                    <a:pt x="0" y="617"/>
                  </a:lnTo>
                  <a:lnTo>
                    <a:pt x="0" y="265"/>
                  </a:lnTo>
                  <a:lnTo>
                    <a:pt x="4210" y="265"/>
                  </a:lnTo>
                  <a:lnTo>
                    <a:pt x="4263" y="265"/>
                  </a:lnTo>
                  <a:lnTo>
                    <a:pt x="4315" y="265"/>
                  </a:lnTo>
                  <a:lnTo>
                    <a:pt x="4366" y="265"/>
                  </a:lnTo>
                  <a:lnTo>
                    <a:pt x="4416" y="265"/>
                  </a:lnTo>
                  <a:lnTo>
                    <a:pt x="4462" y="261"/>
                  </a:lnTo>
                  <a:lnTo>
                    <a:pt x="4502" y="256"/>
                  </a:lnTo>
                  <a:lnTo>
                    <a:pt x="4539" y="247"/>
                  </a:lnTo>
                  <a:lnTo>
                    <a:pt x="4568" y="235"/>
                  </a:lnTo>
                  <a:lnTo>
                    <a:pt x="4589" y="217"/>
                  </a:lnTo>
                  <a:lnTo>
                    <a:pt x="4603" y="201"/>
                  </a:lnTo>
                  <a:lnTo>
                    <a:pt x="4615" y="183"/>
                  </a:lnTo>
                  <a:lnTo>
                    <a:pt x="4629" y="166"/>
                  </a:lnTo>
                  <a:lnTo>
                    <a:pt x="4640" y="150"/>
                  </a:lnTo>
                  <a:lnTo>
                    <a:pt x="4648" y="136"/>
                  </a:lnTo>
                  <a:lnTo>
                    <a:pt x="4654" y="127"/>
                  </a:lnTo>
                  <a:lnTo>
                    <a:pt x="4655" y="123"/>
                  </a:lnTo>
                  <a:lnTo>
                    <a:pt x="4676" y="88"/>
                  </a:lnTo>
                  <a:lnTo>
                    <a:pt x="4703" y="62"/>
                  </a:lnTo>
                  <a:lnTo>
                    <a:pt x="4732" y="41"/>
                  </a:lnTo>
                  <a:lnTo>
                    <a:pt x="4762" y="25"/>
                  </a:lnTo>
                  <a:lnTo>
                    <a:pt x="4795" y="14"/>
                  </a:lnTo>
                  <a:lnTo>
                    <a:pt x="4825" y="7"/>
                  </a:lnTo>
                  <a:lnTo>
                    <a:pt x="4853" y="4"/>
                  </a:lnTo>
                  <a:lnTo>
                    <a:pt x="4877" y="2"/>
                  </a:lnTo>
                  <a:lnTo>
                    <a:pt x="48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857" y="0"/>
                </a:cxn>
                <a:cxn ang="0">
                  <a:pos x="876" y="2"/>
                </a:cxn>
                <a:cxn ang="0">
                  <a:pos x="901" y="4"/>
                </a:cxn>
                <a:cxn ang="0">
                  <a:pos x="929" y="7"/>
                </a:cxn>
                <a:cxn ang="0">
                  <a:pos x="960" y="14"/>
                </a:cxn>
                <a:cxn ang="0">
                  <a:pos x="991" y="25"/>
                </a:cxn>
                <a:cxn ang="0">
                  <a:pos x="1023" y="41"/>
                </a:cxn>
                <a:cxn ang="0">
                  <a:pos x="1051" y="62"/>
                </a:cxn>
                <a:cxn ang="0">
                  <a:pos x="1077" y="88"/>
                </a:cxn>
                <a:cxn ang="0">
                  <a:pos x="1098" y="123"/>
                </a:cxn>
                <a:cxn ang="0">
                  <a:pos x="1100" y="127"/>
                </a:cxn>
                <a:cxn ang="0">
                  <a:pos x="1107" y="136"/>
                </a:cxn>
                <a:cxn ang="0">
                  <a:pos x="1114" y="150"/>
                </a:cxn>
                <a:cxn ang="0">
                  <a:pos x="1126" y="166"/>
                </a:cxn>
                <a:cxn ang="0">
                  <a:pos x="1138" y="183"/>
                </a:cxn>
                <a:cxn ang="0">
                  <a:pos x="1150" y="201"/>
                </a:cxn>
                <a:cxn ang="0">
                  <a:pos x="1164" y="217"/>
                </a:cxn>
                <a:cxn ang="0">
                  <a:pos x="1185" y="235"/>
                </a:cxn>
                <a:cxn ang="0">
                  <a:pos x="1215" y="247"/>
                </a:cxn>
                <a:cxn ang="0">
                  <a:pos x="1252" y="256"/>
                </a:cxn>
                <a:cxn ang="0">
                  <a:pos x="1293" y="261"/>
                </a:cxn>
                <a:cxn ang="0">
                  <a:pos x="1339" y="265"/>
                </a:cxn>
                <a:cxn ang="0">
                  <a:pos x="1388" y="265"/>
                </a:cxn>
                <a:cxn ang="0">
                  <a:pos x="1438" y="265"/>
                </a:cxn>
                <a:cxn ang="0">
                  <a:pos x="1491" y="265"/>
                </a:cxn>
                <a:cxn ang="0">
                  <a:pos x="1543" y="265"/>
                </a:cxn>
                <a:cxn ang="0">
                  <a:pos x="5753" y="265"/>
                </a:cxn>
                <a:cxn ang="0">
                  <a:pos x="5753" y="617"/>
                </a:cxn>
                <a:cxn ang="0">
                  <a:pos x="12" y="617"/>
                </a:cxn>
                <a:cxn ang="0">
                  <a:pos x="0" y="28"/>
                </a:cxn>
                <a:cxn ang="0">
                  <a:pos x="0" y="2"/>
                </a:cxn>
                <a:cxn ang="0">
                  <a:pos x="840" y="2"/>
                </a:cxn>
                <a:cxn ang="0">
                  <a:pos x="845" y="2"/>
                </a:cxn>
                <a:cxn ang="0">
                  <a:pos x="857" y="0"/>
                </a:cxn>
              </a:cxnLst>
              <a:rect l="0" t="0" r="r" b="b"/>
              <a:pathLst>
                <a:path w="5753" h="617">
                  <a:moveTo>
                    <a:pt x="857" y="0"/>
                  </a:moveTo>
                  <a:lnTo>
                    <a:pt x="876" y="2"/>
                  </a:lnTo>
                  <a:lnTo>
                    <a:pt x="901" y="4"/>
                  </a:lnTo>
                  <a:lnTo>
                    <a:pt x="929" y="7"/>
                  </a:lnTo>
                  <a:lnTo>
                    <a:pt x="960" y="14"/>
                  </a:lnTo>
                  <a:lnTo>
                    <a:pt x="991" y="25"/>
                  </a:lnTo>
                  <a:lnTo>
                    <a:pt x="1023" y="41"/>
                  </a:lnTo>
                  <a:lnTo>
                    <a:pt x="1051" y="62"/>
                  </a:lnTo>
                  <a:lnTo>
                    <a:pt x="1077" y="88"/>
                  </a:lnTo>
                  <a:lnTo>
                    <a:pt x="1098" y="123"/>
                  </a:lnTo>
                  <a:lnTo>
                    <a:pt x="1100" y="127"/>
                  </a:lnTo>
                  <a:lnTo>
                    <a:pt x="1107" y="136"/>
                  </a:lnTo>
                  <a:lnTo>
                    <a:pt x="1114" y="150"/>
                  </a:lnTo>
                  <a:lnTo>
                    <a:pt x="1126" y="166"/>
                  </a:lnTo>
                  <a:lnTo>
                    <a:pt x="1138" y="183"/>
                  </a:lnTo>
                  <a:lnTo>
                    <a:pt x="1150" y="201"/>
                  </a:lnTo>
                  <a:lnTo>
                    <a:pt x="1164" y="217"/>
                  </a:lnTo>
                  <a:lnTo>
                    <a:pt x="1185" y="235"/>
                  </a:lnTo>
                  <a:lnTo>
                    <a:pt x="1215" y="247"/>
                  </a:lnTo>
                  <a:lnTo>
                    <a:pt x="1252" y="256"/>
                  </a:lnTo>
                  <a:lnTo>
                    <a:pt x="1293" y="261"/>
                  </a:lnTo>
                  <a:lnTo>
                    <a:pt x="1339" y="265"/>
                  </a:lnTo>
                  <a:lnTo>
                    <a:pt x="1388" y="265"/>
                  </a:lnTo>
                  <a:lnTo>
                    <a:pt x="1438" y="265"/>
                  </a:lnTo>
                  <a:lnTo>
                    <a:pt x="1491" y="265"/>
                  </a:lnTo>
                  <a:lnTo>
                    <a:pt x="1543" y="265"/>
                  </a:lnTo>
                  <a:lnTo>
                    <a:pt x="5753" y="265"/>
                  </a:lnTo>
                  <a:lnTo>
                    <a:pt x="5753" y="617"/>
                  </a:lnTo>
                  <a:lnTo>
                    <a:pt x="12" y="617"/>
                  </a:lnTo>
                  <a:lnTo>
                    <a:pt x="0" y="28"/>
                  </a:lnTo>
                  <a:lnTo>
                    <a:pt x="0" y="2"/>
                  </a:lnTo>
                  <a:lnTo>
                    <a:pt x="840" y="2"/>
                  </a:lnTo>
                  <a:lnTo>
                    <a:pt x="845" y="2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1FBA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60" name="Rectangle 8"/>
            <p:cNvSpPr>
              <a:spLocks noChangeArrowheads="1"/>
            </p:cNvSpPr>
            <p:nvPr/>
          </p:nvSpPr>
          <p:spPr bwMode="auto">
            <a:xfrm>
              <a:off x="270" y="2160"/>
              <a:ext cx="5741" cy="19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61" name="Rectangle 8"/>
            <p:cNvSpPr>
              <a:spLocks noChangeArrowheads="1"/>
            </p:cNvSpPr>
            <p:nvPr/>
          </p:nvSpPr>
          <p:spPr bwMode="auto">
            <a:xfrm>
              <a:off x="5846" y="1748"/>
              <a:ext cx="177" cy="60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85" name="제목 1"/>
          <p:cNvSpPr txBox="1">
            <a:spLocks/>
          </p:cNvSpPr>
          <p:nvPr/>
        </p:nvSpPr>
        <p:spPr>
          <a:xfrm>
            <a:off x="3899425" y="2649452"/>
            <a:ext cx="5710234" cy="15716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사각형</a:t>
            </a:r>
            <a:endParaRPr lang="en-US" altLang="ko-KR" sz="3600" dirty="0"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81034" y="1454490"/>
            <a:ext cx="3855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FBADF"/>
                </a:solidFill>
                <a:latin typeface="나눔고딕 ExtraBold" pitchFamily="50" charset="-127"/>
                <a:ea typeface="나눔고딕 ExtraBold" pitchFamily="50" charset="-127"/>
              </a:rPr>
              <a:t>다음 시간에 배울 내용 알아보기</a:t>
            </a:r>
            <a:endParaRPr lang="ko-KR" altLang="en-US" sz="2000" dirty="0">
              <a:solidFill>
                <a:srgbClr val="1FBADF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40" name="직사각형 239"/>
          <p:cNvSpPr/>
          <p:nvPr/>
        </p:nvSpPr>
        <p:spPr>
          <a:xfrm>
            <a:off x="6681192" y="0"/>
            <a:ext cx="2369480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98" name="Picture 4" descr="C:\Users\shs\Desktop\bar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9050672" y="0"/>
            <a:ext cx="857256" cy="428604"/>
          </a:xfrm>
          <a:prstGeom prst="rect">
            <a:avLst/>
          </a:prstGeom>
          <a:noFill/>
        </p:spPr>
      </p:pic>
      <p:grpSp>
        <p:nvGrpSpPr>
          <p:cNvPr id="39" name="그룹 38"/>
          <p:cNvGrpSpPr/>
          <p:nvPr/>
        </p:nvGrpSpPr>
        <p:grpSpPr>
          <a:xfrm>
            <a:off x="8263333" y="6192000"/>
            <a:ext cx="428628" cy="428628"/>
            <a:chOff x="8371314" y="6192000"/>
            <a:chExt cx="428628" cy="428628"/>
          </a:xfrm>
        </p:grpSpPr>
        <p:sp>
          <p:nvSpPr>
            <p:cNvPr id="40" name="타원 39"/>
            <p:cNvSpPr/>
            <p:nvPr/>
          </p:nvSpPr>
          <p:spPr>
            <a:xfrm>
              <a:off x="8371314" y="6192000"/>
              <a:ext cx="428628" cy="42862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   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1" name="이등변 삼각형 40">
              <a:hlinkClick r:id="" action="ppaction://hlinkshowjump?jump=previousslide"/>
            </p:cNvPr>
            <p:cNvSpPr/>
            <p:nvPr/>
          </p:nvSpPr>
          <p:spPr>
            <a:xfrm rot="16200000">
              <a:off x="8450604" y="6334876"/>
              <a:ext cx="214314" cy="14287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55" name="AutoShape 850"/>
          <p:cNvSpPr>
            <a:spLocks noChangeAspect="1" noChangeArrowheads="1" noTextEdit="1"/>
          </p:cNvSpPr>
          <p:nvPr/>
        </p:nvSpPr>
        <p:spPr bwMode="auto">
          <a:xfrm>
            <a:off x="1289139" y="2390775"/>
            <a:ext cx="2071688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6" name="Freeform 853"/>
          <p:cNvSpPr>
            <a:spLocks/>
          </p:cNvSpPr>
          <p:nvPr/>
        </p:nvSpPr>
        <p:spPr bwMode="auto">
          <a:xfrm>
            <a:off x="1574889" y="2397125"/>
            <a:ext cx="1779588" cy="1784350"/>
          </a:xfrm>
          <a:custGeom>
            <a:avLst/>
            <a:gdLst/>
            <a:ahLst/>
            <a:cxnLst>
              <a:cxn ang="0">
                <a:pos x="470" y="0"/>
              </a:cxn>
              <a:cxn ang="0">
                <a:pos x="510" y="2"/>
              </a:cxn>
              <a:cxn ang="0">
                <a:pos x="549" y="5"/>
              </a:cxn>
              <a:cxn ang="0">
                <a:pos x="587" y="11"/>
              </a:cxn>
              <a:cxn ang="0">
                <a:pos x="625" y="19"/>
              </a:cxn>
              <a:cxn ang="0">
                <a:pos x="661" y="29"/>
              </a:cxn>
              <a:cxn ang="0">
                <a:pos x="697" y="41"/>
              </a:cxn>
              <a:cxn ang="0">
                <a:pos x="732" y="55"/>
              </a:cxn>
              <a:cxn ang="0">
                <a:pos x="766" y="72"/>
              </a:cxn>
              <a:cxn ang="0">
                <a:pos x="799" y="90"/>
              </a:cxn>
              <a:cxn ang="0">
                <a:pos x="830" y="109"/>
              </a:cxn>
              <a:cxn ang="0">
                <a:pos x="860" y="131"/>
              </a:cxn>
              <a:cxn ang="0">
                <a:pos x="889" y="154"/>
              </a:cxn>
              <a:cxn ang="0">
                <a:pos x="917" y="178"/>
              </a:cxn>
              <a:cxn ang="0">
                <a:pos x="943" y="205"/>
              </a:cxn>
              <a:cxn ang="0">
                <a:pos x="968" y="232"/>
              </a:cxn>
              <a:cxn ang="0">
                <a:pos x="991" y="261"/>
              </a:cxn>
              <a:cxn ang="0">
                <a:pos x="1012" y="292"/>
              </a:cxn>
              <a:cxn ang="0">
                <a:pos x="1032" y="324"/>
              </a:cxn>
              <a:cxn ang="0">
                <a:pos x="1050" y="356"/>
              </a:cxn>
              <a:cxn ang="0">
                <a:pos x="1066" y="390"/>
              </a:cxn>
              <a:cxn ang="0">
                <a:pos x="1080" y="425"/>
              </a:cxn>
              <a:cxn ang="0">
                <a:pos x="1092" y="461"/>
              </a:cxn>
              <a:cxn ang="0">
                <a:pos x="1102" y="498"/>
              </a:cxn>
              <a:cxn ang="0">
                <a:pos x="1110" y="535"/>
              </a:cxn>
              <a:cxn ang="0">
                <a:pos x="1116" y="574"/>
              </a:cxn>
              <a:cxn ang="0">
                <a:pos x="1120" y="613"/>
              </a:cxn>
              <a:cxn ang="0">
                <a:pos x="1121" y="652"/>
              </a:cxn>
              <a:cxn ang="0">
                <a:pos x="1120" y="692"/>
              </a:cxn>
              <a:cxn ang="0">
                <a:pos x="1116" y="731"/>
              </a:cxn>
              <a:cxn ang="0">
                <a:pos x="1110" y="769"/>
              </a:cxn>
              <a:cxn ang="0">
                <a:pos x="1103" y="806"/>
              </a:cxn>
              <a:cxn ang="0">
                <a:pos x="1093" y="843"/>
              </a:cxn>
              <a:cxn ang="0">
                <a:pos x="1081" y="878"/>
              </a:cxn>
              <a:cxn ang="0">
                <a:pos x="1067" y="913"/>
              </a:cxn>
              <a:cxn ang="0">
                <a:pos x="1051" y="947"/>
              </a:cxn>
              <a:cxn ang="0">
                <a:pos x="1033" y="979"/>
              </a:cxn>
              <a:cxn ang="0">
                <a:pos x="1014" y="1011"/>
              </a:cxn>
              <a:cxn ang="0">
                <a:pos x="993" y="1041"/>
              </a:cxn>
              <a:cxn ang="0">
                <a:pos x="970" y="1070"/>
              </a:cxn>
              <a:cxn ang="0">
                <a:pos x="945" y="1098"/>
              </a:cxn>
              <a:cxn ang="0">
                <a:pos x="919" y="1124"/>
              </a:cxn>
              <a:cxn ang="0">
                <a:pos x="0" y="202"/>
              </a:cxn>
              <a:cxn ang="0">
                <a:pos x="26" y="176"/>
              </a:cxn>
              <a:cxn ang="0">
                <a:pos x="54" y="152"/>
              </a:cxn>
              <a:cxn ang="0">
                <a:pos x="83" y="129"/>
              </a:cxn>
              <a:cxn ang="0">
                <a:pos x="113" y="108"/>
              </a:cxn>
              <a:cxn ang="0">
                <a:pos x="144" y="88"/>
              </a:cxn>
              <a:cxn ang="0">
                <a:pos x="177" y="71"/>
              </a:cxn>
              <a:cxn ang="0">
                <a:pos x="210" y="55"/>
              </a:cxn>
              <a:cxn ang="0">
                <a:pos x="245" y="41"/>
              </a:cxn>
              <a:cxn ang="0">
                <a:pos x="280" y="29"/>
              </a:cxn>
              <a:cxn ang="0">
                <a:pos x="317" y="19"/>
              </a:cxn>
              <a:cxn ang="0">
                <a:pos x="354" y="11"/>
              </a:cxn>
              <a:cxn ang="0">
                <a:pos x="392" y="5"/>
              </a:cxn>
              <a:cxn ang="0">
                <a:pos x="431" y="2"/>
              </a:cxn>
              <a:cxn ang="0">
                <a:pos x="470" y="0"/>
              </a:cxn>
            </a:cxnLst>
            <a:rect l="0" t="0" r="r" b="b"/>
            <a:pathLst>
              <a:path w="1121" h="1124">
                <a:moveTo>
                  <a:pt x="470" y="0"/>
                </a:moveTo>
                <a:lnTo>
                  <a:pt x="510" y="2"/>
                </a:lnTo>
                <a:lnTo>
                  <a:pt x="549" y="5"/>
                </a:lnTo>
                <a:lnTo>
                  <a:pt x="587" y="11"/>
                </a:lnTo>
                <a:lnTo>
                  <a:pt x="625" y="19"/>
                </a:lnTo>
                <a:lnTo>
                  <a:pt x="661" y="29"/>
                </a:lnTo>
                <a:lnTo>
                  <a:pt x="697" y="41"/>
                </a:lnTo>
                <a:lnTo>
                  <a:pt x="732" y="55"/>
                </a:lnTo>
                <a:lnTo>
                  <a:pt x="766" y="72"/>
                </a:lnTo>
                <a:lnTo>
                  <a:pt x="799" y="90"/>
                </a:lnTo>
                <a:lnTo>
                  <a:pt x="830" y="109"/>
                </a:lnTo>
                <a:lnTo>
                  <a:pt x="860" y="131"/>
                </a:lnTo>
                <a:lnTo>
                  <a:pt x="889" y="154"/>
                </a:lnTo>
                <a:lnTo>
                  <a:pt x="917" y="178"/>
                </a:lnTo>
                <a:lnTo>
                  <a:pt x="943" y="205"/>
                </a:lnTo>
                <a:lnTo>
                  <a:pt x="968" y="232"/>
                </a:lnTo>
                <a:lnTo>
                  <a:pt x="991" y="261"/>
                </a:lnTo>
                <a:lnTo>
                  <a:pt x="1012" y="292"/>
                </a:lnTo>
                <a:lnTo>
                  <a:pt x="1032" y="324"/>
                </a:lnTo>
                <a:lnTo>
                  <a:pt x="1050" y="356"/>
                </a:lnTo>
                <a:lnTo>
                  <a:pt x="1066" y="390"/>
                </a:lnTo>
                <a:lnTo>
                  <a:pt x="1080" y="425"/>
                </a:lnTo>
                <a:lnTo>
                  <a:pt x="1092" y="461"/>
                </a:lnTo>
                <a:lnTo>
                  <a:pt x="1102" y="498"/>
                </a:lnTo>
                <a:lnTo>
                  <a:pt x="1110" y="535"/>
                </a:lnTo>
                <a:lnTo>
                  <a:pt x="1116" y="574"/>
                </a:lnTo>
                <a:lnTo>
                  <a:pt x="1120" y="613"/>
                </a:lnTo>
                <a:lnTo>
                  <a:pt x="1121" y="652"/>
                </a:lnTo>
                <a:lnTo>
                  <a:pt x="1120" y="692"/>
                </a:lnTo>
                <a:lnTo>
                  <a:pt x="1116" y="731"/>
                </a:lnTo>
                <a:lnTo>
                  <a:pt x="1110" y="769"/>
                </a:lnTo>
                <a:lnTo>
                  <a:pt x="1103" y="806"/>
                </a:lnTo>
                <a:lnTo>
                  <a:pt x="1093" y="843"/>
                </a:lnTo>
                <a:lnTo>
                  <a:pt x="1081" y="878"/>
                </a:lnTo>
                <a:lnTo>
                  <a:pt x="1067" y="913"/>
                </a:lnTo>
                <a:lnTo>
                  <a:pt x="1051" y="947"/>
                </a:lnTo>
                <a:lnTo>
                  <a:pt x="1033" y="979"/>
                </a:lnTo>
                <a:lnTo>
                  <a:pt x="1014" y="1011"/>
                </a:lnTo>
                <a:lnTo>
                  <a:pt x="993" y="1041"/>
                </a:lnTo>
                <a:lnTo>
                  <a:pt x="970" y="1070"/>
                </a:lnTo>
                <a:lnTo>
                  <a:pt x="945" y="1098"/>
                </a:lnTo>
                <a:lnTo>
                  <a:pt x="919" y="1124"/>
                </a:lnTo>
                <a:lnTo>
                  <a:pt x="0" y="202"/>
                </a:lnTo>
                <a:lnTo>
                  <a:pt x="26" y="176"/>
                </a:lnTo>
                <a:lnTo>
                  <a:pt x="54" y="152"/>
                </a:lnTo>
                <a:lnTo>
                  <a:pt x="83" y="129"/>
                </a:lnTo>
                <a:lnTo>
                  <a:pt x="113" y="108"/>
                </a:lnTo>
                <a:lnTo>
                  <a:pt x="144" y="88"/>
                </a:lnTo>
                <a:lnTo>
                  <a:pt x="177" y="71"/>
                </a:lnTo>
                <a:lnTo>
                  <a:pt x="210" y="55"/>
                </a:lnTo>
                <a:lnTo>
                  <a:pt x="245" y="41"/>
                </a:lnTo>
                <a:lnTo>
                  <a:pt x="280" y="29"/>
                </a:lnTo>
                <a:lnTo>
                  <a:pt x="317" y="19"/>
                </a:lnTo>
                <a:lnTo>
                  <a:pt x="354" y="11"/>
                </a:lnTo>
                <a:lnTo>
                  <a:pt x="392" y="5"/>
                </a:lnTo>
                <a:lnTo>
                  <a:pt x="431" y="2"/>
                </a:lnTo>
                <a:lnTo>
                  <a:pt x="470" y="0"/>
                </a:lnTo>
                <a:close/>
              </a:path>
            </a:pathLst>
          </a:custGeom>
          <a:solidFill>
            <a:srgbClr val="EFEFE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7" name="Freeform 854"/>
          <p:cNvSpPr>
            <a:spLocks/>
          </p:cNvSpPr>
          <p:nvPr/>
        </p:nvSpPr>
        <p:spPr bwMode="auto">
          <a:xfrm>
            <a:off x="1289139" y="2717800"/>
            <a:ext cx="1744663" cy="1749425"/>
          </a:xfrm>
          <a:custGeom>
            <a:avLst/>
            <a:gdLst/>
            <a:ahLst/>
            <a:cxnLst>
              <a:cxn ang="0">
                <a:pos x="180" y="0"/>
              </a:cxn>
              <a:cxn ang="0">
                <a:pos x="1099" y="922"/>
              </a:cxn>
              <a:cxn ang="0">
                <a:pos x="1072" y="947"/>
              </a:cxn>
              <a:cxn ang="0">
                <a:pos x="1043" y="970"/>
              </a:cxn>
              <a:cxn ang="0">
                <a:pos x="1012" y="992"/>
              </a:cxn>
              <a:cxn ang="0">
                <a:pos x="981" y="1012"/>
              </a:cxn>
              <a:cxn ang="0">
                <a:pos x="948" y="1030"/>
              </a:cxn>
              <a:cxn ang="0">
                <a:pos x="914" y="1046"/>
              </a:cxn>
              <a:cxn ang="0">
                <a:pos x="879" y="1061"/>
              </a:cxn>
              <a:cxn ang="0">
                <a:pos x="843" y="1073"/>
              </a:cxn>
              <a:cxn ang="0">
                <a:pos x="806" y="1083"/>
              </a:cxn>
              <a:cxn ang="0">
                <a:pos x="768" y="1091"/>
              </a:cxn>
              <a:cxn ang="0">
                <a:pos x="729" y="1097"/>
              </a:cxn>
              <a:cxn ang="0">
                <a:pos x="690" y="1101"/>
              </a:cxn>
              <a:cxn ang="0">
                <a:pos x="650" y="1102"/>
              </a:cxn>
              <a:cxn ang="0">
                <a:pos x="611" y="1101"/>
              </a:cxn>
              <a:cxn ang="0">
                <a:pos x="572" y="1097"/>
              </a:cxn>
              <a:cxn ang="0">
                <a:pos x="533" y="1092"/>
              </a:cxn>
              <a:cxn ang="0">
                <a:pos x="496" y="1083"/>
              </a:cxn>
              <a:cxn ang="0">
                <a:pos x="459" y="1074"/>
              </a:cxn>
              <a:cxn ang="0">
                <a:pos x="423" y="1061"/>
              </a:cxn>
              <a:cxn ang="0">
                <a:pos x="388" y="1047"/>
              </a:cxn>
              <a:cxn ang="0">
                <a:pos x="355" y="1031"/>
              </a:cxn>
              <a:cxn ang="0">
                <a:pos x="322" y="1013"/>
              </a:cxn>
              <a:cxn ang="0">
                <a:pos x="291" y="993"/>
              </a:cxn>
              <a:cxn ang="0">
                <a:pos x="260" y="972"/>
              </a:cxn>
              <a:cxn ang="0">
                <a:pos x="231" y="949"/>
              </a:cxn>
              <a:cxn ang="0">
                <a:pos x="204" y="924"/>
              </a:cxn>
              <a:cxn ang="0">
                <a:pos x="178" y="898"/>
              </a:cxn>
              <a:cxn ang="0">
                <a:pos x="153" y="870"/>
              </a:cxn>
              <a:cxn ang="0">
                <a:pos x="130" y="841"/>
              </a:cxn>
              <a:cxn ang="0">
                <a:pos x="108" y="811"/>
              </a:cxn>
              <a:cxn ang="0">
                <a:pos x="89" y="779"/>
              </a:cxn>
              <a:cxn ang="0">
                <a:pos x="71" y="746"/>
              </a:cxn>
              <a:cxn ang="0">
                <a:pos x="55" y="713"/>
              </a:cxn>
              <a:cxn ang="0">
                <a:pos x="41" y="678"/>
              </a:cxn>
              <a:cxn ang="0">
                <a:pos x="28" y="642"/>
              </a:cxn>
              <a:cxn ang="0">
                <a:pos x="19" y="605"/>
              </a:cxn>
              <a:cxn ang="0">
                <a:pos x="10" y="568"/>
              </a:cxn>
              <a:cxn ang="0">
                <a:pos x="5" y="529"/>
              </a:cxn>
              <a:cxn ang="0">
                <a:pos x="1" y="490"/>
              </a:cxn>
              <a:cxn ang="0">
                <a:pos x="0" y="450"/>
              </a:cxn>
              <a:cxn ang="0">
                <a:pos x="1" y="410"/>
              </a:cxn>
              <a:cxn ang="0">
                <a:pos x="5" y="371"/>
              </a:cxn>
              <a:cxn ang="0">
                <a:pos x="11" y="332"/>
              </a:cxn>
              <a:cxn ang="0">
                <a:pos x="19" y="294"/>
              </a:cxn>
              <a:cxn ang="0">
                <a:pos x="29" y="258"/>
              </a:cxn>
              <a:cxn ang="0">
                <a:pos x="41" y="221"/>
              </a:cxn>
              <a:cxn ang="0">
                <a:pos x="56" y="186"/>
              </a:cxn>
              <a:cxn ang="0">
                <a:pos x="72" y="152"/>
              </a:cxn>
              <a:cxn ang="0">
                <a:pos x="90" y="119"/>
              </a:cxn>
              <a:cxn ang="0">
                <a:pos x="110" y="87"/>
              </a:cxn>
              <a:cxn ang="0">
                <a:pos x="132" y="57"/>
              </a:cxn>
              <a:cxn ang="0">
                <a:pos x="155" y="28"/>
              </a:cxn>
              <a:cxn ang="0">
                <a:pos x="180" y="0"/>
              </a:cxn>
            </a:cxnLst>
            <a:rect l="0" t="0" r="r" b="b"/>
            <a:pathLst>
              <a:path w="1099" h="1102">
                <a:moveTo>
                  <a:pt x="180" y="0"/>
                </a:moveTo>
                <a:lnTo>
                  <a:pt x="1099" y="922"/>
                </a:lnTo>
                <a:lnTo>
                  <a:pt x="1072" y="947"/>
                </a:lnTo>
                <a:lnTo>
                  <a:pt x="1043" y="970"/>
                </a:lnTo>
                <a:lnTo>
                  <a:pt x="1012" y="992"/>
                </a:lnTo>
                <a:lnTo>
                  <a:pt x="981" y="1012"/>
                </a:lnTo>
                <a:lnTo>
                  <a:pt x="948" y="1030"/>
                </a:lnTo>
                <a:lnTo>
                  <a:pt x="914" y="1046"/>
                </a:lnTo>
                <a:lnTo>
                  <a:pt x="879" y="1061"/>
                </a:lnTo>
                <a:lnTo>
                  <a:pt x="843" y="1073"/>
                </a:lnTo>
                <a:lnTo>
                  <a:pt x="806" y="1083"/>
                </a:lnTo>
                <a:lnTo>
                  <a:pt x="768" y="1091"/>
                </a:lnTo>
                <a:lnTo>
                  <a:pt x="729" y="1097"/>
                </a:lnTo>
                <a:lnTo>
                  <a:pt x="690" y="1101"/>
                </a:lnTo>
                <a:lnTo>
                  <a:pt x="650" y="1102"/>
                </a:lnTo>
                <a:lnTo>
                  <a:pt x="611" y="1101"/>
                </a:lnTo>
                <a:lnTo>
                  <a:pt x="572" y="1097"/>
                </a:lnTo>
                <a:lnTo>
                  <a:pt x="533" y="1092"/>
                </a:lnTo>
                <a:lnTo>
                  <a:pt x="496" y="1083"/>
                </a:lnTo>
                <a:lnTo>
                  <a:pt x="459" y="1074"/>
                </a:lnTo>
                <a:lnTo>
                  <a:pt x="423" y="1061"/>
                </a:lnTo>
                <a:lnTo>
                  <a:pt x="388" y="1047"/>
                </a:lnTo>
                <a:lnTo>
                  <a:pt x="355" y="1031"/>
                </a:lnTo>
                <a:lnTo>
                  <a:pt x="322" y="1013"/>
                </a:lnTo>
                <a:lnTo>
                  <a:pt x="291" y="993"/>
                </a:lnTo>
                <a:lnTo>
                  <a:pt x="260" y="972"/>
                </a:lnTo>
                <a:lnTo>
                  <a:pt x="231" y="949"/>
                </a:lnTo>
                <a:lnTo>
                  <a:pt x="204" y="924"/>
                </a:lnTo>
                <a:lnTo>
                  <a:pt x="178" y="898"/>
                </a:lnTo>
                <a:lnTo>
                  <a:pt x="153" y="870"/>
                </a:lnTo>
                <a:lnTo>
                  <a:pt x="130" y="841"/>
                </a:lnTo>
                <a:lnTo>
                  <a:pt x="108" y="811"/>
                </a:lnTo>
                <a:lnTo>
                  <a:pt x="89" y="779"/>
                </a:lnTo>
                <a:lnTo>
                  <a:pt x="71" y="746"/>
                </a:lnTo>
                <a:lnTo>
                  <a:pt x="55" y="713"/>
                </a:lnTo>
                <a:lnTo>
                  <a:pt x="41" y="678"/>
                </a:lnTo>
                <a:lnTo>
                  <a:pt x="28" y="642"/>
                </a:lnTo>
                <a:lnTo>
                  <a:pt x="19" y="605"/>
                </a:lnTo>
                <a:lnTo>
                  <a:pt x="10" y="568"/>
                </a:lnTo>
                <a:lnTo>
                  <a:pt x="5" y="529"/>
                </a:lnTo>
                <a:lnTo>
                  <a:pt x="1" y="490"/>
                </a:lnTo>
                <a:lnTo>
                  <a:pt x="0" y="450"/>
                </a:lnTo>
                <a:lnTo>
                  <a:pt x="1" y="410"/>
                </a:lnTo>
                <a:lnTo>
                  <a:pt x="5" y="371"/>
                </a:lnTo>
                <a:lnTo>
                  <a:pt x="11" y="332"/>
                </a:lnTo>
                <a:lnTo>
                  <a:pt x="19" y="294"/>
                </a:lnTo>
                <a:lnTo>
                  <a:pt x="29" y="258"/>
                </a:lnTo>
                <a:lnTo>
                  <a:pt x="41" y="221"/>
                </a:lnTo>
                <a:lnTo>
                  <a:pt x="56" y="186"/>
                </a:lnTo>
                <a:lnTo>
                  <a:pt x="72" y="152"/>
                </a:lnTo>
                <a:lnTo>
                  <a:pt x="90" y="119"/>
                </a:lnTo>
                <a:lnTo>
                  <a:pt x="110" y="87"/>
                </a:lnTo>
                <a:lnTo>
                  <a:pt x="132" y="57"/>
                </a:lnTo>
                <a:lnTo>
                  <a:pt x="155" y="28"/>
                </a:lnTo>
                <a:lnTo>
                  <a:pt x="180" y="0"/>
                </a:lnTo>
                <a:close/>
              </a:path>
            </a:pathLst>
          </a:custGeom>
          <a:solidFill>
            <a:srgbClr val="74D5E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8" name="Freeform 855"/>
          <p:cNvSpPr>
            <a:spLocks/>
          </p:cNvSpPr>
          <p:nvPr/>
        </p:nvSpPr>
        <p:spPr bwMode="auto">
          <a:xfrm>
            <a:off x="1544727" y="2695575"/>
            <a:ext cx="187325" cy="185738"/>
          </a:xfrm>
          <a:custGeom>
            <a:avLst/>
            <a:gdLst/>
            <a:ahLst/>
            <a:cxnLst>
              <a:cxn ang="0">
                <a:pos x="59" y="0"/>
              </a:cxn>
              <a:cxn ang="0">
                <a:pos x="70" y="1"/>
              </a:cxn>
              <a:cxn ang="0">
                <a:pos x="82" y="4"/>
              </a:cxn>
              <a:cxn ang="0">
                <a:pos x="91" y="9"/>
              </a:cxn>
              <a:cxn ang="0">
                <a:pos x="100" y="17"/>
              </a:cxn>
              <a:cxn ang="0">
                <a:pos x="108" y="26"/>
              </a:cxn>
              <a:cxn ang="0">
                <a:pos x="113" y="36"/>
              </a:cxn>
              <a:cxn ang="0">
                <a:pos x="116" y="47"/>
              </a:cxn>
              <a:cxn ang="0">
                <a:pos x="118" y="58"/>
              </a:cxn>
              <a:cxn ang="0">
                <a:pos x="116" y="70"/>
              </a:cxn>
              <a:cxn ang="0">
                <a:pos x="113" y="81"/>
              </a:cxn>
              <a:cxn ang="0">
                <a:pos x="108" y="91"/>
              </a:cxn>
              <a:cxn ang="0">
                <a:pos x="100" y="100"/>
              </a:cxn>
              <a:cxn ang="0">
                <a:pos x="91" y="107"/>
              </a:cxn>
              <a:cxn ang="0">
                <a:pos x="82" y="113"/>
              </a:cxn>
              <a:cxn ang="0">
                <a:pos x="70" y="116"/>
              </a:cxn>
              <a:cxn ang="0">
                <a:pos x="59" y="117"/>
              </a:cxn>
              <a:cxn ang="0">
                <a:pos x="47" y="116"/>
              </a:cxn>
              <a:cxn ang="0">
                <a:pos x="36" y="113"/>
              </a:cxn>
              <a:cxn ang="0">
                <a:pos x="26" y="107"/>
              </a:cxn>
              <a:cxn ang="0">
                <a:pos x="17" y="100"/>
              </a:cxn>
              <a:cxn ang="0">
                <a:pos x="10" y="91"/>
              </a:cxn>
              <a:cxn ang="0">
                <a:pos x="5" y="81"/>
              </a:cxn>
              <a:cxn ang="0">
                <a:pos x="1" y="70"/>
              </a:cxn>
              <a:cxn ang="0">
                <a:pos x="0" y="58"/>
              </a:cxn>
              <a:cxn ang="0">
                <a:pos x="1" y="47"/>
              </a:cxn>
              <a:cxn ang="0">
                <a:pos x="5" y="36"/>
              </a:cxn>
              <a:cxn ang="0">
                <a:pos x="10" y="26"/>
              </a:cxn>
              <a:cxn ang="0">
                <a:pos x="17" y="17"/>
              </a:cxn>
              <a:cxn ang="0">
                <a:pos x="26" y="9"/>
              </a:cxn>
              <a:cxn ang="0">
                <a:pos x="36" y="4"/>
              </a:cxn>
              <a:cxn ang="0">
                <a:pos x="47" y="1"/>
              </a:cxn>
              <a:cxn ang="0">
                <a:pos x="59" y="0"/>
              </a:cxn>
            </a:cxnLst>
            <a:rect l="0" t="0" r="r" b="b"/>
            <a:pathLst>
              <a:path w="118" h="117">
                <a:moveTo>
                  <a:pt x="59" y="0"/>
                </a:moveTo>
                <a:lnTo>
                  <a:pt x="70" y="1"/>
                </a:lnTo>
                <a:lnTo>
                  <a:pt x="82" y="4"/>
                </a:lnTo>
                <a:lnTo>
                  <a:pt x="91" y="9"/>
                </a:lnTo>
                <a:lnTo>
                  <a:pt x="100" y="17"/>
                </a:lnTo>
                <a:lnTo>
                  <a:pt x="108" y="26"/>
                </a:lnTo>
                <a:lnTo>
                  <a:pt x="113" y="36"/>
                </a:lnTo>
                <a:lnTo>
                  <a:pt x="116" y="47"/>
                </a:lnTo>
                <a:lnTo>
                  <a:pt x="118" y="58"/>
                </a:lnTo>
                <a:lnTo>
                  <a:pt x="116" y="70"/>
                </a:lnTo>
                <a:lnTo>
                  <a:pt x="113" y="81"/>
                </a:lnTo>
                <a:lnTo>
                  <a:pt x="108" y="91"/>
                </a:lnTo>
                <a:lnTo>
                  <a:pt x="100" y="100"/>
                </a:lnTo>
                <a:lnTo>
                  <a:pt x="91" y="107"/>
                </a:lnTo>
                <a:lnTo>
                  <a:pt x="82" y="113"/>
                </a:lnTo>
                <a:lnTo>
                  <a:pt x="70" y="116"/>
                </a:lnTo>
                <a:lnTo>
                  <a:pt x="59" y="117"/>
                </a:lnTo>
                <a:lnTo>
                  <a:pt x="47" y="116"/>
                </a:lnTo>
                <a:lnTo>
                  <a:pt x="36" y="113"/>
                </a:lnTo>
                <a:lnTo>
                  <a:pt x="26" y="107"/>
                </a:lnTo>
                <a:lnTo>
                  <a:pt x="17" y="100"/>
                </a:lnTo>
                <a:lnTo>
                  <a:pt x="10" y="91"/>
                </a:lnTo>
                <a:lnTo>
                  <a:pt x="5" y="81"/>
                </a:lnTo>
                <a:lnTo>
                  <a:pt x="1" y="70"/>
                </a:lnTo>
                <a:lnTo>
                  <a:pt x="0" y="58"/>
                </a:lnTo>
                <a:lnTo>
                  <a:pt x="1" y="47"/>
                </a:lnTo>
                <a:lnTo>
                  <a:pt x="5" y="36"/>
                </a:lnTo>
                <a:lnTo>
                  <a:pt x="10" y="26"/>
                </a:lnTo>
                <a:lnTo>
                  <a:pt x="17" y="17"/>
                </a:lnTo>
                <a:lnTo>
                  <a:pt x="26" y="9"/>
                </a:lnTo>
                <a:lnTo>
                  <a:pt x="36" y="4"/>
                </a:lnTo>
                <a:lnTo>
                  <a:pt x="47" y="1"/>
                </a:lnTo>
                <a:lnTo>
                  <a:pt x="59" y="0"/>
                </a:lnTo>
                <a:close/>
              </a:path>
            </a:pathLst>
          </a:custGeom>
          <a:solidFill>
            <a:srgbClr val="74D5E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9" name="Freeform 856"/>
          <p:cNvSpPr>
            <a:spLocks/>
          </p:cNvSpPr>
          <p:nvPr/>
        </p:nvSpPr>
        <p:spPr bwMode="auto">
          <a:xfrm>
            <a:off x="2881402" y="4016375"/>
            <a:ext cx="187325" cy="187325"/>
          </a:xfrm>
          <a:custGeom>
            <a:avLst/>
            <a:gdLst/>
            <a:ahLst/>
            <a:cxnLst>
              <a:cxn ang="0">
                <a:pos x="59" y="0"/>
              </a:cxn>
              <a:cxn ang="0">
                <a:pos x="71" y="1"/>
              </a:cxn>
              <a:cxn ang="0">
                <a:pos x="82" y="5"/>
              </a:cxn>
              <a:cxn ang="0">
                <a:pos x="92" y="11"/>
              </a:cxn>
              <a:cxn ang="0">
                <a:pos x="101" y="18"/>
              </a:cxn>
              <a:cxn ang="0">
                <a:pos x="108" y="26"/>
              </a:cxn>
              <a:cxn ang="0">
                <a:pos x="113" y="36"/>
              </a:cxn>
              <a:cxn ang="0">
                <a:pos x="117" y="47"/>
              </a:cxn>
              <a:cxn ang="0">
                <a:pos x="118" y="59"/>
              </a:cxn>
              <a:cxn ang="0">
                <a:pos x="117" y="71"/>
              </a:cxn>
              <a:cxn ang="0">
                <a:pos x="113" y="82"/>
              </a:cxn>
              <a:cxn ang="0">
                <a:pos x="108" y="92"/>
              </a:cxn>
              <a:cxn ang="0">
                <a:pos x="101" y="101"/>
              </a:cxn>
              <a:cxn ang="0">
                <a:pos x="92" y="108"/>
              </a:cxn>
              <a:cxn ang="0">
                <a:pos x="82" y="114"/>
              </a:cxn>
              <a:cxn ang="0">
                <a:pos x="71" y="117"/>
              </a:cxn>
              <a:cxn ang="0">
                <a:pos x="59" y="118"/>
              </a:cxn>
              <a:cxn ang="0">
                <a:pos x="47" y="117"/>
              </a:cxn>
              <a:cxn ang="0">
                <a:pos x="36" y="114"/>
              </a:cxn>
              <a:cxn ang="0">
                <a:pos x="26" y="108"/>
              </a:cxn>
              <a:cxn ang="0">
                <a:pos x="18" y="101"/>
              </a:cxn>
              <a:cxn ang="0">
                <a:pos x="11" y="92"/>
              </a:cxn>
              <a:cxn ang="0">
                <a:pos x="5" y="82"/>
              </a:cxn>
              <a:cxn ang="0">
                <a:pos x="1" y="71"/>
              </a:cxn>
              <a:cxn ang="0">
                <a:pos x="0" y="59"/>
              </a:cxn>
              <a:cxn ang="0">
                <a:pos x="1" y="47"/>
              </a:cxn>
              <a:cxn ang="0">
                <a:pos x="5" y="36"/>
              </a:cxn>
              <a:cxn ang="0">
                <a:pos x="11" y="26"/>
              </a:cxn>
              <a:cxn ang="0">
                <a:pos x="18" y="18"/>
              </a:cxn>
              <a:cxn ang="0">
                <a:pos x="26" y="11"/>
              </a:cxn>
              <a:cxn ang="0">
                <a:pos x="36" y="5"/>
              </a:cxn>
              <a:cxn ang="0">
                <a:pos x="47" y="1"/>
              </a:cxn>
              <a:cxn ang="0">
                <a:pos x="59" y="0"/>
              </a:cxn>
            </a:cxnLst>
            <a:rect l="0" t="0" r="r" b="b"/>
            <a:pathLst>
              <a:path w="118" h="118">
                <a:moveTo>
                  <a:pt x="59" y="0"/>
                </a:moveTo>
                <a:lnTo>
                  <a:pt x="71" y="1"/>
                </a:lnTo>
                <a:lnTo>
                  <a:pt x="82" y="5"/>
                </a:lnTo>
                <a:lnTo>
                  <a:pt x="92" y="11"/>
                </a:lnTo>
                <a:lnTo>
                  <a:pt x="101" y="18"/>
                </a:lnTo>
                <a:lnTo>
                  <a:pt x="108" y="26"/>
                </a:lnTo>
                <a:lnTo>
                  <a:pt x="113" y="36"/>
                </a:lnTo>
                <a:lnTo>
                  <a:pt x="117" y="47"/>
                </a:lnTo>
                <a:lnTo>
                  <a:pt x="118" y="59"/>
                </a:lnTo>
                <a:lnTo>
                  <a:pt x="117" y="71"/>
                </a:lnTo>
                <a:lnTo>
                  <a:pt x="113" y="82"/>
                </a:lnTo>
                <a:lnTo>
                  <a:pt x="108" y="92"/>
                </a:lnTo>
                <a:lnTo>
                  <a:pt x="101" y="101"/>
                </a:lnTo>
                <a:lnTo>
                  <a:pt x="92" y="108"/>
                </a:lnTo>
                <a:lnTo>
                  <a:pt x="82" y="114"/>
                </a:lnTo>
                <a:lnTo>
                  <a:pt x="71" y="117"/>
                </a:lnTo>
                <a:lnTo>
                  <a:pt x="59" y="118"/>
                </a:lnTo>
                <a:lnTo>
                  <a:pt x="47" y="117"/>
                </a:lnTo>
                <a:lnTo>
                  <a:pt x="36" y="114"/>
                </a:lnTo>
                <a:lnTo>
                  <a:pt x="26" y="108"/>
                </a:lnTo>
                <a:lnTo>
                  <a:pt x="18" y="101"/>
                </a:lnTo>
                <a:lnTo>
                  <a:pt x="11" y="92"/>
                </a:lnTo>
                <a:lnTo>
                  <a:pt x="5" y="82"/>
                </a:lnTo>
                <a:lnTo>
                  <a:pt x="1" y="71"/>
                </a:lnTo>
                <a:lnTo>
                  <a:pt x="0" y="59"/>
                </a:lnTo>
                <a:lnTo>
                  <a:pt x="1" y="47"/>
                </a:lnTo>
                <a:lnTo>
                  <a:pt x="5" y="36"/>
                </a:lnTo>
                <a:lnTo>
                  <a:pt x="11" y="26"/>
                </a:lnTo>
                <a:lnTo>
                  <a:pt x="18" y="18"/>
                </a:lnTo>
                <a:lnTo>
                  <a:pt x="26" y="11"/>
                </a:lnTo>
                <a:lnTo>
                  <a:pt x="36" y="5"/>
                </a:lnTo>
                <a:lnTo>
                  <a:pt x="47" y="1"/>
                </a:lnTo>
                <a:lnTo>
                  <a:pt x="59" y="0"/>
                </a:lnTo>
                <a:close/>
              </a:path>
            </a:pathLst>
          </a:custGeom>
          <a:solidFill>
            <a:srgbClr val="74D5E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60" name="그림 59" descr="원  외부 점선 .eps"/>
          <p:cNvPicPr>
            <a:picLocks noChangeAspect="1"/>
          </p:cNvPicPr>
          <p:nvPr/>
        </p:nvPicPr>
        <p:blipFill>
          <a:blip r:embed="rId3" cstate="print">
            <a:grayscl/>
          </a:blip>
          <a:stretch>
            <a:fillRect/>
          </a:stretch>
        </p:blipFill>
        <p:spPr>
          <a:xfrm>
            <a:off x="1038763" y="2136699"/>
            <a:ext cx="2572441" cy="2584603"/>
          </a:xfrm>
          <a:prstGeom prst="rect">
            <a:avLst/>
          </a:prstGeom>
        </p:spPr>
      </p:pic>
      <p:sp>
        <p:nvSpPr>
          <p:cNvPr id="61" name="타원 60"/>
          <p:cNvSpPr/>
          <p:nvPr/>
        </p:nvSpPr>
        <p:spPr>
          <a:xfrm>
            <a:off x="1493037" y="2597054"/>
            <a:ext cx="1663892" cy="1663892"/>
          </a:xfrm>
          <a:prstGeom prst="ellipse">
            <a:avLst/>
          </a:prstGeom>
          <a:solidFill>
            <a:srgbClr val="1FBADF"/>
          </a:solidFill>
          <a:ln>
            <a:solidFill>
              <a:srgbClr val="1FBA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507247" y="3105835"/>
            <a:ext cx="163547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r>
              <a:rPr lang="ko-KR" altLang="en-US" sz="3600" spc="-15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단원</a:t>
            </a:r>
            <a:endParaRPr lang="ko-KR" altLang="en-US" sz="3600" spc="-15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895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  <p:bldP spid="6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541791" y="2420888"/>
            <a:ext cx="5995385" cy="285073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248" name="그룹 247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249" name="타원 248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250" name="이등변 삼각형 249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251" name="그룹 250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252" name="타원 251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253" name="이등변 삼각형 252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7773032" y="0"/>
            <a:ext cx="2038288" cy="680156"/>
            <a:chOff x="7773032" y="0"/>
            <a:chExt cx="2038288" cy="680156"/>
          </a:xfrm>
        </p:grpSpPr>
        <p:pic>
          <p:nvPicPr>
            <p:cNvPr id="60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773032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66" name="그룹 65"/>
            <p:cNvGrpSpPr/>
            <p:nvPr/>
          </p:nvGrpSpPr>
          <p:grpSpPr>
            <a:xfrm>
              <a:off x="9453172" y="4763"/>
              <a:ext cx="358148" cy="596027"/>
              <a:chOff x="5595942" y="642918"/>
              <a:chExt cx="358148" cy="596027"/>
            </a:xfrm>
          </p:grpSpPr>
          <p:grpSp>
            <p:nvGrpSpPr>
              <p:cNvPr id="67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69" name="직선 연결선 6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모서리가 둥근 직사각형 6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" name="타원 7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" name="모서리가 둥근 직사각형 7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" name="모서리가 둥근 직사각형 7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모서리가 둥근 직사각형 7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8" name="TextBox 67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76" name="그룹 75"/>
            <p:cNvGrpSpPr/>
            <p:nvPr/>
          </p:nvGrpSpPr>
          <p:grpSpPr>
            <a:xfrm>
              <a:off x="9020100" y="0"/>
              <a:ext cx="358148" cy="596027"/>
              <a:chOff x="5595942" y="642918"/>
              <a:chExt cx="358148" cy="596027"/>
            </a:xfrm>
          </p:grpSpPr>
          <p:grpSp>
            <p:nvGrpSpPr>
              <p:cNvPr id="77" name="그룹 76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79" name="직선 연결선 7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모서리가 둥근 직사각형 7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타원 8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모서리가 둥근 직사각형 8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" name="모서리가 둥근 직사각형 8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모서리가 둥근 직사각형 8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8" name="TextBox 77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8588469" y="0"/>
              <a:ext cx="358148" cy="680156"/>
              <a:chOff x="6869645" y="0"/>
              <a:chExt cx="358148" cy="680156"/>
            </a:xfrm>
          </p:grpSpPr>
          <p:grpSp>
            <p:nvGrpSpPr>
              <p:cNvPr id="86" name="그룹 85"/>
              <p:cNvGrpSpPr/>
              <p:nvPr/>
            </p:nvGrpSpPr>
            <p:grpSpPr>
              <a:xfrm>
                <a:off x="6869645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88" name="직선 연결선 87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9" name="모서리가 둥근 직사각형 8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타원 8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모서리가 둥근 직사각형 9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모서리가 둥근 직사각형 9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모서리가 둥근 직사각형 9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7" name="TextBox 86"/>
              <p:cNvSpPr txBox="1"/>
              <p:nvPr/>
            </p:nvSpPr>
            <p:spPr>
              <a:xfrm>
                <a:off x="6895173" y="338569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rgbClr val="C00000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1600" dirty="0">
                  <a:solidFill>
                    <a:srgbClr val="C00000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8" name="직사각형 7"/>
          <p:cNvSpPr/>
          <p:nvPr/>
        </p:nvSpPr>
        <p:spPr>
          <a:xfrm>
            <a:off x="837299" y="2564904"/>
            <a:ext cx="5339837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자전거 타기는 자신의 체력에 알맞게 운동의 힘과 양을 조절할 수 있어서 누구나 즐길 수 있는 운동입니다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요즘에는 지역별로 자전거를 타고 여행을 할 수 있도록 지도를 제공하기도 합니다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아래의 지도를 보고 나만의 여행 경로를 정해 볼까요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?</a:t>
            </a:r>
          </a:p>
        </p:txBody>
      </p:sp>
      <p:sp>
        <p:nvSpPr>
          <p:cNvPr id="101" name="직사각형 100">
            <a:hlinkClick r:id="rId3" action="ppaction://hlinksldjump"/>
          </p:cNvPr>
          <p:cNvSpPr/>
          <p:nvPr/>
        </p:nvSpPr>
        <p:spPr>
          <a:xfrm>
            <a:off x="8995006" y="260648"/>
            <a:ext cx="386726" cy="360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hlinkClick r:id="rId4" action="ppaction://hlinksldjump"/>
          </p:cNvPr>
          <p:cNvSpPr/>
          <p:nvPr/>
        </p:nvSpPr>
        <p:spPr>
          <a:xfrm>
            <a:off x="9436612" y="260648"/>
            <a:ext cx="386726" cy="360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30280" y="2204864"/>
            <a:ext cx="3599695" cy="288036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388" y="620688"/>
            <a:ext cx="2901128" cy="290112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977336" y="1630541"/>
            <a:ext cx="13901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오르막길은 </a:t>
            </a:r>
            <a:endParaRPr lang="en-US" altLang="ko-KR" sz="1200" b="1" dirty="0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짧은 거리라도</a:t>
            </a:r>
            <a:endParaRPr lang="en-US" altLang="ko-KR" sz="1200" b="1" dirty="0" smtClean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시간이 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많이 걸려</a:t>
            </a: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1200" b="1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564993" y="958150"/>
            <a:ext cx="8811831" cy="507831"/>
            <a:chOff x="564993" y="958150"/>
            <a:chExt cx="8811831" cy="507831"/>
          </a:xfrm>
        </p:grpSpPr>
        <p:sp>
          <p:nvSpPr>
            <p:cNvPr id="52" name="TextBox 51"/>
            <p:cNvSpPr txBox="1"/>
            <p:nvPr/>
          </p:nvSpPr>
          <p:spPr>
            <a:xfrm>
              <a:off x="989015" y="958150"/>
              <a:ext cx="838780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250" b="1" dirty="0">
                  <a:latin typeface="+mn-ea"/>
                </a:rPr>
                <a:t>내가 가고 싶은 자전거 여행 경로를 생각해 봅시다</a:t>
              </a:r>
              <a:r>
                <a:rPr lang="en-US" altLang="ko-KR" sz="2250" b="1" dirty="0">
                  <a:latin typeface="+mn-ea"/>
                </a:rPr>
                <a:t>.</a:t>
              </a:r>
              <a:endParaRPr lang="ko-KR" altLang="en-US" sz="2250" b="1" dirty="0">
                <a:latin typeface="+mn-ea"/>
              </a:endParaRPr>
            </a:p>
          </p:txBody>
        </p:sp>
        <p:grpSp>
          <p:nvGrpSpPr>
            <p:cNvPr id="53" name="그룹 52"/>
            <p:cNvGrpSpPr/>
            <p:nvPr/>
          </p:nvGrpSpPr>
          <p:grpSpPr>
            <a:xfrm>
              <a:off x="564993" y="1004120"/>
              <a:ext cx="377985" cy="400110"/>
              <a:chOff x="564993" y="1004120"/>
              <a:chExt cx="377985" cy="400110"/>
            </a:xfrm>
          </p:grpSpPr>
          <p:pic>
            <p:nvPicPr>
              <p:cNvPr id="54" name="그림 53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4993" y="1012135"/>
                <a:ext cx="377985" cy="384081"/>
              </a:xfrm>
              <a:prstGeom prst="rect">
                <a:avLst/>
              </a:prstGeom>
            </p:spPr>
          </p:pic>
          <p:sp>
            <p:nvSpPr>
              <p:cNvPr id="55" name="TextBox 54"/>
              <p:cNvSpPr txBox="1"/>
              <p:nvPr/>
            </p:nvSpPr>
            <p:spPr>
              <a:xfrm>
                <a:off x="595234" y="1004120"/>
                <a:ext cx="3175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bg1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20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7432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248" name="그룹 247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249" name="타원 248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250" name="이등변 삼각형 249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251" name="그룹 250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252" name="타원 251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253" name="이등변 삼각형 252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7773032" y="0"/>
            <a:ext cx="2038288" cy="680156"/>
            <a:chOff x="7773032" y="0"/>
            <a:chExt cx="2038288" cy="680156"/>
          </a:xfrm>
        </p:grpSpPr>
        <p:pic>
          <p:nvPicPr>
            <p:cNvPr id="60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773032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66" name="그룹 65"/>
            <p:cNvGrpSpPr/>
            <p:nvPr/>
          </p:nvGrpSpPr>
          <p:grpSpPr>
            <a:xfrm>
              <a:off x="9453172" y="4763"/>
              <a:ext cx="358148" cy="596027"/>
              <a:chOff x="5595942" y="642918"/>
              <a:chExt cx="358148" cy="596027"/>
            </a:xfrm>
          </p:grpSpPr>
          <p:grpSp>
            <p:nvGrpSpPr>
              <p:cNvPr id="67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69" name="직선 연결선 6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모서리가 둥근 직사각형 6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" name="타원 7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" name="모서리가 둥근 직사각형 7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" name="모서리가 둥근 직사각형 7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모서리가 둥근 직사각형 7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8" name="TextBox 67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76" name="그룹 75"/>
            <p:cNvGrpSpPr/>
            <p:nvPr/>
          </p:nvGrpSpPr>
          <p:grpSpPr>
            <a:xfrm>
              <a:off x="9020100" y="0"/>
              <a:ext cx="358148" cy="596027"/>
              <a:chOff x="5595942" y="642918"/>
              <a:chExt cx="358148" cy="596027"/>
            </a:xfrm>
          </p:grpSpPr>
          <p:grpSp>
            <p:nvGrpSpPr>
              <p:cNvPr id="77" name="그룹 76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79" name="직선 연결선 7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모서리가 둥근 직사각형 7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타원 8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모서리가 둥근 직사각형 8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" name="모서리가 둥근 직사각형 8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모서리가 둥근 직사각형 8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8" name="TextBox 77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8588469" y="0"/>
              <a:ext cx="358148" cy="680156"/>
              <a:chOff x="6869645" y="0"/>
              <a:chExt cx="358148" cy="680156"/>
            </a:xfrm>
          </p:grpSpPr>
          <p:grpSp>
            <p:nvGrpSpPr>
              <p:cNvPr id="86" name="그룹 85"/>
              <p:cNvGrpSpPr/>
              <p:nvPr/>
            </p:nvGrpSpPr>
            <p:grpSpPr>
              <a:xfrm>
                <a:off x="6869645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88" name="직선 연결선 87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9" name="모서리가 둥근 직사각형 8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타원 8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모서리가 둥근 직사각형 9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모서리가 둥근 직사각형 9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모서리가 둥근 직사각형 9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7" name="TextBox 86"/>
              <p:cNvSpPr txBox="1"/>
              <p:nvPr/>
            </p:nvSpPr>
            <p:spPr>
              <a:xfrm>
                <a:off x="6895173" y="338569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rgbClr val="C00000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1600" dirty="0">
                  <a:solidFill>
                    <a:srgbClr val="C00000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62" name="직사각형 61">
            <a:hlinkClick r:id="rId3" action="ppaction://hlinksldjump"/>
          </p:cNvPr>
          <p:cNvSpPr/>
          <p:nvPr/>
        </p:nvSpPr>
        <p:spPr>
          <a:xfrm>
            <a:off x="8995006" y="260648"/>
            <a:ext cx="386726" cy="360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hlinkClick r:id="rId4" action="ppaction://hlinksldjump"/>
          </p:cNvPr>
          <p:cNvSpPr/>
          <p:nvPr/>
        </p:nvSpPr>
        <p:spPr>
          <a:xfrm>
            <a:off x="9436612" y="260648"/>
            <a:ext cx="386726" cy="360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5" name="그룹 44"/>
          <p:cNvGrpSpPr/>
          <p:nvPr/>
        </p:nvGrpSpPr>
        <p:grpSpPr>
          <a:xfrm>
            <a:off x="564993" y="958150"/>
            <a:ext cx="8811831" cy="466859"/>
            <a:chOff x="564993" y="958150"/>
            <a:chExt cx="8811831" cy="466859"/>
          </a:xfrm>
        </p:grpSpPr>
        <p:sp>
          <p:nvSpPr>
            <p:cNvPr id="46" name="TextBox 45"/>
            <p:cNvSpPr txBox="1"/>
            <p:nvPr/>
          </p:nvSpPr>
          <p:spPr>
            <a:xfrm>
              <a:off x="989015" y="958150"/>
              <a:ext cx="8387809" cy="4668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250" b="1" dirty="0">
                  <a:latin typeface="+mn-ea"/>
                </a:rPr>
                <a:t>내가 가고 싶은 자전거 여행 경로를 생각해 봅시다</a:t>
              </a:r>
              <a:r>
                <a:rPr lang="en-US" altLang="ko-KR" sz="2250" b="1" dirty="0">
                  <a:latin typeface="+mn-ea"/>
                </a:rPr>
                <a:t>.</a:t>
              </a:r>
              <a:endParaRPr lang="ko-KR" altLang="en-US" sz="2250" b="1" dirty="0">
                <a:latin typeface="+mn-ea"/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564993" y="1004120"/>
              <a:ext cx="377985" cy="400110"/>
              <a:chOff x="564993" y="1004120"/>
              <a:chExt cx="377985" cy="400110"/>
            </a:xfrm>
          </p:grpSpPr>
          <p:pic>
            <p:nvPicPr>
              <p:cNvPr id="48" name="그림 4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4993" y="1012135"/>
                <a:ext cx="377985" cy="384081"/>
              </a:xfrm>
              <a:prstGeom prst="rect">
                <a:avLst/>
              </a:prstGeom>
            </p:spPr>
          </p:pic>
          <p:sp>
            <p:nvSpPr>
              <p:cNvPr id="49" name="TextBox 48"/>
              <p:cNvSpPr txBox="1"/>
              <p:nvPr/>
            </p:nvSpPr>
            <p:spPr>
              <a:xfrm>
                <a:off x="595234" y="1004120"/>
                <a:ext cx="3175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bg1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20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148" y="1605105"/>
            <a:ext cx="6597705" cy="444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56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185248" y="0"/>
            <a:ext cx="2720752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388" y="740371"/>
            <a:ext cx="7983224" cy="537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74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그룹 99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101" name="그룹 100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105" name="타원 104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06" name="이등변 삼각형 105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102" name="그룹 10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103" name="타원 102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04" name="이등변 삼각형 10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565102" y="3064064"/>
            <a:ext cx="8775796" cy="1288785"/>
            <a:chOff x="565102" y="3064064"/>
            <a:chExt cx="8775796" cy="1288785"/>
          </a:xfrm>
        </p:grpSpPr>
        <p:grpSp>
          <p:nvGrpSpPr>
            <p:cNvPr id="73" name="그룹 72"/>
            <p:cNvGrpSpPr/>
            <p:nvPr/>
          </p:nvGrpSpPr>
          <p:grpSpPr>
            <a:xfrm>
              <a:off x="604824" y="3064064"/>
              <a:ext cx="8736074" cy="425245"/>
              <a:chOff x="600109" y="2606001"/>
              <a:chExt cx="8736074" cy="425245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763623" y="2606001"/>
                <a:ext cx="8572560" cy="4252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sz="2000" dirty="0">
                    <a:latin typeface="+mn-ea"/>
                    <a:ea typeface="+mn-ea"/>
                  </a:rPr>
                  <a:t>자전거 길의 지도에는 무엇이 표시되어 있나요</a:t>
                </a:r>
                <a:r>
                  <a:rPr lang="en-US" altLang="ko-KR" sz="2000" dirty="0">
                    <a:latin typeface="+mn-ea"/>
                    <a:ea typeface="+mn-ea"/>
                  </a:rPr>
                  <a:t>?</a:t>
                </a:r>
              </a:p>
            </p:txBody>
          </p:sp>
          <p:sp>
            <p:nvSpPr>
              <p:cNvPr id="78" name="타원 77"/>
              <p:cNvSpPr/>
              <p:nvPr/>
            </p:nvSpPr>
            <p:spPr>
              <a:xfrm>
                <a:off x="600109" y="2745937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75" name="모서리가 둥근 직사각형 74"/>
            <p:cNvSpPr/>
            <p:nvPr/>
          </p:nvSpPr>
          <p:spPr>
            <a:xfrm>
              <a:off x="565102" y="3560849"/>
              <a:ext cx="8775795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805710" y="3723835"/>
            <a:ext cx="8414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b="1" spc="-3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각 경로의 </a:t>
            </a:r>
            <a:r>
              <a:rPr lang="ko-KR" altLang="en-US" sz="2000" b="1" spc="-3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거리</a:t>
            </a:r>
            <a:r>
              <a:rPr lang="en-US" altLang="ko-KR" sz="2000" b="1" spc="-3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en-US" altLang="ko-KR" sz="2000" b="1" spc="-3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 </a:t>
            </a:r>
            <a:r>
              <a:rPr lang="ko-KR" altLang="en-US" sz="2000" b="1" spc="-3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걸리는 </a:t>
            </a:r>
            <a:r>
              <a:rPr lang="ko-KR" altLang="en-US" sz="2000" b="1" spc="-3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시간</a:t>
            </a:r>
            <a:r>
              <a:rPr lang="en-US" altLang="ko-KR" sz="2000" b="1" spc="-3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000" b="1" spc="-3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인증 </a:t>
            </a:r>
            <a:r>
              <a:rPr lang="ko-KR" altLang="en-US" sz="2000" b="1" spc="-3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도장의 위치가 표시되어 있습니다</a:t>
            </a:r>
            <a:r>
              <a:rPr lang="en-US" altLang="ko-KR" sz="2000" b="1" spc="-3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7773032" y="0"/>
            <a:ext cx="2038288" cy="680156"/>
            <a:chOff x="7773032" y="0"/>
            <a:chExt cx="2038288" cy="680156"/>
          </a:xfrm>
        </p:grpSpPr>
        <p:pic>
          <p:nvPicPr>
            <p:cNvPr id="91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773032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92" name="그룹 91"/>
            <p:cNvGrpSpPr/>
            <p:nvPr/>
          </p:nvGrpSpPr>
          <p:grpSpPr>
            <a:xfrm>
              <a:off x="9453172" y="4763"/>
              <a:ext cx="358148" cy="596027"/>
              <a:chOff x="5595942" y="642918"/>
              <a:chExt cx="358148" cy="596027"/>
            </a:xfrm>
          </p:grpSpPr>
          <p:grpSp>
            <p:nvGrpSpPr>
              <p:cNvPr id="93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95" name="직선 연결선 9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6" name="모서리가 둥근 직사각형 9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타원 9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모서리가 둥근 직사각형 11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모서리가 둥근 직사각형 12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모서리가 둥근 직사각형 12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4" name="TextBox 93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>
              <a:off x="9020100" y="0"/>
              <a:ext cx="358148" cy="596027"/>
              <a:chOff x="5595942" y="642918"/>
              <a:chExt cx="358148" cy="596027"/>
            </a:xfrm>
          </p:grpSpPr>
          <p:grpSp>
            <p:nvGrpSpPr>
              <p:cNvPr id="124" name="그룹 123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26" name="직선 연결선 12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5" name="모서리가 둥근 직사각형 13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타원 13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모서리가 둥근 직사각형 13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모서리가 둥근 직사각형 13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모서리가 둥근 직사각형 13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5" name="TextBox 124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40" name="그룹 139"/>
            <p:cNvGrpSpPr/>
            <p:nvPr/>
          </p:nvGrpSpPr>
          <p:grpSpPr>
            <a:xfrm>
              <a:off x="8588469" y="0"/>
              <a:ext cx="358148" cy="680156"/>
              <a:chOff x="6869645" y="0"/>
              <a:chExt cx="358148" cy="680156"/>
            </a:xfrm>
          </p:grpSpPr>
          <p:grpSp>
            <p:nvGrpSpPr>
              <p:cNvPr id="142" name="그룹 141"/>
              <p:cNvGrpSpPr/>
              <p:nvPr/>
            </p:nvGrpSpPr>
            <p:grpSpPr>
              <a:xfrm>
                <a:off x="6869645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44" name="직선 연결선 143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모서리가 둥근 직사각형 14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6" name="타원 14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모서리가 둥근 직사각형 14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모서리가 둥근 직사각형 15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모서리가 둥근 직사각형 15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3" name="TextBox 142"/>
              <p:cNvSpPr txBox="1"/>
              <p:nvPr/>
            </p:nvSpPr>
            <p:spPr>
              <a:xfrm>
                <a:off x="6895173" y="338569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rgbClr val="C00000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1600" dirty="0">
                  <a:solidFill>
                    <a:srgbClr val="C00000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565102" y="4678985"/>
            <a:ext cx="8775796" cy="1288785"/>
            <a:chOff x="565102" y="4678985"/>
            <a:chExt cx="8775796" cy="1288785"/>
          </a:xfrm>
        </p:grpSpPr>
        <p:grpSp>
          <p:nvGrpSpPr>
            <p:cNvPr id="66" name="그룹 65"/>
            <p:cNvGrpSpPr/>
            <p:nvPr/>
          </p:nvGrpSpPr>
          <p:grpSpPr>
            <a:xfrm>
              <a:off x="604824" y="4678985"/>
              <a:ext cx="8736074" cy="425245"/>
              <a:chOff x="600109" y="2606001"/>
              <a:chExt cx="8736074" cy="425245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763623" y="2606001"/>
                <a:ext cx="8572560" cy="4252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sz="2000" dirty="0">
                    <a:latin typeface="+mn-ea"/>
                    <a:ea typeface="+mn-ea"/>
                  </a:rPr>
                  <a:t>거리와 시간이 어떻게 표시되어 있나요</a:t>
                </a:r>
                <a:r>
                  <a:rPr lang="en-US" altLang="ko-KR" sz="2000" dirty="0">
                    <a:latin typeface="+mn-ea"/>
                    <a:ea typeface="+mn-ea"/>
                  </a:rPr>
                  <a:t>?</a:t>
                </a:r>
              </a:p>
            </p:txBody>
          </p:sp>
          <p:sp>
            <p:nvSpPr>
              <p:cNvPr id="68" name="타원 67"/>
              <p:cNvSpPr/>
              <p:nvPr/>
            </p:nvSpPr>
            <p:spPr>
              <a:xfrm>
                <a:off x="600109" y="2751016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70" name="모서리가 둥근 직사각형 69"/>
            <p:cNvSpPr/>
            <p:nvPr/>
          </p:nvSpPr>
          <p:spPr>
            <a:xfrm>
              <a:off x="565102" y="5175770"/>
              <a:ext cx="8775795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805710" y="5346997"/>
            <a:ext cx="8824654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b="1" spc="-7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소수로 표시되어 있습니다</a:t>
            </a:r>
            <a:r>
              <a:rPr lang="en-US" altLang="ko-KR" sz="2000" b="1" spc="-7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 </a:t>
            </a:r>
            <a:r>
              <a:rPr lang="ko-KR" altLang="en-US" sz="2000" b="1" spc="-7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거리는 </a:t>
            </a:r>
            <a:r>
              <a:rPr lang="en-US" altLang="ko-KR" sz="2200" b="1" spc="-7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en-US" altLang="ko-KR" sz="2200" b="1" spc="-70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km</a:t>
            </a:r>
            <a:r>
              <a:rPr lang="en-US" altLang="ko-KR" sz="2200" b="1" spc="-7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’, </a:t>
            </a:r>
            <a:r>
              <a:rPr lang="ko-KR" altLang="en-US" sz="2000" b="1" spc="-7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시간은 </a:t>
            </a:r>
            <a:r>
              <a:rPr lang="en-US" altLang="ko-KR" sz="2000" b="1" spc="-7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sz="2000" b="1" spc="-7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시간</a:t>
            </a:r>
            <a:r>
              <a:rPr lang="en-US" altLang="ko-KR" sz="2000" b="1" spc="-7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sz="2000" b="1" spc="-7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을</a:t>
            </a:r>
            <a:r>
              <a:rPr lang="ko-KR" altLang="en-US" sz="2000" b="1" spc="-7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 </a:t>
            </a:r>
            <a:r>
              <a:rPr lang="ko-KR" altLang="en-US" sz="2000" b="1" spc="-7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단위로 합니다</a:t>
            </a:r>
            <a:r>
              <a:rPr lang="en-US" altLang="ko-KR" sz="2000" b="1" spc="-7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 </a:t>
            </a:r>
          </a:p>
        </p:txBody>
      </p:sp>
      <p:sp>
        <p:nvSpPr>
          <p:cNvPr id="110" name="직사각형 109">
            <a:hlinkClick r:id="rId3" action="ppaction://hlinksldjump"/>
          </p:cNvPr>
          <p:cNvSpPr/>
          <p:nvPr/>
        </p:nvSpPr>
        <p:spPr>
          <a:xfrm>
            <a:off x="8995006" y="260648"/>
            <a:ext cx="386726" cy="360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hlinkClick r:id="rId4" action="ppaction://hlinksldjump"/>
          </p:cNvPr>
          <p:cNvSpPr/>
          <p:nvPr/>
        </p:nvSpPr>
        <p:spPr>
          <a:xfrm>
            <a:off x="9436612" y="260648"/>
            <a:ext cx="386726" cy="360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9" name="그룹 98"/>
          <p:cNvGrpSpPr/>
          <p:nvPr/>
        </p:nvGrpSpPr>
        <p:grpSpPr>
          <a:xfrm>
            <a:off x="4787158" y="3796289"/>
            <a:ext cx="324000" cy="322933"/>
            <a:chOff x="4964713" y="2475902"/>
            <a:chExt cx="405203" cy="433965"/>
          </a:xfrm>
        </p:grpSpPr>
        <p:sp>
          <p:nvSpPr>
            <p:cNvPr id="107" name="타원 106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2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13" name="타원 112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4787158" y="5404469"/>
            <a:ext cx="324000" cy="322933"/>
            <a:chOff x="4964713" y="2475902"/>
            <a:chExt cx="405203" cy="433965"/>
          </a:xfrm>
        </p:grpSpPr>
        <p:sp>
          <p:nvSpPr>
            <p:cNvPr id="115" name="타원 114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6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17" name="타원 116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6500623" y="1251525"/>
            <a:ext cx="360040" cy="354656"/>
            <a:chOff x="6500623" y="1251525"/>
            <a:chExt cx="360040" cy="354656"/>
          </a:xfrm>
        </p:grpSpPr>
        <p:grpSp>
          <p:nvGrpSpPr>
            <p:cNvPr id="79" name="그룹 78"/>
            <p:cNvGrpSpPr/>
            <p:nvPr/>
          </p:nvGrpSpPr>
          <p:grpSpPr>
            <a:xfrm>
              <a:off x="6537176" y="1274144"/>
              <a:ext cx="245376" cy="248164"/>
              <a:chOff x="7515401" y="1584373"/>
              <a:chExt cx="223069" cy="225604"/>
            </a:xfrm>
          </p:grpSpPr>
          <p:sp>
            <p:nvSpPr>
              <p:cNvPr id="81" name="모서리가 둥근 직사각형 80"/>
              <p:cNvSpPr/>
              <p:nvPr/>
            </p:nvSpPr>
            <p:spPr>
              <a:xfrm>
                <a:off x="7515401" y="1584373"/>
                <a:ext cx="223069" cy="225604"/>
              </a:xfrm>
              <a:prstGeom prst="roundRect">
                <a:avLst>
                  <a:gd name="adj" fmla="val 28410"/>
                </a:avLst>
              </a:prstGeom>
              <a:solidFill>
                <a:srgbClr val="1FBADF"/>
              </a:solidFill>
              <a:ln w="28575">
                <a:solidFill>
                  <a:srgbClr val="74D5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3" name="그룹 82"/>
              <p:cNvGrpSpPr/>
              <p:nvPr/>
            </p:nvGrpSpPr>
            <p:grpSpPr>
              <a:xfrm>
                <a:off x="7556778" y="1628111"/>
                <a:ext cx="140311" cy="140311"/>
                <a:chOff x="7556778" y="1628111"/>
                <a:chExt cx="140311" cy="140311"/>
              </a:xfrm>
            </p:grpSpPr>
            <p:sp>
              <p:nvSpPr>
                <p:cNvPr id="88" name="모서리가 둥근 직사각형 87"/>
                <p:cNvSpPr/>
                <p:nvPr/>
              </p:nvSpPr>
              <p:spPr>
                <a:xfrm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모서리가 둥근 직사각형 97"/>
                <p:cNvSpPr/>
                <p:nvPr/>
              </p:nvSpPr>
              <p:spPr>
                <a:xfrm rot="5400000"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4" name="직사각형 3">
              <a:hlinkClick r:id="" action="ppaction://customshow?id=0&amp;return=true"/>
            </p:cNvPr>
            <p:cNvSpPr/>
            <p:nvPr/>
          </p:nvSpPr>
          <p:spPr>
            <a:xfrm>
              <a:off x="6500623" y="1251525"/>
              <a:ext cx="360040" cy="3546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9" name="그림 6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965" y="908720"/>
            <a:ext cx="2798071" cy="188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454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5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그룹 99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101" name="그룹 100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105" name="타원 104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06" name="이등변 삼각형 105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102" name="그룹 10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103" name="타원 102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04" name="이등변 삼각형 10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565102" y="3064064"/>
            <a:ext cx="8775796" cy="2006874"/>
            <a:chOff x="565102" y="3064064"/>
            <a:chExt cx="8775796" cy="2006874"/>
          </a:xfrm>
        </p:grpSpPr>
        <p:grpSp>
          <p:nvGrpSpPr>
            <p:cNvPr id="73" name="그룹 72"/>
            <p:cNvGrpSpPr/>
            <p:nvPr/>
          </p:nvGrpSpPr>
          <p:grpSpPr>
            <a:xfrm>
              <a:off x="604824" y="3064064"/>
              <a:ext cx="8736074" cy="425245"/>
              <a:chOff x="600109" y="2606001"/>
              <a:chExt cx="8736074" cy="425245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763623" y="2606001"/>
                <a:ext cx="8572560" cy="4252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sz="2000" dirty="0">
                    <a:latin typeface="+mn-ea"/>
                    <a:ea typeface="+mn-ea"/>
                  </a:rPr>
                  <a:t>시간이 가장 오래 걸리는 경로</a:t>
                </a:r>
                <a:r>
                  <a:rPr lang="en-US" altLang="ko-KR" sz="2000" dirty="0">
                    <a:latin typeface="+mn-ea"/>
                    <a:ea typeface="+mn-ea"/>
                  </a:rPr>
                  <a:t>, </a:t>
                </a:r>
                <a:r>
                  <a:rPr lang="ko-KR" altLang="en-US" sz="2000" dirty="0">
                    <a:latin typeface="+mn-ea"/>
                    <a:ea typeface="+mn-ea"/>
                  </a:rPr>
                  <a:t>거리가 가장 짧은 경로 등을 찾아보세요</a:t>
                </a:r>
                <a:r>
                  <a:rPr lang="en-US" altLang="ko-KR" sz="2000" dirty="0">
                    <a:latin typeface="+mn-ea"/>
                    <a:ea typeface="+mn-ea"/>
                  </a:rPr>
                  <a:t>.</a:t>
                </a:r>
              </a:p>
            </p:txBody>
          </p:sp>
          <p:sp>
            <p:nvSpPr>
              <p:cNvPr id="78" name="타원 77"/>
              <p:cNvSpPr/>
              <p:nvPr/>
            </p:nvSpPr>
            <p:spPr>
              <a:xfrm>
                <a:off x="600109" y="2745937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75" name="모서리가 둥근 직사각형 74"/>
            <p:cNvSpPr/>
            <p:nvPr/>
          </p:nvSpPr>
          <p:spPr>
            <a:xfrm>
              <a:off x="565102" y="3558938"/>
              <a:ext cx="8775795" cy="151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805710" y="3659374"/>
            <a:ext cx="8240573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b="1" spc="-5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시간이 가장 오래 걸리는 경로는 </a:t>
            </a:r>
            <a:r>
              <a:rPr lang="en-US" altLang="ko-KR" sz="2000" b="1" spc="-5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1.5</a:t>
            </a:r>
            <a:r>
              <a:rPr lang="ko-KR" altLang="en-US" sz="2000" b="1" spc="-5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시간이 걸리는 </a:t>
            </a:r>
            <a:r>
              <a:rPr lang="en-US" altLang="ko-KR" sz="2000" b="1" spc="-5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sz="2000" b="1" spc="-5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나</a:t>
            </a:r>
            <a:r>
              <a:rPr lang="en-US" altLang="ko-KR" sz="2000" b="1" spc="-5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~</a:t>
            </a:r>
            <a:r>
              <a:rPr lang="ko-KR" altLang="en-US" sz="2000" b="1" spc="-5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다</a:t>
            </a:r>
            <a:r>
              <a:rPr lang="en-US" altLang="ko-KR" sz="2000" b="1" spc="-5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en-US" altLang="ko-KR" sz="2000" b="1" spc="-3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en-US" altLang="ko-KR" sz="2000" b="1" spc="-5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sz="2000" b="1" spc="-5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sz="2000" b="1" spc="-5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마</a:t>
            </a:r>
            <a:r>
              <a:rPr lang="en-US" altLang="ko-KR" sz="2000" b="1" spc="-5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~ </a:t>
            </a:r>
            <a:r>
              <a:rPr lang="ko-KR" altLang="en-US" sz="2000" b="1" spc="-5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바</a:t>
            </a:r>
            <a:r>
              <a:rPr lang="en-US" altLang="ko-KR" sz="2000" b="1" spc="-5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en-US" altLang="ko-KR" sz="2000" b="1" spc="-3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en-US" altLang="ko-KR" sz="2000" b="1" spc="-5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sz="2000" b="1" spc="-5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sz="2000" b="1" spc="-5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사</a:t>
            </a:r>
            <a:r>
              <a:rPr lang="en-US" altLang="ko-KR" sz="2000" b="1" spc="-5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~</a:t>
            </a:r>
            <a:r>
              <a:rPr lang="ko-KR" altLang="en-US" sz="2000" b="1" spc="-5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아</a:t>
            </a:r>
            <a:r>
              <a:rPr lang="en-US" altLang="ko-KR" sz="2000" b="1" spc="-5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sz="2000" b="1" spc="-5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입니다</a:t>
            </a:r>
            <a:r>
              <a:rPr lang="en-US" altLang="ko-KR" sz="2000" b="1" spc="-5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거리가 가장 짧은 경로는 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2.1 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km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인 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라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~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마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입니다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 </a:t>
            </a:r>
            <a:endParaRPr lang="en-US" altLang="ko-KR" sz="20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773032" y="0"/>
            <a:ext cx="2038288" cy="680156"/>
            <a:chOff x="7773032" y="0"/>
            <a:chExt cx="2038288" cy="680156"/>
          </a:xfrm>
        </p:grpSpPr>
        <p:pic>
          <p:nvPicPr>
            <p:cNvPr id="91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773032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92" name="그룹 91"/>
            <p:cNvGrpSpPr/>
            <p:nvPr/>
          </p:nvGrpSpPr>
          <p:grpSpPr>
            <a:xfrm>
              <a:off x="9453172" y="4763"/>
              <a:ext cx="358148" cy="596027"/>
              <a:chOff x="5595942" y="642918"/>
              <a:chExt cx="358148" cy="596027"/>
            </a:xfrm>
          </p:grpSpPr>
          <p:grpSp>
            <p:nvGrpSpPr>
              <p:cNvPr id="93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95" name="직선 연결선 9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6" name="모서리가 둥근 직사각형 9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타원 9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모서리가 둥근 직사각형 11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모서리가 둥근 직사각형 12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모서리가 둥근 직사각형 12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4" name="TextBox 93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>
              <a:off x="9020100" y="0"/>
              <a:ext cx="358148" cy="596027"/>
              <a:chOff x="5595942" y="642918"/>
              <a:chExt cx="358148" cy="596027"/>
            </a:xfrm>
          </p:grpSpPr>
          <p:grpSp>
            <p:nvGrpSpPr>
              <p:cNvPr id="124" name="그룹 123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26" name="직선 연결선 12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5" name="모서리가 둥근 직사각형 13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타원 13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모서리가 둥근 직사각형 13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모서리가 둥근 직사각형 13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모서리가 둥근 직사각형 13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5" name="TextBox 124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40" name="그룹 139"/>
            <p:cNvGrpSpPr/>
            <p:nvPr/>
          </p:nvGrpSpPr>
          <p:grpSpPr>
            <a:xfrm>
              <a:off x="8588469" y="0"/>
              <a:ext cx="358148" cy="680156"/>
              <a:chOff x="6869645" y="0"/>
              <a:chExt cx="358148" cy="680156"/>
            </a:xfrm>
          </p:grpSpPr>
          <p:grpSp>
            <p:nvGrpSpPr>
              <p:cNvPr id="142" name="그룹 141"/>
              <p:cNvGrpSpPr/>
              <p:nvPr/>
            </p:nvGrpSpPr>
            <p:grpSpPr>
              <a:xfrm>
                <a:off x="6869645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44" name="직선 연결선 143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모서리가 둥근 직사각형 14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6" name="타원 14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모서리가 둥근 직사각형 14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모서리가 둥근 직사각형 15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모서리가 둥근 직사각형 15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3" name="TextBox 142"/>
              <p:cNvSpPr txBox="1"/>
              <p:nvPr/>
            </p:nvSpPr>
            <p:spPr>
              <a:xfrm>
                <a:off x="6895173" y="338569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rgbClr val="C00000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1600" dirty="0">
                  <a:solidFill>
                    <a:srgbClr val="C00000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64" name="직사각형 63">
            <a:hlinkClick r:id="rId3" action="ppaction://hlinksldjump"/>
          </p:cNvPr>
          <p:cNvSpPr/>
          <p:nvPr/>
        </p:nvSpPr>
        <p:spPr>
          <a:xfrm>
            <a:off x="8995006" y="260648"/>
            <a:ext cx="386726" cy="360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hlinkClick r:id="rId4" action="ppaction://hlinksldjump"/>
          </p:cNvPr>
          <p:cNvSpPr/>
          <p:nvPr/>
        </p:nvSpPr>
        <p:spPr>
          <a:xfrm>
            <a:off x="9436612" y="260648"/>
            <a:ext cx="386726" cy="360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/>
          <p:cNvGrpSpPr/>
          <p:nvPr/>
        </p:nvGrpSpPr>
        <p:grpSpPr>
          <a:xfrm>
            <a:off x="4787158" y="4153471"/>
            <a:ext cx="324000" cy="322933"/>
            <a:chOff x="4964713" y="2475902"/>
            <a:chExt cx="405203" cy="433965"/>
          </a:xfrm>
        </p:grpSpPr>
        <p:sp>
          <p:nvSpPr>
            <p:cNvPr id="71" name="타원 70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2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74" name="타원 73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6500623" y="1251525"/>
            <a:ext cx="360040" cy="354656"/>
            <a:chOff x="6500623" y="1251525"/>
            <a:chExt cx="360040" cy="354656"/>
          </a:xfrm>
        </p:grpSpPr>
        <p:grpSp>
          <p:nvGrpSpPr>
            <p:cNvPr id="58" name="그룹 57"/>
            <p:cNvGrpSpPr/>
            <p:nvPr/>
          </p:nvGrpSpPr>
          <p:grpSpPr>
            <a:xfrm>
              <a:off x="6537176" y="1274144"/>
              <a:ext cx="245376" cy="248164"/>
              <a:chOff x="7515401" y="1584373"/>
              <a:chExt cx="223069" cy="225604"/>
            </a:xfrm>
          </p:grpSpPr>
          <p:sp>
            <p:nvSpPr>
              <p:cNvPr id="60" name="모서리가 둥근 직사각형 59"/>
              <p:cNvSpPr/>
              <p:nvPr/>
            </p:nvSpPr>
            <p:spPr>
              <a:xfrm>
                <a:off x="7515401" y="1584373"/>
                <a:ext cx="223069" cy="225604"/>
              </a:xfrm>
              <a:prstGeom prst="roundRect">
                <a:avLst>
                  <a:gd name="adj" fmla="val 28410"/>
                </a:avLst>
              </a:prstGeom>
              <a:solidFill>
                <a:srgbClr val="1FBADF"/>
              </a:solidFill>
              <a:ln w="28575">
                <a:solidFill>
                  <a:srgbClr val="74D5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1" name="그룹 60"/>
              <p:cNvGrpSpPr/>
              <p:nvPr/>
            </p:nvGrpSpPr>
            <p:grpSpPr>
              <a:xfrm>
                <a:off x="7556778" y="1628111"/>
                <a:ext cx="140311" cy="140311"/>
                <a:chOff x="7556778" y="1628111"/>
                <a:chExt cx="140311" cy="140311"/>
              </a:xfrm>
            </p:grpSpPr>
            <p:sp>
              <p:nvSpPr>
                <p:cNvPr id="62" name="모서리가 둥근 직사각형 61"/>
                <p:cNvSpPr/>
                <p:nvPr/>
              </p:nvSpPr>
              <p:spPr>
                <a:xfrm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" name="모서리가 둥근 직사각형 62"/>
                <p:cNvSpPr/>
                <p:nvPr/>
              </p:nvSpPr>
              <p:spPr>
                <a:xfrm rot="5400000"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59" name="직사각형 58">
              <a:hlinkClick r:id="" action="ppaction://customshow?id=0&amp;return=true"/>
            </p:cNvPr>
            <p:cNvSpPr/>
            <p:nvPr/>
          </p:nvSpPr>
          <p:spPr>
            <a:xfrm>
              <a:off x="6500623" y="1251525"/>
              <a:ext cx="360040" cy="3546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7" name="그림 6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965" y="908720"/>
            <a:ext cx="2798071" cy="188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74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565102" y="4629410"/>
            <a:ext cx="8775796" cy="1339737"/>
            <a:chOff x="565102" y="4629410"/>
            <a:chExt cx="8775796" cy="1339737"/>
          </a:xfrm>
        </p:grpSpPr>
        <p:grpSp>
          <p:nvGrpSpPr>
            <p:cNvPr id="6" name="그룹 5"/>
            <p:cNvGrpSpPr/>
            <p:nvPr/>
          </p:nvGrpSpPr>
          <p:grpSpPr>
            <a:xfrm>
              <a:off x="604824" y="4629410"/>
              <a:ext cx="8736074" cy="461665"/>
              <a:chOff x="604824" y="4516125"/>
              <a:chExt cx="8736074" cy="461665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768338" y="4516125"/>
                <a:ext cx="857256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sz="2000" dirty="0">
                    <a:latin typeface="+mn-ea"/>
                    <a:ea typeface="+mn-ea"/>
                  </a:rPr>
                  <a:t>구하려는 것은 무엇인가요</a:t>
                </a:r>
                <a:r>
                  <a:rPr lang="en-US" altLang="ko-KR" sz="2000" dirty="0">
                    <a:latin typeface="+mn-ea"/>
                    <a:ea typeface="+mn-ea"/>
                  </a:rPr>
                  <a:t>?</a:t>
                </a:r>
              </a:p>
            </p:txBody>
          </p:sp>
          <p:sp>
            <p:nvSpPr>
              <p:cNvPr id="73" name="타원 72"/>
              <p:cNvSpPr/>
              <p:nvPr/>
            </p:nvSpPr>
            <p:spPr>
              <a:xfrm>
                <a:off x="604824" y="4649515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67" name="모서리가 둥근 직사각형 66"/>
            <p:cNvSpPr/>
            <p:nvPr/>
          </p:nvSpPr>
          <p:spPr>
            <a:xfrm>
              <a:off x="565102" y="5089384"/>
              <a:ext cx="8775795" cy="879763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101" name="그룹 100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105" name="타원 104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06" name="이등변 삼각형 105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102" name="그룹 10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103" name="타원 102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04" name="이등변 삼각형 10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8" name="그룹 7"/>
          <p:cNvGrpSpPr/>
          <p:nvPr/>
        </p:nvGrpSpPr>
        <p:grpSpPr>
          <a:xfrm>
            <a:off x="7773032" y="0"/>
            <a:ext cx="2038288" cy="680156"/>
            <a:chOff x="7773032" y="0"/>
            <a:chExt cx="2038288" cy="680156"/>
          </a:xfrm>
        </p:grpSpPr>
        <p:grpSp>
          <p:nvGrpSpPr>
            <p:cNvPr id="91" name="그룹 90"/>
            <p:cNvGrpSpPr/>
            <p:nvPr/>
          </p:nvGrpSpPr>
          <p:grpSpPr>
            <a:xfrm>
              <a:off x="9016633" y="0"/>
              <a:ext cx="358148" cy="680156"/>
              <a:chOff x="7207415" y="0"/>
              <a:chExt cx="358148" cy="680156"/>
            </a:xfrm>
          </p:grpSpPr>
          <p:grpSp>
            <p:nvGrpSpPr>
              <p:cNvPr id="92" name="그룹 91"/>
              <p:cNvGrpSpPr/>
              <p:nvPr/>
            </p:nvGrpSpPr>
            <p:grpSpPr>
              <a:xfrm>
                <a:off x="7207415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94" name="직선 연결선 93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모서리가 둥근 직사각형 9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타원 9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모서리가 둥근 직사각형 9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모서리가 둥근 직사각형 9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모서리가 둥근 직사각형 9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3" name="TextBox 92"/>
              <p:cNvSpPr txBox="1"/>
              <p:nvPr/>
            </p:nvSpPr>
            <p:spPr>
              <a:xfrm>
                <a:off x="7244339" y="338316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rgbClr val="C00000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1600" dirty="0">
                  <a:solidFill>
                    <a:srgbClr val="C00000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07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773032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08" name="그룹 107"/>
            <p:cNvGrpSpPr/>
            <p:nvPr/>
          </p:nvGrpSpPr>
          <p:grpSpPr>
            <a:xfrm>
              <a:off x="9453172" y="4763"/>
              <a:ext cx="358148" cy="596027"/>
              <a:chOff x="5595942" y="642918"/>
              <a:chExt cx="358148" cy="596027"/>
            </a:xfrm>
          </p:grpSpPr>
          <p:grpSp>
            <p:nvGrpSpPr>
              <p:cNvPr id="109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1" name="직선 연결선 11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모서리가 둥근 직사각형 11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타원 11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모서리가 둥근 직사각형 11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모서리가 둥근 직사각형 11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모서리가 둥근 직사각형 11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0" name="TextBox 109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>
              <a:off x="8588845" y="0"/>
              <a:ext cx="358148" cy="596027"/>
              <a:chOff x="5595942" y="642918"/>
              <a:chExt cx="358148" cy="596027"/>
            </a:xfrm>
          </p:grpSpPr>
          <p:grpSp>
            <p:nvGrpSpPr>
              <p:cNvPr id="119" name="그룹 118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27" name="직선 연결선 12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8" name="모서리가 둥근 직사각형 12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타원 12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모서리가 둥근 직사각형 12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" name="모서리가 둥근 직사각형 13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모서리가 둥근 직사각형 13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0" name="TextBox 119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68" name="TextBox 67"/>
          <p:cNvSpPr txBox="1"/>
          <p:nvPr/>
        </p:nvSpPr>
        <p:spPr>
          <a:xfrm>
            <a:off x="805710" y="5234344"/>
            <a:ext cx="8414933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조건에 맞는 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자전거 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여행 경로를 찾아야 합니다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564993" y="958150"/>
            <a:ext cx="8811831" cy="923330"/>
            <a:chOff x="564993" y="958150"/>
            <a:chExt cx="8811831" cy="923330"/>
          </a:xfrm>
        </p:grpSpPr>
        <p:grpSp>
          <p:nvGrpSpPr>
            <p:cNvPr id="58" name="그룹 57"/>
            <p:cNvGrpSpPr/>
            <p:nvPr/>
          </p:nvGrpSpPr>
          <p:grpSpPr>
            <a:xfrm>
              <a:off x="564993" y="958150"/>
              <a:ext cx="8811831" cy="923330"/>
              <a:chOff x="564993" y="958150"/>
              <a:chExt cx="8811831" cy="923330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989015" y="958150"/>
                <a:ext cx="838780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sz="2250" b="1" dirty="0">
                    <a:latin typeface="+mn-ea"/>
                  </a:rPr>
                  <a:t>민혁이가 자전거 여행을 계획하고 있습니다</a:t>
                </a:r>
                <a:r>
                  <a:rPr lang="en-US" altLang="ko-KR" sz="2250" b="1" dirty="0">
                    <a:latin typeface="+mn-ea"/>
                  </a:rPr>
                  <a:t>. </a:t>
                </a:r>
                <a:r>
                  <a:rPr lang="ko-KR" altLang="en-US" sz="2250" b="1" dirty="0">
                    <a:latin typeface="+mn-ea"/>
                  </a:rPr>
                  <a:t>다음         </a:t>
                </a:r>
                <a:r>
                  <a:rPr lang="ko-KR" altLang="en-US" sz="2250" b="1" dirty="0" smtClean="0">
                    <a:latin typeface="+mn-ea"/>
                  </a:rPr>
                  <a:t>에 </a:t>
                </a:r>
                <a:r>
                  <a:rPr lang="ko-KR" altLang="en-US" sz="2250" b="1" dirty="0">
                    <a:latin typeface="+mn-ea"/>
                  </a:rPr>
                  <a:t>맞는 자전거 여행 경로를 찾아봅시다</a:t>
                </a:r>
                <a:r>
                  <a:rPr lang="en-US" altLang="ko-KR" sz="2250" b="1" dirty="0">
                    <a:latin typeface="+mn-ea"/>
                  </a:rPr>
                  <a:t>.</a:t>
                </a:r>
                <a:endParaRPr lang="ko-KR" altLang="en-US" sz="2250" b="1" dirty="0">
                  <a:latin typeface="+mn-ea"/>
                </a:endParaRPr>
              </a:p>
            </p:txBody>
          </p:sp>
          <p:grpSp>
            <p:nvGrpSpPr>
              <p:cNvPr id="60" name="그룹 59"/>
              <p:cNvGrpSpPr/>
              <p:nvPr/>
            </p:nvGrpSpPr>
            <p:grpSpPr>
              <a:xfrm>
                <a:off x="564993" y="1004120"/>
                <a:ext cx="377985" cy="400110"/>
                <a:chOff x="564993" y="1004120"/>
                <a:chExt cx="377985" cy="400110"/>
              </a:xfrm>
            </p:grpSpPr>
            <p:pic>
              <p:nvPicPr>
                <p:cNvPr id="64" name="그림 63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64993" y="1012135"/>
                  <a:ext cx="377985" cy="384081"/>
                </a:xfrm>
                <a:prstGeom prst="rect">
                  <a:avLst/>
                </a:prstGeom>
              </p:spPr>
            </p:pic>
            <p:sp>
              <p:nvSpPr>
                <p:cNvPr id="65" name="TextBox 64"/>
                <p:cNvSpPr txBox="1"/>
                <p:nvPr/>
              </p:nvSpPr>
              <p:spPr>
                <a:xfrm>
                  <a:off x="595234" y="1004120"/>
                  <a:ext cx="31750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dirty="0" smtClean="0">
                      <a:solidFill>
                        <a:schemeClr val="bg1"/>
                      </a:solidFill>
                      <a:latin typeface="나눔고딕 ExtraBold" pitchFamily="50" charset="-127"/>
                      <a:ea typeface="나눔고딕 ExtraBold" pitchFamily="50" charset="-127"/>
                    </a:rPr>
                    <a:t>2</a:t>
                  </a:r>
                  <a:endParaRPr lang="ko-KR" altLang="en-US" sz="2000" dirty="0">
                    <a:solidFill>
                      <a:schemeClr val="bg1"/>
                    </a:solidFill>
                    <a:latin typeface="나눔고딕 ExtraBold" pitchFamily="50" charset="-127"/>
                    <a:ea typeface="나눔고딕 ExtraBold" pitchFamily="50" charset="-127"/>
                  </a:endParaRPr>
                </a:p>
              </p:txBody>
            </p:sp>
          </p:grpSp>
        </p:grpSp>
        <p:sp>
          <p:nvSpPr>
            <p:cNvPr id="4" name="모서리가 둥근 직사각형 3"/>
            <p:cNvSpPr/>
            <p:nvPr/>
          </p:nvSpPr>
          <p:spPr>
            <a:xfrm>
              <a:off x="7524000" y="1026000"/>
              <a:ext cx="720720" cy="332640"/>
            </a:xfrm>
            <a:prstGeom prst="roundRect">
              <a:avLst>
                <a:gd name="adj" fmla="val 50000"/>
              </a:avLst>
            </a:prstGeom>
            <a:solidFill>
              <a:srgbClr val="C49A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+mn-ea"/>
                </a:rPr>
                <a:t>조건</a:t>
              </a:r>
            </a:p>
          </p:txBody>
        </p:sp>
      </p:grpSp>
      <p:sp>
        <p:nvSpPr>
          <p:cNvPr id="81" name="직사각형 80">
            <a:hlinkClick r:id="rId4" action="ppaction://hlinksldjump"/>
          </p:cNvPr>
          <p:cNvSpPr/>
          <p:nvPr/>
        </p:nvSpPr>
        <p:spPr>
          <a:xfrm>
            <a:off x="9436612" y="260648"/>
            <a:ext cx="386726" cy="360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hlinkClick r:id="rId5" action="ppaction://hlinksldjump"/>
          </p:cNvPr>
          <p:cNvSpPr/>
          <p:nvPr/>
        </p:nvSpPr>
        <p:spPr>
          <a:xfrm>
            <a:off x="8553400" y="260648"/>
            <a:ext cx="386726" cy="360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4" name="그룹 73"/>
          <p:cNvGrpSpPr/>
          <p:nvPr/>
        </p:nvGrpSpPr>
        <p:grpSpPr>
          <a:xfrm>
            <a:off x="4787158" y="5355228"/>
            <a:ext cx="324000" cy="322933"/>
            <a:chOff x="4964713" y="2475902"/>
            <a:chExt cx="405203" cy="433965"/>
          </a:xfrm>
        </p:grpSpPr>
        <p:sp>
          <p:nvSpPr>
            <p:cNvPr id="80" name="타원 79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3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84" name="타원 83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997" y="2095667"/>
            <a:ext cx="6684006" cy="228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796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그룹 99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101" name="그룹 100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105" name="타원 104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06" name="이등변 삼각형 105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102" name="그룹 10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103" name="타원 102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04" name="이등변 삼각형 10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7773032" y="0"/>
            <a:ext cx="2038288" cy="680156"/>
            <a:chOff x="7773032" y="0"/>
            <a:chExt cx="2038288" cy="680156"/>
          </a:xfrm>
        </p:grpSpPr>
        <p:grpSp>
          <p:nvGrpSpPr>
            <p:cNvPr id="91" name="그룹 90"/>
            <p:cNvGrpSpPr/>
            <p:nvPr/>
          </p:nvGrpSpPr>
          <p:grpSpPr>
            <a:xfrm>
              <a:off x="9016633" y="0"/>
              <a:ext cx="358148" cy="680156"/>
              <a:chOff x="7207415" y="0"/>
              <a:chExt cx="358148" cy="680156"/>
            </a:xfrm>
          </p:grpSpPr>
          <p:grpSp>
            <p:nvGrpSpPr>
              <p:cNvPr id="92" name="그룹 91"/>
              <p:cNvGrpSpPr/>
              <p:nvPr/>
            </p:nvGrpSpPr>
            <p:grpSpPr>
              <a:xfrm>
                <a:off x="7207415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94" name="직선 연결선 93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모서리가 둥근 직사각형 9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타원 9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모서리가 둥근 직사각형 9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모서리가 둥근 직사각형 9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모서리가 둥근 직사각형 9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3" name="TextBox 92"/>
              <p:cNvSpPr txBox="1"/>
              <p:nvPr/>
            </p:nvSpPr>
            <p:spPr>
              <a:xfrm>
                <a:off x="7244339" y="338316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rgbClr val="C00000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1600" dirty="0">
                  <a:solidFill>
                    <a:srgbClr val="C00000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07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7773032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08" name="그룹 107"/>
            <p:cNvGrpSpPr/>
            <p:nvPr/>
          </p:nvGrpSpPr>
          <p:grpSpPr>
            <a:xfrm>
              <a:off x="9453172" y="4763"/>
              <a:ext cx="358148" cy="596027"/>
              <a:chOff x="5595942" y="642918"/>
              <a:chExt cx="358148" cy="596027"/>
            </a:xfrm>
          </p:grpSpPr>
          <p:grpSp>
            <p:nvGrpSpPr>
              <p:cNvPr id="109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1" name="직선 연결선 11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모서리가 둥근 직사각형 11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타원 11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모서리가 둥근 직사각형 11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모서리가 둥근 직사각형 11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모서리가 둥근 직사각형 11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0" name="TextBox 109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>
              <a:off x="8588845" y="0"/>
              <a:ext cx="358148" cy="596027"/>
              <a:chOff x="5595942" y="642918"/>
              <a:chExt cx="358148" cy="596027"/>
            </a:xfrm>
          </p:grpSpPr>
          <p:grpSp>
            <p:nvGrpSpPr>
              <p:cNvPr id="119" name="그룹 118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27" name="직선 연결선 12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8" name="모서리가 둥근 직사각형 12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타원 12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모서리가 둥근 직사각형 12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" name="모서리가 둥근 직사각형 13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모서리가 둥근 직사각형 13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0" name="TextBox 119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64" name="직사각형 63">
            <a:hlinkClick r:id="rId3" action="ppaction://hlinksldjump"/>
          </p:cNvPr>
          <p:cNvSpPr/>
          <p:nvPr/>
        </p:nvSpPr>
        <p:spPr>
          <a:xfrm>
            <a:off x="9436612" y="260648"/>
            <a:ext cx="386726" cy="360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hlinkClick r:id="rId4" action="ppaction://hlinksldjump"/>
          </p:cNvPr>
          <p:cNvSpPr/>
          <p:nvPr/>
        </p:nvSpPr>
        <p:spPr>
          <a:xfrm>
            <a:off x="8553400" y="260648"/>
            <a:ext cx="386726" cy="360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565102" y="3517127"/>
            <a:ext cx="8775796" cy="1656095"/>
            <a:chOff x="565102" y="3517127"/>
            <a:chExt cx="8775796" cy="1656095"/>
          </a:xfrm>
        </p:grpSpPr>
        <p:grpSp>
          <p:nvGrpSpPr>
            <p:cNvPr id="65" name="그룹 64"/>
            <p:cNvGrpSpPr/>
            <p:nvPr/>
          </p:nvGrpSpPr>
          <p:grpSpPr>
            <a:xfrm>
              <a:off x="604824" y="3517127"/>
              <a:ext cx="8736074" cy="425245"/>
              <a:chOff x="600109" y="2606001"/>
              <a:chExt cx="8736074" cy="425245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763623" y="2606001"/>
                <a:ext cx="8572560" cy="4252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sz="2000" dirty="0">
                    <a:latin typeface="+mn-ea"/>
                    <a:ea typeface="+mn-ea"/>
                  </a:rPr>
                  <a:t>자전거 여행 경로를 찾을 때 생각해야 할 것은 무엇인가요</a:t>
                </a:r>
                <a:r>
                  <a:rPr lang="en-US" altLang="ko-KR" sz="2000" dirty="0">
                    <a:latin typeface="+mn-ea"/>
                    <a:ea typeface="+mn-ea"/>
                  </a:rPr>
                  <a:t>?</a:t>
                </a:r>
              </a:p>
            </p:txBody>
          </p:sp>
          <p:sp>
            <p:nvSpPr>
              <p:cNvPr id="73" name="타원 72"/>
              <p:cNvSpPr/>
              <p:nvPr/>
            </p:nvSpPr>
            <p:spPr>
              <a:xfrm>
                <a:off x="600109" y="2742874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67" name="모서리가 둥근 직사각형 66"/>
            <p:cNvSpPr/>
            <p:nvPr/>
          </p:nvSpPr>
          <p:spPr>
            <a:xfrm>
              <a:off x="565102" y="4021222"/>
              <a:ext cx="8775795" cy="115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805711" y="4144791"/>
            <a:ext cx="83104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인증 도장의 개수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전체 거리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걸리는 시간과 길에 대한 조건을 생각해야 합니다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 </a:t>
            </a:r>
          </a:p>
        </p:txBody>
      </p:sp>
      <p:grpSp>
        <p:nvGrpSpPr>
          <p:cNvPr id="62" name="그룹 61"/>
          <p:cNvGrpSpPr/>
          <p:nvPr/>
        </p:nvGrpSpPr>
        <p:grpSpPr>
          <a:xfrm>
            <a:off x="4787158" y="4435755"/>
            <a:ext cx="324000" cy="322933"/>
            <a:chOff x="4964713" y="2475902"/>
            <a:chExt cx="405203" cy="433965"/>
          </a:xfrm>
        </p:grpSpPr>
        <p:sp>
          <p:nvSpPr>
            <p:cNvPr id="63" name="타원 62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9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70" name="타원 69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1" name="그림 5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997" y="955325"/>
            <a:ext cx="6684006" cy="228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66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185248" y="0"/>
            <a:ext cx="2720752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76" y="2045587"/>
            <a:ext cx="8087647" cy="276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60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1506</TotalTime>
  <Words>409</Words>
  <PresentationFormat>A4 용지(210x297mm)</PresentationFormat>
  <Paragraphs>108</Paragraphs>
  <Slides>13</Slides>
  <Notes>0</Notes>
  <HiddenSlides>2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  <vt:variant>
        <vt:lpstr>재구성한 쇼</vt:lpstr>
      </vt:variant>
      <vt:variant>
        <vt:i4>2</vt:i4>
      </vt:variant>
    </vt:vector>
  </HeadingPairs>
  <TitlesOfParts>
    <vt:vector size="21" baseType="lpstr">
      <vt:lpstr>나눔고딕</vt:lpstr>
      <vt:lpstr>Arial</vt:lpstr>
      <vt:lpstr>Cambria Math</vt:lpstr>
      <vt:lpstr>나눔고딕 ExtraBold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재구성한 쇼 1</vt:lpstr>
      <vt:lpstr>재구성한 쇼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Printed>2020-11-09T12:13:17Z</cp:lastPrinted>
  <dcterms:created xsi:type="dcterms:W3CDTF">2020-09-07T10:18:08Z</dcterms:created>
  <dcterms:modified xsi:type="dcterms:W3CDTF">2021-04-23T00:30:24Z</dcterms:modified>
</cp:coreProperties>
</file>