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267" r:id="rId3"/>
    <p:sldId id="337" r:id="rId4"/>
    <p:sldId id="322" r:id="rId5"/>
    <p:sldId id="305" r:id="rId6"/>
    <p:sldId id="334" r:id="rId7"/>
    <p:sldId id="336" r:id="rId8"/>
    <p:sldId id="296" r:id="rId9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고딕" panose="020D0604000000000000" pitchFamily="50" charset="-127"/>
      <p:regular r:id="rId14"/>
      <p:bold r:id="rId15"/>
    </p:embeddedFont>
  </p:embeddedFontLst>
  <p:custShowLst>
    <p:custShow name="재구성한 쇼 1" id="0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6" pos="580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4DD"/>
    <a:srgbClr val="FBF5DD"/>
    <a:srgbClr val="C49A6C"/>
    <a:srgbClr val="D4E872"/>
    <a:srgbClr val="E1EF9B"/>
    <a:srgbClr val="BFDD2B"/>
    <a:srgbClr val="63A85B"/>
    <a:srgbClr val="7B2D2D"/>
    <a:srgbClr val="1FBADF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536" y="660"/>
      </p:cViewPr>
      <p:guideLst>
        <p:guide orient="horz" pos="890"/>
        <p:guide pos="353"/>
        <p:guide orient="horz" pos="3884"/>
        <p:guide pos="580"/>
        <p:guide pos="5887"/>
        <p:guide orient="horz" pos="255"/>
        <p:guide orient="horz" pos="3748"/>
        <p:guide orient="horz" pos="1117"/>
        <p:guide orient="horz" pos="618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26333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2770758" cy="630025"/>
            <a:chOff x="1381101" y="12893"/>
            <a:chExt cx="2770758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ko-KR" altLang="en-US" sz="14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en-US" altLang="ko-KR" sz="1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008851" y="12893"/>
              <a:ext cx="1143008" cy="630025"/>
              <a:chOff x="449374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49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74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498969" y="3106341"/>
            <a:ext cx="16704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01660" y="0"/>
            <a:ext cx="1609660" cy="596027"/>
            <a:chOff x="8201660" y="0"/>
            <a:chExt cx="1609660" cy="596027"/>
          </a:xfrm>
        </p:grpSpPr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9453172" y="0"/>
              <a:ext cx="358148" cy="596027"/>
              <a:chOff x="5595942" y="642918"/>
              <a:chExt cx="358148" cy="596027"/>
            </a:xfrm>
          </p:grpSpPr>
          <p:grpSp>
            <p:nvGrpSpPr>
              <p:cNvPr id="6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4" name="직사각형 3">
            <a:hlinkClick r:id="rId4" action="ppaction://hlinksldjump"/>
          </p:cNvPr>
          <p:cNvSpPr/>
          <p:nvPr/>
        </p:nvSpPr>
        <p:spPr>
          <a:xfrm>
            <a:off x="9017871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hlinkClick r:id="rId5" action="ppaction://hlinksldjump"/>
          </p:cNvPr>
          <p:cNvSpPr/>
          <p:nvPr/>
        </p:nvSpPr>
        <p:spPr>
          <a:xfrm>
            <a:off x="9451817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393000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98~99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60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아름다운 사각형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755" b="6352"/>
          <a:stretch/>
        </p:blipFill>
        <p:spPr>
          <a:xfrm>
            <a:off x="-105763" y="-61588"/>
            <a:ext cx="10079426" cy="690917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545072" y="931298"/>
            <a:ext cx="8371913" cy="535531"/>
            <a:chOff x="545072" y="931298"/>
            <a:chExt cx="8371913" cy="535531"/>
          </a:xfrm>
        </p:grpSpPr>
        <p:sp>
          <p:nvSpPr>
            <p:cNvPr id="53" name="TextBox 52"/>
            <p:cNvSpPr txBox="1"/>
            <p:nvPr/>
          </p:nvSpPr>
          <p:spPr>
            <a:xfrm>
              <a:off x="1014666" y="931298"/>
              <a:ext cx="790231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130" dirty="0" smtClean="0">
                  <a:latin typeface="나눔고딕 ExtraBold" pitchFamily="50" charset="-127"/>
                  <a:ea typeface="나눔고딕 ExtraBold" pitchFamily="50" charset="-127"/>
                </a:rPr>
                <a:t>스테인드글라스에서 여러 가지 모양의 사각형을 찾아봅시다</a:t>
              </a:r>
              <a:r>
                <a:rPr lang="en-US" altLang="ko-KR" sz="2400" spc="-13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spc="-13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5072" y="1009333"/>
              <a:ext cx="377985" cy="400110"/>
              <a:chOff x="545072" y="1009333"/>
              <a:chExt cx="377985" cy="40011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72" y="1020396"/>
                <a:ext cx="377985" cy="377985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75313" y="1009333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-1" y="0"/>
            <a:ext cx="826333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381101" y="12893"/>
            <a:ext cx="2770758" cy="630025"/>
            <a:chOff x="1381101" y="12893"/>
            <a:chExt cx="2770758" cy="63002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381101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ko-KR" altLang="en-US" sz="14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en-US" altLang="ko-KR" sz="1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008851" y="12893"/>
              <a:ext cx="1143008" cy="630025"/>
              <a:chOff x="4493746" y="12893"/>
              <a:chExt cx="1143008" cy="630025"/>
            </a:xfrm>
          </p:grpSpPr>
          <p:pic>
            <p:nvPicPr>
              <p:cNvPr id="4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7949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48" name="직사각형 47"/>
              <p:cNvSpPr/>
              <p:nvPr/>
            </p:nvSpPr>
            <p:spPr>
              <a:xfrm>
                <a:off x="4493746" y="428604"/>
                <a:ext cx="1143008" cy="214314"/>
              </a:xfrm>
              <a:prstGeom prst="rect">
                <a:avLst/>
              </a:prstGeom>
              <a:solidFill>
                <a:srgbClr val="FCF4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5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5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52" name="TextBox 51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201660" y="0"/>
            <a:ext cx="1608237" cy="680156"/>
            <a:chOff x="8201660" y="0"/>
            <a:chExt cx="1608237" cy="680156"/>
          </a:xfrm>
        </p:grpSpPr>
        <p:grpSp>
          <p:nvGrpSpPr>
            <p:cNvPr id="57" name="그룹 56"/>
            <p:cNvGrpSpPr/>
            <p:nvPr/>
          </p:nvGrpSpPr>
          <p:grpSpPr>
            <a:xfrm>
              <a:off x="9016633" y="0"/>
              <a:ext cx="358148" cy="680156"/>
              <a:chOff x="6869645" y="0"/>
              <a:chExt cx="358148" cy="680156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9451817" y="0"/>
              <a:ext cx="358080" cy="596027"/>
              <a:chOff x="5594587" y="642918"/>
              <a:chExt cx="358080" cy="596027"/>
            </a:xfrm>
          </p:grpSpPr>
          <p:grpSp>
            <p:nvGrpSpPr>
              <p:cNvPr id="61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3" name="직선 연결선 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95" name="직사각형 94">
            <a:hlinkClick r:id="rId6" action="ppaction://hlinksldjump"/>
          </p:cNvPr>
          <p:cNvSpPr/>
          <p:nvPr/>
        </p:nvSpPr>
        <p:spPr>
          <a:xfrm>
            <a:off x="9451817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5241032" y="2924944"/>
            <a:ext cx="536707" cy="496729"/>
            <a:chOff x="6848211" y="916145"/>
            <a:chExt cx="536707" cy="496729"/>
          </a:xfrm>
        </p:grpSpPr>
        <p:grpSp>
          <p:nvGrpSpPr>
            <p:cNvPr id="97" name="그룹 96"/>
            <p:cNvGrpSpPr/>
            <p:nvPr/>
          </p:nvGrpSpPr>
          <p:grpSpPr>
            <a:xfrm>
              <a:off x="6969224" y="1023052"/>
              <a:ext cx="252000" cy="252000"/>
              <a:chOff x="7515401" y="1584373"/>
              <a:chExt cx="223069" cy="225604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직사각형 97">
              <a:hlinkClick r:id="" action="ppaction://customshow?id=0&amp;return=true"/>
            </p:cNvPr>
            <p:cNvSpPr/>
            <p:nvPr/>
          </p:nvSpPr>
          <p:spPr>
            <a:xfrm>
              <a:off x="6848211" y="916145"/>
              <a:ext cx="536707" cy="4967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CF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-34095" y="-111150"/>
            <a:ext cx="9940095" cy="923330"/>
            <a:chOff x="-34095" y="-111150"/>
            <a:chExt cx="9940095" cy="923330"/>
          </a:xfrm>
        </p:grpSpPr>
        <p:sp>
          <p:nvSpPr>
            <p:cNvPr id="17" name="직사각형 16"/>
            <p:cNvSpPr/>
            <p:nvPr/>
          </p:nvSpPr>
          <p:spPr>
            <a:xfrm>
              <a:off x="-1" y="0"/>
              <a:ext cx="9906001" cy="428604"/>
            </a:xfrm>
            <a:prstGeom prst="rect">
              <a:avLst/>
            </a:prstGeom>
            <a:solidFill>
              <a:srgbClr val="1FB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381101" y="12893"/>
              <a:ext cx="2770758" cy="630025"/>
              <a:chOff x="1381101" y="12893"/>
              <a:chExt cx="2770758" cy="630025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1381101" y="71438"/>
                <a:ext cx="2131740" cy="285728"/>
              </a:xfrm>
              <a:prstGeom prst="roundRect">
                <a:avLst>
                  <a:gd name="adj" fmla="val 30001"/>
                </a:avLst>
              </a:prstGeom>
              <a:solidFill>
                <a:srgbClr val="008B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ko-KR" altLang="en-US" sz="1400" dirty="0" smtClean="0">
                    <a:latin typeface="나눔고딕 ExtraBold" pitchFamily="50" charset="-127"/>
                    <a:ea typeface="나눔고딕 ExtraBold" pitchFamily="50" charset="-127"/>
                  </a:rPr>
                  <a:t>융합 연구소</a:t>
                </a:r>
                <a:endParaRPr lang="en-US" altLang="ko-KR" sz="14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3008851" y="12893"/>
                <a:ext cx="1143008" cy="630025"/>
                <a:chOff x="4493746" y="12893"/>
                <a:chExt cx="1143008" cy="630025"/>
              </a:xfrm>
            </p:grpSpPr>
            <p:pic>
              <p:nvPicPr>
                <p:cNvPr id="21" name="Picture 2" descr="C:\Users\shs\Desktop\Untitled4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779498" y="12893"/>
                  <a:ext cx="611530" cy="560175"/>
                </a:xfrm>
                <a:prstGeom prst="rect">
                  <a:avLst/>
                </a:prstGeom>
                <a:noFill/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4493746" y="428604"/>
                  <a:ext cx="1143008" cy="214314"/>
                </a:xfrm>
                <a:prstGeom prst="rect">
                  <a:avLst/>
                </a:prstGeom>
                <a:solidFill>
                  <a:srgbClr val="FCF4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3778" y="428604"/>
              <a:ext cx="857256" cy="285752"/>
              <a:chOff x="1381100" y="571480"/>
              <a:chExt cx="1143008" cy="285752"/>
            </a:xfrm>
          </p:grpSpPr>
          <p:pic>
            <p:nvPicPr>
              <p:cNvPr id="24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flipH="1">
                <a:off x="1952604" y="571480"/>
                <a:ext cx="571504" cy="285752"/>
              </a:xfrm>
              <a:prstGeom prst="rect">
                <a:avLst/>
              </a:prstGeom>
              <a:noFill/>
            </p:spPr>
          </p:pic>
          <p:pic>
            <p:nvPicPr>
              <p:cNvPr id="25" name="Picture 4" descr="C:\Users\shs\Desktop\bar2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81100" y="571480"/>
                <a:ext cx="571504" cy="285752"/>
              </a:xfrm>
              <a:prstGeom prst="rect">
                <a:avLst/>
              </a:prstGeom>
              <a:noFill/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-34095" y="-111150"/>
              <a:ext cx="7681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spc="-1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11</a:t>
              </a:r>
              <a:endParaRPr lang="ko-KR" altLang="en-US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3623" y="221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차시</a:t>
              </a:r>
              <a:endPara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920750" y="3306285"/>
            <a:ext cx="80958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00" dirty="0" smtClean="0">
                <a:latin typeface="+mn-ea"/>
              </a:rPr>
              <a:t> 스테인드글라스는 </a:t>
            </a:r>
            <a:r>
              <a:rPr lang="ko-KR" altLang="en-US" sz="2000" dirty="0">
                <a:latin typeface="+mn-ea"/>
              </a:rPr>
              <a:t>색유리를 쓰거나 유리에 색을 칠해 무늬나 그림을 나타내는 </a:t>
            </a:r>
            <a:r>
              <a:rPr lang="ko-KR" altLang="en-US" sz="2000" dirty="0" smtClean="0">
                <a:latin typeface="+mn-ea"/>
              </a:rPr>
              <a:t>것으로 빛이 </a:t>
            </a:r>
            <a:r>
              <a:rPr lang="ko-KR" altLang="en-US" sz="2000" dirty="0">
                <a:latin typeface="+mn-ea"/>
              </a:rPr>
              <a:t>들어오면 아름다운 무늬를 만들어 냅니다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2000" dirty="0" smtClean="0">
                <a:latin typeface="+mn-ea"/>
              </a:rPr>
              <a:t> 미술 </a:t>
            </a:r>
            <a:r>
              <a:rPr lang="ko-KR" altLang="en-US" sz="2000" dirty="0">
                <a:latin typeface="+mn-ea"/>
              </a:rPr>
              <a:t>시간에 셀로판지를 이용하여 스테인드글라스를 만들고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교실 </a:t>
            </a:r>
            <a:r>
              <a:rPr lang="ko-KR" altLang="en-US" sz="2000" dirty="0" smtClean="0">
                <a:latin typeface="+mn-ea"/>
              </a:rPr>
              <a:t>창문을 꾸며서 교실 분위기를 새롭게 </a:t>
            </a:r>
            <a:r>
              <a:rPr lang="ko-KR" altLang="en-US" sz="2000" dirty="0">
                <a:latin typeface="+mn-ea"/>
              </a:rPr>
              <a:t>만들 수 있습니다</a:t>
            </a:r>
            <a:r>
              <a:rPr lang="en-US" altLang="ko-KR" sz="2000" dirty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8" y="1412875"/>
            <a:ext cx="8659202" cy="13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898483"/>
            <a:ext cx="8775796" cy="1300654"/>
            <a:chOff x="565102" y="898483"/>
            <a:chExt cx="8775796" cy="1300654"/>
          </a:xfrm>
        </p:grpSpPr>
        <p:grpSp>
          <p:nvGrpSpPr>
            <p:cNvPr id="57" name="그룹 56"/>
            <p:cNvGrpSpPr/>
            <p:nvPr/>
          </p:nvGrpSpPr>
          <p:grpSpPr>
            <a:xfrm>
              <a:off x="604824" y="898483"/>
              <a:ext cx="8736074" cy="498598"/>
              <a:chOff x="600109" y="2654735"/>
              <a:chExt cx="8736074" cy="49859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63623" y="26547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스테인드글라스에서 어떤 모양의 사각형을 볼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600109" y="283664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모서리가 둥근 직사각형 58"/>
            <p:cNvSpPr/>
            <p:nvPr/>
          </p:nvSpPr>
          <p:spPr>
            <a:xfrm>
              <a:off x="565102" y="1407137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05710" y="1547633"/>
            <a:ext cx="84149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사다리꼴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5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정사각형을 볼 수 있습니다</a:t>
            </a:r>
            <a:r>
              <a:rPr lang="en-US" altLang="ko-KR" sz="2200" b="1" spc="-1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15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102" y="3247038"/>
            <a:ext cx="8775796" cy="2407787"/>
            <a:chOff x="565102" y="3247038"/>
            <a:chExt cx="8775796" cy="2407787"/>
          </a:xfrm>
        </p:grpSpPr>
        <p:grpSp>
          <p:nvGrpSpPr>
            <p:cNvPr id="73" name="그룹 72"/>
            <p:cNvGrpSpPr/>
            <p:nvPr/>
          </p:nvGrpSpPr>
          <p:grpSpPr>
            <a:xfrm>
              <a:off x="604824" y="3247038"/>
              <a:ext cx="8736074" cy="904863"/>
              <a:chOff x="600109" y="2556920"/>
              <a:chExt cx="8736074" cy="904863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63623" y="255692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30" dirty="0" smtClean="0"/>
                  <a:t>스테인드글라스에서 찾은 사각형을 친구와 비교해 보고</a:t>
                </a:r>
                <a:r>
                  <a:rPr lang="en-US" altLang="ko-KR" spc="-30" dirty="0" smtClean="0"/>
                  <a:t>,</a:t>
                </a:r>
                <a:r>
                  <a:rPr lang="ko-KR" altLang="en-US" spc="-30" dirty="0" smtClean="0"/>
                  <a:t> 사각형의 이름과 사각형인 까닭을 이야기해 보세요</a:t>
                </a:r>
                <a:r>
                  <a:rPr lang="en-US" altLang="ko-KR" spc="-30" dirty="0" smtClean="0"/>
                  <a:t>.</a:t>
                </a:r>
                <a:endParaRPr lang="en-US" altLang="ko-KR" spc="-30" dirty="0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00109" y="273882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5102" y="4160011"/>
              <a:ext cx="8775795" cy="1494814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05711" y="4247580"/>
            <a:ext cx="825320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쌍이라도 평행한 변이 있는 사각형이 있으므로 사다리꼴입니다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네 변의 길이가 모두 같고 네 각이 모두 직각인 사각형이 있으므로 정사각형입니다</a:t>
            </a:r>
            <a:r>
              <a:rPr lang="en-US" altLang="ko-KR" sz="2200" b="1" spc="-1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-10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01660" y="0"/>
            <a:ext cx="1608237" cy="680156"/>
            <a:chOff x="8201660" y="0"/>
            <a:chExt cx="1608237" cy="680156"/>
          </a:xfrm>
        </p:grpSpPr>
        <p:grpSp>
          <p:nvGrpSpPr>
            <p:cNvPr id="63" name="그룹 62"/>
            <p:cNvGrpSpPr/>
            <p:nvPr/>
          </p:nvGrpSpPr>
          <p:grpSpPr>
            <a:xfrm>
              <a:off x="9016633" y="0"/>
              <a:ext cx="358148" cy="680156"/>
              <a:chOff x="6869645" y="0"/>
              <a:chExt cx="358148" cy="680156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9451817" y="0"/>
              <a:ext cx="358080" cy="596027"/>
              <a:chOff x="5594587" y="642918"/>
              <a:chExt cx="358080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</p:grpSp>
      <p:sp>
        <p:nvSpPr>
          <p:cNvPr id="53" name="직사각형 52">
            <a:hlinkClick r:id="rId3" action="ppaction://hlinksldjump"/>
          </p:cNvPr>
          <p:cNvSpPr/>
          <p:nvPr/>
        </p:nvSpPr>
        <p:spPr>
          <a:xfrm>
            <a:off x="9451817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802234" y="1645732"/>
            <a:ext cx="301530" cy="302400"/>
            <a:chOff x="4964713" y="2475902"/>
            <a:chExt cx="405203" cy="433965"/>
          </a:xfrm>
        </p:grpSpPr>
        <p:sp>
          <p:nvSpPr>
            <p:cNvPr id="67" name="타원 6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0" name="타원 7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802234" y="4751421"/>
            <a:ext cx="301530" cy="302400"/>
            <a:chOff x="4964713" y="2475902"/>
            <a:chExt cx="405203" cy="433965"/>
          </a:xfrm>
        </p:grpSpPr>
        <p:sp>
          <p:nvSpPr>
            <p:cNvPr id="82" name="타원 8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4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8201660" y="0"/>
            <a:ext cx="1606313" cy="680156"/>
            <a:chOff x="8201660" y="0"/>
            <a:chExt cx="1606313" cy="68015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9449825" y="0"/>
              <a:ext cx="358148" cy="680156"/>
              <a:chOff x="7207415" y="0"/>
              <a:chExt cx="358148" cy="680156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1" name="그룹 160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3" name="직사각형 52">
            <a:hlinkClick r:id="rId3" action="ppaction://hlinksldjump"/>
          </p:cNvPr>
          <p:cNvSpPr/>
          <p:nvPr/>
        </p:nvSpPr>
        <p:spPr>
          <a:xfrm>
            <a:off x="9017871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45072" y="931298"/>
            <a:ext cx="8818185" cy="978729"/>
            <a:chOff x="545072" y="931298"/>
            <a:chExt cx="8818185" cy="978729"/>
          </a:xfrm>
        </p:grpSpPr>
        <p:sp>
          <p:nvSpPr>
            <p:cNvPr id="61" name="TextBox 60"/>
            <p:cNvSpPr txBox="1"/>
            <p:nvPr/>
          </p:nvSpPr>
          <p:spPr>
            <a:xfrm>
              <a:off x="1014666" y="931298"/>
              <a:ext cx="8348591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70" dirty="0">
                  <a:latin typeface="나눔고딕 ExtraBold" pitchFamily="50" charset="-127"/>
                  <a:ea typeface="나눔고딕 ExtraBold" pitchFamily="50" charset="-127"/>
                </a:rPr>
                <a:t>창문을 여러 가지 모양의 사다리꼴</a:t>
              </a:r>
              <a:r>
                <a:rPr lang="en-US" altLang="ko-KR" sz="2400" spc="-7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spc="-70" dirty="0" err="1">
                  <a:latin typeface="나눔고딕 ExtraBold" pitchFamily="50" charset="-127"/>
                  <a:ea typeface="나눔고딕 ExtraBold" pitchFamily="50" charset="-127"/>
                </a:rPr>
                <a:t>평행사변형</a:t>
              </a:r>
              <a:r>
                <a:rPr lang="en-US" altLang="ko-KR" sz="2400" spc="-7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spc="-70" dirty="0">
                  <a:latin typeface="나눔고딕 ExtraBold" pitchFamily="50" charset="-127"/>
                  <a:ea typeface="나눔고딕 ExtraBold" pitchFamily="50" charset="-127"/>
                </a:rPr>
                <a:t>마름모</a:t>
              </a:r>
              <a:r>
                <a:rPr lang="en-US" altLang="ko-KR" sz="2400" spc="-7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spc="-70" dirty="0">
                  <a:latin typeface="나눔고딕 ExtraBold" pitchFamily="50" charset="-127"/>
                  <a:ea typeface="나눔고딕 ExtraBold" pitchFamily="50" charset="-127"/>
                </a:rPr>
                <a:t>직사각형</a:t>
              </a:r>
              <a:r>
                <a:rPr lang="en-US" altLang="ko-KR" sz="2400" spc="-7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spc="-70" dirty="0" smtClean="0">
                  <a:latin typeface="나눔고딕 ExtraBold" pitchFamily="50" charset="-127"/>
                  <a:ea typeface="나눔고딕 ExtraBold" pitchFamily="50" charset="-127"/>
                </a:rPr>
                <a:t>정사각형으로 나누어 </a:t>
              </a:r>
              <a:r>
                <a:rPr lang="ko-KR" altLang="en-US" sz="2400" spc="-70" dirty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spc="-7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spc="-7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45072" y="1009333"/>
              <a:ext cx="377985" cy="400110"/>
              <a:chOff x="545072" y="1009333"/>
              <a:chExt cx="377985" cy="40011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072" y="1020396"/>
                <a:ext cx="377985" cy="37798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575313" y="1009333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5" y="2046749"/>
            <a:ext cx="5819591" cy="3398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17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5102" y="2661521"/>
            <a:ext cx="8775796" cy="2418101"/>
            <a:chOff x="565102" y="2661521"/>
            <a:chExt cx="8775796" cy="2418101"/>
          </a:xfrm>
        </p:grpSpPr>
        <p:grpSp>
          <p:nvGrpSpPr>
            <p:cNvPr id="65" name="그룹 64"/>
            <p:cNvGrpSpPr/>
            <p:nvPr/>
          </p:nvGrpSpPr>
          <p:grpSpPr>
            <a:xfrm>
              <a:off x="604824" y="2661521"/>
              <a:ext cx="8736074" cy="498598"/>
              <a:chOff x="600109" y="2606001"/>
              <a:chExt cx="8736074" cy="49859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63623" y="260600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어떤 방법으로 문제를 해결할 수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65102" y="3157359"/>
              <a:ext cx="8775795" cy="192226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83236" y="3274724"/>
            <a:ext cx="830088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자를 이용해서 직선을 그어야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자를 이용해서 기울어진 직선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세워진 직선 등 여러 방향으로 직선을 그어야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수선과 평행선을 이용하여 여러 가지 사각형을 그려야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609414" y="5214261"/>
            <a:ext cx="8736074" cy="498598"/>
            <a:chOff x="600109" y="2606001"/>
            <a:chExt cx="8736074" cy="498598"/>
          </a:xfrm>
        </p:grpSpPr>
        <p:sp>
          <p:nvSpPr>
            <p:cNvPr id="82" name="TextBox 81"/>
            <p:cNvSpPr txBox="1"/>
            <p:nvPr/>
          </p:nvSpPr>
          <p:spPr>
            <a:xfrm>
              <a:off x="763623" y="260600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생각한 방법으로 문제를 해결해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600109" y="27879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01660" y="0"/>
            <a:ext cx="1606313" cy="680156"/>
            <a:chOff x="8201660" y="0"/>
            <a:chExt cx="1606313" cy="680156"/>
          </a:xfrm>
        </p:grpSpPr>
        <p:grpSp>
          <p:nvGrpSpPr>
            <p:cNvPr id="150" name="그룹 149"/>
            <p:cNvGrpSpPr/>
            <p:nvPr/>
          </p:nvGrpSpPr>
          <p:grpSpPr>
            <a:xfrm>
              <a:off x="9449825" y="0"/>
              <a:ext cx="358148" cy="680156"/>
              <a:chOff x="7207415" y="0"/>
              <a:chExt cx="358148" cy="680156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16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5" name="직사각형 54">
            <a:hlinkClick r:id="rId3" action="ppaction://hlinksldjump"/>
          </p:cNvPr>
          <p:cNvSpPr/>
          <p:nvPr/>
        </p:nvSpPr>
        <p:spPr>
          <a:xfrm>
            <a:off x="9017871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5102" y="980728"/>
            <a:ext cx="8775796" cy="1365137"/>
            <a:chOff x="565102" y="980728"/>
            <a:chExt cx="8775796" cy="1365137"/>
          </a:xfrm>
        </p:grpSpPr>
        <p:grpSp>
          <p:nvGrpSpPr>
            <p:cNvPr id="80" name="그룹 79"/>
            <p:cNvGrpSpPr/>
            <p:nvPr/>
          </p:nvGrpSpPr>
          <p:grpSpPr>
            <a:xfrm>
              <a:off x="604824" y="980728"/>
              <a:ext cx="8736074" cy="464743"/>
              <a:chOff x="600109" y="2606001"/>
              <a:chExt cx="8736074" cy="464743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63623" y="2606001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무엇을 하려고 하나요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565102" y="1466102"/>
              <a:ext cx="8775795" cy="87976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805710" y="1611062"/>
            <a:ext cx="8414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창문에 서로 다른 모양의 사각형이 나오도록 나누려고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802235" y="1759231"/>
            <a:ext cx="301530" cy="302400"/>
            <a:chOff x="4964713" y="2475902"/>
            <a:chExt cx="405203" cy="433965"/>
          </a:xfrm>
        </p:grpSpPr>
        <p:sp>
          <p:nvSpPr>
            <p:cNvPr id="62" name="타원 6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4" name="타원 6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97645" y="3984691"/>
            <a:ext cx="301530" cy="302400"/>
            <a:chOff x="4964713" y="2475902"/>
            <a:chExt cx="405203" cy="433965"/>
          </a:xfrm>
        </p:grpSpPr>
        <p:sp>
          <p:nvSpPr>
            <p:cNvPr id="69" name="타원 6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1" name="타원 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13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8201660" y="0"/>
            <a:ext cx="1606313" cy="680156"/>
            <a:chOff x="8201660" y="0"/>
            <a:chExt cx="1606313" cy="680156"/>
          </a:xfrm>
        </p:grpSpPr>
        <p:grpSp>
          <p:nvGrpSpPr>
            <p:cNvPr id="150" name="그룹 149"/>
            <p:cNvGrpSpPr/>
            <p:nvPr/>
          </p:nvGrpSpPr>
          <p:grpSpPr>
            <a:xfrm>
              <a:off x="9449825" y="0"/>
              <a:ext cx="358148" cy="680156"/>
              <a:chOff x="7207415" y="0"/>
              <a:chExt cx="358148" cy="680156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1660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6" name="그룹 16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55" name="직사각형 54">
            <a:hlinkClick r:id="rId3" action="ppaction://hlinksldjump"/>
          </p:cNvPr>
          <p:cNvSpPr/>
          <p:nvPr/>
        </p:nvSpPr>
        <p:spPr>
          <a:xfrm>
            <a:off x="9017871" y="282783"/>
            <a:ext cx="358604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603987" y="3377352"/>
            <a:ext cx="8736074" cy="498598"/>
            <a:chOff x="627831" y="4063423"/>
            <a:chExt cx="8736074" cy="498598"/>
          </a:xfrm>
        </p:grpSpPr>
        <p:sp>
          <p:nvSpPr>
            <p:cNvPr id="75" name="TextBox 74"/>
            <p:cNvSpPr txBox="1"/>
            <p:nvPr/>
          </p:nvSpPr>
          <p:spPr>
            <a:xfrm>
              <a:off x="791345" y="4063423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도형을 색칠하</a:t>
              </a:r>
              <a:r>
                <a:rPr lang="ko-KR" altLang="en-US" dirty="0"/>
                <a:t>여</a:t>
              </a:r>
              <a:r>
                <a:rPr lang="ko-KR" altLang="en-US" dirty="0" smtClean="0"/>
                <a:t> 창문을 완성해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27831" y="423652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9692" y="986534"/>
            <a:ext cx="8775795" cy="1604667"/>
            <a:chOff x="569692" y="986534"/>
            <a:chExt cx="8775795" cy="1604667"/>
          </a:xfrm>
        </p:grpSpPr>
        <p:grpSp>
          <p:nvGrpSpPr>
            <p:cNvPr id="77" name="그룹 76"/>
            <p:cNvGrpSpPr/>
            <p:nvPr/>
          </p:nvGrpSpPr>
          <p:grpSpPr>
            <a:xfrm>
              <a:off x="603987" y="986534"/>
              <a:ext cx="8736074" cy="498598"/>
              <a:chOff x="600109" y="2606001"/>
              <a:chExt cx="8736074" cy="49859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63623" y="260600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문제를 해결한 방법을 친구들에게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00109" y="278790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569692" y="1495261"/>
              <a:ext cx="8775795" cy="109594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87826" y="1580330"/>
            <a:ext cx="833038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자를 이용해서 여러 가지 모양의 사다리꼴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마름모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직사각형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정사각형이 나오도록 그었습니다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4802235" y="1883055"/>
            <a:ext cx="301530" cy="302400"/>
            <a:chOff x="4964713" y="2475902"/>
            <a:chExt cx="405203" cy="433965"/>
          </a:xfrm>
        </p:grpSpPr>
        <p:sp>
          <p:nvSpPr>
            <p:cNvPr id="51" name="타원 5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3" name="타원 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2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49452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꺾은선그래프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93024" y="3105835"/>
            <a:ext cx="19120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단원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465168" y="0"/>
            <a:ext cx="258550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1345</TotalTime>
  <Words>261</Words>
  <Application>Microsoft Office PowerPoint</Application>
  <PresentationFormat>A4 용지(210x297mm)</PresentationFormat>
  <Paragraphs>61</Paragraphs>
  <Slides>8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1</vt:i4>
      </vt:variant>
    </vt:vector>
  </HeadingPairs>
  <TitlesOfParts>
    <vt:vector size="14" baseType="lpstr">
      <vt:lpstr>나눔고딕 ExtraBold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2021-04-23T00:06:00Z</dcterms:modified>
</cp:coreProperties>
</file>