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5" r:id="rId2"/>
    <p:sldId id="267" r:id="rId3"/>
    <p:sldId id="315" r:id="rId4"/>
    <p:sldId id="339" r:id="rId5"/>
    <p:sldId id="362" r:id="rId6"/>
    <p:sldId id="363" r:id="rId7"/>
    <p:sldId id="364" r:id="rId8"/>
    <p:sldId id="366" r:id="rId9"/>
    <p:sldId id="372" r:id="rId10"/>
    <p:sldId id="273" r:id="rId11"/>
    <p:sldId id="373" r:id="rId12"/>
    <p:sldId id="370" r:id="rId13"/>
    <p:sldId id="369" r:id="rId14"/>
    <p:sldId id="371" r:id="rId15"/>
    <p:sldId id="293" r:id="rId16"/>
    <p:sldId id="296" r:id="rId17"/>
  </p:sldIdLst>
  <p:sldSz cx="9906000" cy="6858000" type="A4"/>
  <p:notesSz cx="6797675" cy="9926638"/>
  <p:embeddedFontLs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 ExtraBold" panose="020D0904000000000000" pitchFamily="50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pos="5615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67"/>
    <a:srgbClr val="ACCFBA"/>
    <a:srgbClr val="1FBADF"/>
    <a:srgbClr val="3567D7"/>
    <a:srgbClr val="CFF1F9"/>
    <a:srgbClr val="74D5EC"/>
    <a:srgbClr val="4DE5F5"/>
    <a:srgbClr val="31C1E3"/>
    <a:srgbClr val="EC3131"/>
    <a:srgbClr val="BFD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0" autoAdjust="0"/>
    <p:restoredTop sz="94660"/>
  </p:normalViewPr>
  <p:slideViewPr>
    <p:cSldViewPr>
      <p:cViewPr>
        <p:scale>
          <a:sx n="125" d="100"/>
          <a:sy n="125" d="100"/>
        </p:scale>
        <p:origin x="852" y="-28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pos="5615"/>
        <p:guide orient="horz" pos="1117"/>
        <p:guide orient="horz" pos="13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099" y="12893"/>
            <a:ext cx="3481027" cy="630025"/>
            <a:chOff x="1381099" y="12893"/>
            <a:chExt cx="3481027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099" y="71438"/>
              <a:ext cx="2851822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꺾은선그래프를 그려 볼까요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19118" y="12893"/>
              <a:ext cx="1143008" cy="630025"/>
              <a:chOff x="4493564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slide" Target="slide4.xml"/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12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9.jpeg"/><Relationship Id="rId1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4_2_5_4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emf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11" Type="http://schemas.openxmlformats.org/officeDocument/2006/relationships/image" Target="../media/image14.png"/><Relationship Id="rId5" Type="http://schemas.openxmlformats.org/officeDocument/2006/relationships/slide" Target="slide10.xml"/><Relationship Id="rId10" Type="http://schemas.openxmlformats.org/officeDocument/2006/relationships/image" Target="../media/image13.emf"/><Relationship Id="rId4" Type="http://schemas.openxmlformats.org/officeDocument/2006/relationships/slide" Target="slide2.xml"/><Relationship Id="rId9" Type="http://schemas.openxmlformats.org/officeDocument/2006/relationships/image" Target="../media/image12.png"/><Relationship Id="rId1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emf"/><Relationship Id="rId5" Type="http://schemas.openxmlformats.org/officeDocument/2006/relationships/slide" Target="slide15.xml"/><Relationship Id="rId10" Type="http://schemas.openxmlformats.org/officeDocument/2006/relationships/image" Target="../media/image12.png"/><Relationship Id="rId4" Type="http://schemas.openxmlformats.org/officeDocument/2006/relationships/slide" Target="slide10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1" name="그룹 8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꺾은선그래프를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그려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6" y="3105835"/>
            <a:ext cx="1637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7" name="모서리가 둥근 사각형 설명선 76"/>
          <p:cNvSpPr/>
          <p:nvPr/>
        </p:nvSpPr>
        <p:spPr>
          <a:xfrm>
            <a:off x="5097766" y="78558"/>
            <a:ext cx="254643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106~107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74~75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hlinkClick r:id="rId4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5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hlinkClick r:id="rId6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7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69" name="그룹 6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2" name="그룹 7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7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8" y="981075"/>
            <a:ext cx="9072626" cy="461665"/>
            <a:chOff x="560388" y="981075"/>
            <a:chExt cx="9072626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물결선이 있는 꺾은선그래프 그리기</a:t>
              </a:r>
              <a:endParaRPr lang="en-US" altLang="ko-KR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99661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6" y="1628800"/>
            <a:ext cx="6472628" cy="1527317"/>
          </a:xfrm>
          <a:prstGeom prst="rect">
            <a:avLst/>
          </a:prstGeom>
        </p:spPr>
      </p:pic>
      <p:sp>
        <p:nvSpPr>
          <p:cNvPr id="65" name="직사각형 64">
            <a:hlinkClick r:id="rId4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hlinkClick r:id="rId5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6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560387" y="3285358"/>
            <a:ext cx="8789630" cy="1268498"/>
            <a:chOff x="560387" y="2729210"/>
            <a:chExt cx="8789630" cy="126849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60387" y="3205708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613943" y="2729210"/>
              <a:ext cx="8736074" cy="464743"/>
              <a:chOff x="613943" y="2729210"/>
              <a:chExt cx="8736074" cy="46474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777457" y="2729210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표를 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가장 작은 값과 가장 큰 값이 얼마인지 알아보세요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13943" y="288538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791393" y="3885425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년의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가장 작고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2010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년의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가장 큽니다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3" name="그룹 33"/>
          <p:cNvGrpSpPr/>
          <p:nvPr/>
        </p:nvGrpSpPr>
        <p:grpSpPr>
          <a:xfrm>
            <a:off x="4791000" y="3995856"/>
            <a:ext cx="324000" cy="324000"/>
            <a:chOff x="4964713" y="2475902"/>
            <a:chExt cx="405203" cy="405203"/>
          </a:xfrm>
        </p:grpSpPr>
        <p:sp>
          <p:nvSpPr>
            <p:cNvPr id="64" name="타원 6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6" name="타원 7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60387" y="4652931"/>
            <a:ext cx="8789630" cy="1306598"/>
            <a:chOff x="560387" y="4652931"/>
            <a:chExt cx="8789630" cy="1306598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60387" y="516752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13943" y="4652931"/>
              <a:ext cx="8736074" cy="498598"/>
              <a:chOff x="613943" y="4652931"/>
              <a:chExt cx="8736074" cy="498598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77457" y="465293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꺾은선그래프의 가로와 세로에는 각각 무엇을 </a:t>
                </a:r>
                <a:r>
                  <a:rPr lang="ko-KR" altLang="en-US" dirty="0" smtClean="0"/>
                  <a:t>나타내면 좋을까요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613943" y="482603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791393" y="5291098"/>
            <a:ext cx="8412342" cy="44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가로에는 연도를 나타내고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세로에는 학급 수를 </a:t>
            </a: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나타내면 좋겠습니다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91" name="그룹 33"/>
          <p:cNvGrpSpPr/>
          <p:nvPr/>
        </p:nvGrpSpPr>
        <p:grpSpPr>
          <a:xfrm>
            <a:off x="4791000" y="5401529"/>
            <a:ext cx="324000" cy="324000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924944"/>
            <a:ext cx="8789630" cy="1263339"/>
            <a:chOff x="560387" y="872884"/>
            <a:chExt cx="8789630" cy="1263339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560387" y="134422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872884"/>
              <a:ext cx="8736074" cy="498598"/>
              <a:chOff x="613943" y="1121199"/>
              <a:chExt cx="8736074" cy="498598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777457" y="1121199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물결선을 </a:t>
                </a:r>
                <a:r>
                  <a:rPr lang="ko-KR" altLang="en-US" dirty="0" smtClean="0"/>
                  <a:t>이용하는 까닭은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613943" y="127737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4689671"/>
            <a:ext cx="8789630" cy="1272731"/>
            <a:chOff x="560387" y="2230355"/>
            <a:chExt cx="8789630" cy="127273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560387" y="271108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13943" y="2230355"/>
              <a:ext cx="8736074" cy="464743"/>
              <a:chOff x="613943" y="2409105"/>
              <a:chExt cx="8736074" cy="464743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777457" y="2409105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물결선 위의 세로 눈금은 어떤 수로 표시하는 것이 좋을까요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613943" y="256527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5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9" name="그룹 11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81" name="TextBox 180"/>
          <p:cNvSpPr txBox="1"/>
          <p:nvPr/>
        </p:nvSpPr>
        <p:spPr>
          <a:xfrm>
            <a:off x="791393" y="3563111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변화하는 정도를 더 잘 알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91393" y="5293971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값이 모두 들어가도록 눈금을 쓰면 좋을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2" name="직사각형 91">
            <a:hlinkClick r:id="rId3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33"/>
          <p:cNvGrpSpPr/>
          <p:nvPr/>
        </p:nvGrpSpPr>
        <p:grpSpPr>
          <a:xfrm>
            <a:off x="4791000" y="5404402"/>
            <a:ext cx="324000" cy="324000"/>
            <a:chOff x="4964713" y="2475902"/>
            <a:chExt cx="405203" cy="405203"/>
          </a:xfrm>
        </p:grpSpPr>
        <p:sp>
          <p:nvSpPr>
            <p:cNvPr id="82" name="타원 8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5" name="타원 8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33"/>
          <p:cNvGrpSpPr/>
          <p:nvPr/>
        </p:nvGrpSpPr>
        <p:grpSpPr>
          <a:xfrm>
            <a:off x="4791000" y="3630283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686" y="915922"/>
            <a:ext cx="6472628" cy="15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60387" y="2924944"/>
            <a:ext cx="8789630" cy="2352731"/>
            <a:chOff x="560387" y="3597219"/>
            <a:chExt cx="8789630" cy="2352731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60387" y="4077950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13943" y="3597219"/>
              <a:ext cx="8736074" cy="498598"/>
              <a:chOff x="613943" y="3822907"/>
              <a:chExt cx="8736074" cy="498598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777457" y="3822907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세로 눈금 한 칸은 몇 학급을 </a:t>
                </a:r>
                <a:r>
                  <a:rPr lang="ko-KR" altLang="en-US" dirty="0" smtClean="0"/>
                  <a:t>나타내면 좋을까요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613943" y="397907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5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9" name="그룹 11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791393" y="3482979"/>
            <a:ext cx="8281659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 눈금 한 칸의 크기를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학급으로 해서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칸마다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30, 35, 40, 45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표시하면 될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눈금 </a:t>
            </a:r>
            <a:r>
              <a:rPr lang="ko-KR" altLang="en-US" sz="2200" b="1" spc="-1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칸의 크기를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학급으로 해서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20, 30, 40, 50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표시하면 좋을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2" name="직사각형 91">
            <a:hlinkClick r:id="rId3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33"/>
          <p:cNvGrpSpPr/>
          <p:nvPr/>
        </p:nvGrpSpPr>
        <p:grpSpPr>
          <a:xfrm>
            <a:off x="4791000" y="4179675"/>
            <a:ext cx="324000" cy="324000"/>
            <a:chOff x="4964713" y="2475902"/>
            <a:chExt cx="405203" cy="405203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9" name="타원 8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686" y="915922"/>
            <a:ext cx="6472628" cy="15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61" y="1592878"/>
            <a:ext cx="5349279" cy="1262245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020" y="2852935"/>
            <a:ext cx="5043960" cy="34462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87" y="3025854"/>
            <a:ext cx="1600744" cy="19026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668874" y="3447444"/>
            <a:ext cx="4354089" cy="2782164"/>
            <a:chOff x="2668874" y="3447444"/>
            <a:chExt cx="4354089" cy="2782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433" y="6060302"/>
              <a:ext cx="312895" cy="16930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874" y="5887920"/>
              <a:ext cx="497539" cy="17944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2423" y="5928932"/>
              <a:ext cx="3170540" cy="14002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0058" y="3576158"/>
              <a:ext cx="170029" cy="180030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964" y="3447444"/>
              <a:ext cx="321674" cy="193411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23" y="3617332"/>
            <a:ext cx="3108181" cy="1401414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66" name="그룹 6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9" name="그룹 148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29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7" name="그룹 7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2" name="직선 연결선 8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직사각형 69">
            <a:hlinkClick r:id="rId12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hlinkClick r:id="rId13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14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13943" y="872884"/>
            <a:ext cx="8736074" cy="464743"/>
            <a:chOff x="613943" y="872884"/>
            <a:chExt cx="8736074" cy="464743"/>
          </a:xfrm>
        </p:grpSpPr>
        <p:sp>
          <p:nvSpPr>
            <p:cNvPr id="75" name="TextBox 74"/>
            <p:cNvSpPr txBox="1"/>
            <p:nvPr/>
          </p:nvSpPr>
          <p:spPr>
            <a:xfrm>
              <a:off x="777457" y="872884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꺾은선그래프를 완성하고 발표해 봅시다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76" name="타원 75"/>
            <p:cNvSpPr/>
            <p:nvPr/>
          </p:nvSpPr>
          <p:spPr>
            <a:xfrm>
              <a:off x="613943" y="102905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33"/>
          <p:cNvGrpSpPr/>
          <p:nvPr/>
        </p:nvGrpSpPr>
        <p:grpSpPr>
          <a:xfrm>
            <a:off x="2842413" y="5799960"/>
            <a:ext cx="324000" cy="324000"/>
            <a:chOff x="4964713" y="2475902"/>
            <a:chExt cx="405203" cy="405203"/>
          </a:xfrm>
        </p:grpSpPr>
        <p:sp>
          <p:nvSpPr>
            <p:cNvPr id="74" name="타원 7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5" name="타원 8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33"/>
          <p:cNvGrpSpPr/>
          <p:nvPr/>
        </p:nvGrpSpPr>
        <p:grpSpPr>
          <a:xfrm>
            <a:off x="4791000" y="4414045"/>
            <a:ext cx="324000" cy="324000"/>
            <a:chOff x="4964713" y="2475902"/>
            <a:chExt cx="405203" cy="405203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33"/>
          <p:cNvGrpSpPr/>
          <p:nvPr/>
        </p:nvGrpSpPr>
        <p:grpSpPr>
          <a:xfrm>
            <a:off x="4825636" y="2954927"/>
            <a:ext cx="324000" cy="324000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9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3073966"/>
            <a:ext cx="8789630" cy="2040160"/>
            <a:chOff x="560387" y="2595482"/>
            <a:chExt cx="8789630" cy="2040160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560387" y="348364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77457" y="2595482"/>
              <a:ext cx="8572560" cy="87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물결선이 없는 그래프와 물결선이 있는 그래프의 공통점과 차이점은 </a:t>
              </a:r>
              <a:endParaRPr lang="en-US" altLang="ko-KR" dirty="0" smtClean="0"/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무엇인가요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170" name="타원 169"/>
            <p:cNvSpPr/>
            <p:nvPr/>
          </p:nvSpPr>
          <p:spPr>
            <a:xfrm>
              <a:off x="613943" y="277114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387" y="872884"/>
            <a:ext cx="8789630" cy="1641299"/>
            <a:chOff x="560387" y="872884"/>
            <a:chExt cx="8789630" cy="1641299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560387" y="172218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613943" y="872884"/>
              <a:ext cx="8736074" cy="871008"/>
              <a:chOff x="613943" y="1121199"/>
              <a:chExt cx="8736074" cy="871008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77457" y="1121199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세로 눈금 한 칸의 크기를 달리해서 그린 꺾은선그래프가 있나요</a:t>
                </a:r>
                <a:r>
                  <a:rPr lang="en-US" altLang="ko-KR" dirty="0"/>
                  <a:t>? </a:t>
                </a:r>
                <a:r>
                  <a:rPr lang="ko-KR" altLang="en-US" dirty="0"/>
                  <a:t>어떤 차이가 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613943" y="127737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1" name="그룹 8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7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4" name="그룹 12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791393" y="1885812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눈금의 크기가 작을수록 변화하는 정도가 심한 것처럼 보입니다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91393" y="4072995"/>
            <a:ext cx="8526028" cy="85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연도별 학급 수의 변화를 나타내었다는 점이 같습니다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물결선을 이용한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그래프에서는 변화하는 모습이 </a:t>
            </a: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뚜렷하게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드러납니다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5" name="직사각형 84">
            <a:hlinkClick r:id="rId3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4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33"/>
          <p:cNvGrpSpPr/>
          <p:nvPr/>
        </p:nvGrpSpPr>
        <p:grpSpPr>
          <a:xfrm>
            <a:off x="4791000" y="1956183"/>
            <a:ext cx="324000" cy="324000"/>
            <a:chOff x="4964713" y="2475902"/>
            <a:chExt cx="405203" cy="405203"/>
          </a:xfrm>
        </p:grpSpPr>
        <p:sp>
          <p:nvSpPr>
            <p:cNvPr id="73" name="타원 7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5" name="타원 7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33"/>
          <p:cNvGrpSpPr/>
          <p:nvPr/>
        </p:nvGrpSpPr>
        <p:grpSpPr>
          <a:xfrm>
            <a:off x="4791000" y="4363426"/>
            <a:ext cx="324000" cy="324000"/>
            <a:chOff x="4964713" y="2475902"/>
            <a:chExt cx="405203" cy="405203"/>
          </a:xfrm>
        </p:grpSpPr>
        <p:sp>
          <p:nvSpPr>
            <p:cNvPr id="77" name="타원 7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9" name="타원 7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6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1632989"/>
            <a:ext cx="8789630" cy="3457166"/>
            <a:chOff x="560387" y="1632989"/>
            <a:chExt cx="8789630" cy="3457166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560387" y="2138155"/>
              <a:ext cx="8785225" cy="29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3943" y="1632989"/>
              <a:ext cx="8736074" cy="444994"/>
              <a:chOff x="613943" y="1893117"/>
              <a:chExt cx="8736074" cy="44499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77457" y="1893117"/>
                <a:ext cx="8572560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00" dirty="0" smtClean="0"/>
                  <a:t>꺾은선그래프를 그릴 때 어떤 점을 생각해야 하는지 이야기해 보세요</a:t>
                </a:r>
                <a:r>
                  <a:rPr lang="en-US" altLang="ko-KR" spc="-100" dirty="0" smtClean="0"/>
                  <a:t>.</a:t>
                </a:r>
                <a:endParaRPr lang="en-US" altLang="ko-KR" spc="-100" dirty="0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613943" y="20662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8464" y="931298"/>
            <a:ext cx="9578337" cy="562023"/>
            <a:chOff x="19050" y="1138104"/>
            <a:chExt cx="9578337" cy="562023"/>
          </a:xfrm>
        </p:grpSpPr>
        <p:sp>
          <p:nvSpPr>
            <p:cNvPr id="57" name="TextBox 56"/>
            <p:cNvSpPr txBox="1"/>
            <p:nvPr/>
          </p:nvSpPr>
          <p:spPr>
            <a:xfrm>
              <a:off x="881033" y="1164596"/>
              <a:ext cx="8716354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spc="-200" dirty="0" smtClean="0">
                  <a:latin typeface="나눔고딕 ExtraBold" pitchFamily="50" charset="-127"/>
                  <a:ea typeface="나눔고딕 ExtraBold" pitchFamily="50" charset="-127"/>
                </a:rPr>
                <a:t>꺾은선그래프를 </a:t>
              </a:r>
              <a:r>
                <a:rPr lang="ko-KR" altLang="en-US" sz="2400" spc="-200" dirty="0">
                  <a:latin typeface="나눔고딕 ExtraBold" pitchFamily="50" charset="-127"/>
                  <a:ea typeface="나눔고딕 ExtraBold" pitchFamily="50" charset="-127"/>
                </a:rPr>
                <a:t>그릴 때 어떤 점을 생각해야 하는지 정리하여 봅시다</a:t>
              </a:r>
              <a:r>
                <a:rPr lang="en-US" altLang="ko-KR" sz="2400" spc="-2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spc="-2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50" y="1138104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786951" y="2349194"/>
            <a:ext cx="8332097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자료를 꺾은선그래프로 표현하는 것이 좋은지 검토해야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가로와 세로에 나타내야 하는 것이 무엇인지 결정해야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 눈금 한 칸의 크기를 정합니다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세로에 나타내는 양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따라서 단위를 조정합니다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필요하면 물결선을 이용합니다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제목을 정합니다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80" name="그룹 7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06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4" name="그룹 8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1" name="직사각형 110">
            <a:hlinkClick r:id="rId4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5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6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33"/>
          <p:cNvGrpSpPr/>
          <p:nvPr/>
        </p:nvGrpSpPr>
        <p:grpSpPr>
          <a:xfrm>
            <a:off x="4791000" y="3452155"/>
            <a:ext cx="324000" cy="324000"/>
            <a:chOff x="4964713" y="2475902"/>
            <a:chExt cx="405203" cy="405203"/>
          </a:xfrm>
        </p:grpSpPr>
        <p:sp>
          <p:nvSpPr>
            <p:cNvPr id="75" name="타원 7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8" name="타원 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자료를 조사하여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꺾은선그래프로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나타내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6" y="3105835"/>
            <a:ext cx="1637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745088" y="0"/>
            <a:ext cx="330558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3" y="1397229"/>
            <a:ext cx="8090093" cy="5017443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4" name="그룹 63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10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7" name="직선 연결선 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6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1" name="직사각형 70">
            <a:hlinkClick r:id="rId4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hlinkClick r:id="rId5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6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127" name="TextBox 126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9" name="그림 128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627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6" name="그룹 65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7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9" name="직사각형 118">
            <a:hlinkClick r:id="rId3" action="ppaction://hlinksldjump"/>
          </p:cNvPr>
          <p:cNvSpPr/>
          <p:nvPr/>
        </p:nvSpPr>
        <p:spPr>
          <a:xfrm>
            <a:off x="859144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4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/>
          <p:cNvGrpSpPr/>
          <p:nvPr/>
        </p:nvGrpSpPr>
        <p:grpSpPr>
          <a:xfrm>
            <a:off x="560387" y="1354836"/>
            <a:ext cx="8789630" cy="1625828"/>
            <a:chOff x="560387" y="2540232"/>
            <a:chExt cx="8789630" cy="162582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560387" y="301406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613943" y="2540232"/>
              <a:ext cx="8736074" cy="464743"/>
              <a:chOff x="613943" y="2247697"/>
              <a:chExt cx="8736074" cy="464743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777457" y="2247697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dirty="0"/>
                  <a:t>1</a:t>
                </a:r>
                <a:r>
                  <a:rPr lang="ko-KR" altLang="en-US" dirty="0"/>
                  <a:t>학기에 배웠던 막대그래프 그리는 방법에 대해 이야기해 봅시다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13943" y="240386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55" name="그룹 154"/>
          <p:cNvGrpSpPr/>
          <p:nvPr/>
        </p:nvGrpSpPr>
        <p:grpSpPr>
          <a:xfrm>
            <a:off x="560387" y="3131153"/>
            <a:ext cx="8789630" cy="2026039"/>
            <a:chOff x="560387" y="4324214"/>
            <a:chExt cx="8789630" cy="2026039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560387" y="5198253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613943" y="4324214"/>
              <a:ext cx="8736074" cy="871008"/>
              <a:chOff x="613943" y="4297261"/>
              <a:chExt cx="8736074" cy="871008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777457" y="4297261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우리 학교의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학년은 모두 몇 반까지 있나요</a:t>
                </a:r>
                <a:r>
                  <a:rPr lang="en-US" altLang="ko-KR" dirty="0"/>
                  <a:t>? 5</a:t>
                </a:r>
                <a:r>
                  <a:rPr lang="ko-KR" altLang="en-US" dirty="0"/>
                  <a:t>년 전에는 어땠을까요</a:t>
                </a:r>
                <a:r>
                  <a:rPr lang="en-US" altLang="ko-KR" dirty="0"/>
                  <a:t>? 10</a:t>
                </a:r>
                <a:r>
                  <a:rPr lang="ko-KR" altLang="en-US" dirty="0"/>
                  <a:t>년 전에는 어땠을까요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613943" y="445343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0" name="TextBox 159"/>
          <p:cNvSpPr txBox="1"/>
          <p:nvPr/>
        </p:nvSpPr>
        <p:spPr>
          <a:xfrm>
            <a:off x="791393" y="1890161"/>
            <a:ext cx="833209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막대그래프의 가로와 세로에 나타낼 것을 정하고 눈금 한 칸의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크기를 정합니다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91393" y="4108313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학년은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반까지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전에는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반까지 있었고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10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전에는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반까지 있었습니다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62" name="그룹 33"/>
          <p:cNvGrpSpPr/>
          <p:nvPr/>
        </p:nvGrpSpPr>
        <p:grpSpPr>
          <a:xfrm>
            <a:off x="4791000" y="2314672"/>
            <a:ext cx="324000" cy="324000"/>
            <a:chOff x="4964713" y="2475902"/>
            <a:chExt cx="405203" cy="405203"/>
          </a:xfrm>
        </p:grpSpPr>
        <p:sp>
          <p:nvSpPr>
            <p:cNvPr id="163" name="타원 16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5" name="타원 16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33"/>
          <p:cNvGrpSpPr/>
          <p:nvPr/>
        </p:nvGrpSpPr>
        <p:grpSpPr>
          <a:xfrm>
            <a:off x="4791000" y="4406409"/>
            <a:ext cx="324000" cy="324000"/>
            <a:chOff x="4964713" y="2475902"/>
            <a:chExt cx="405203" cy="405203"/>
          </a:xfrm>
        </p:grpSpPr>
        <p:sp>
          <p:nvSpPr>
            <p:cNvPr id="167" name="타원 16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9" name="타원 1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4332735"/>
            <a:ext cx="8789630" cy="1625829"/>
            <a:chOff x="560387" y="4332735"/>
            <a:chExt cx="8789630" cy="1625829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560387" y="480656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7457" y="4332735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표에서 무엇을 알 수 있나요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100" name="타원 99"/>
            <p:cNvSpPr/>
            <p:nvPr/>
          </p:nvSpPr>
          <p:spPr>
            <a:xfrm>
              <a:off x="613943" y="448890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69" name="그룹 6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2" name="그룹 7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7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1393" y="4930133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연도가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년마다 표시되어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연도별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 수가 있습니다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>
            <a:hlinkClick r:id="rId3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4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0388" y="942522"/>
            <a:ext cx="8819126" cy="941796"/>
            <a:chOff x="560388" y="942522"/>
            <a:chExt cx="8819126" cy="941796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42522"/>
              <a:ext cx="8385550" cy="94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spc="-100" dirty="0">
                  <a:latin typeface="나눔고딕 ExtraBold" pitchFamily="50" charset="-127"/>
                  <a:ea typeface="나눔고딕 ExtraBold" pitchFamily="50" charset="-127"/>
                </a:rPr>
                <a:t>선생님이 정리한 행복초등학교의 연도별 학급 수를 꺾은선그래프로 나타내려고 </a:t>
              </a:r>
              <a:r>
                <a:rPr lang="ko-KR" altLang="en-US" sz="2400" spc="-100" dirty="0" smtClean="0">
                  <a:latin typeface="나눔고딕 ExtraBold" pitchFamily="50" charset="-127"/>
                  <a:ea typeface="나눔고딕 ExtraBold" pitchFamily="50" charset="-127"/>
                </a:rPr>
                <a:t>합니다</a:t>
              </a:r>
              <a:r>
                <a:rPr lang="en-US" altLang="ko-KR" sz="2400" spc="-100" dirty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spc="-100" dirty="0">
                  <a:latin typeface="나눔고딕 ExtraBold" pitchFamily="50" charset="-127"/>
                  <a:ea typeface="나눔고딕 ExtraBold" pitchFamily="50" charset="-127"/>
                </a:rPr>
                <a:t>정리한 표를 보고 물음에 답해 봅시다</a:t>
              </a:r>
              <a:r>
                <a:rPr lang="en-US" altLang="ko-KR" sz="2400" spc="-1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60388" y="996612"/>
              <a:ext cx="381000" cy="400110"/>
              <a:chOff x="452406" y="890570"/>
              <a:chExt cx="381000" cy="400110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35" name="그룹 33"/>
          <p:cNvGrpSpPr/>
          <p:nvPr/>
        </p:nvGrpSpPr>
        <p:grpSpPr>
          <a:xfrm>
            <a:off x="4791000" y="5220564"/>
            <a:ext cx="324000" cy="324000"/>
            <a:chOff x="4964713" y="2475902"/>
            <a:chExt cx="405203" cy="405203"/>
          </a:xfrm>
        </p:grpSpPr>
        <p:sp>
          <p:nvSpPr>
            <p:cNvPr id="136" name="타원 13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34" y="1973531"/>
            <a:ext cx="6765932" cy="23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2540232"/>
            <a:ext cx="8789630" cy="1625828"/>
            <a:chOff x="560387" y="2540232"/>
            <a:chExt cx="8789630" cy="162582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0387" y="301406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2540232"/>
              <a:ext cx="8736074" cy="464743"/>
              <a:chOff x="613943" y="2247697"/>
              <a:chExt cx="8736074" cy="46474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77457" y="2247697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시간이 지남에 따라 학급 수는 어떻게 변하고 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613943" y="240386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4324214"/>
            <a:ext cx="8789630" cy="1632731"/>
            <a:chOff x="560387" y="4324214"/>
            <a:chExt cx="8789630" cy="1632731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560387" y="4804945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4324214"/>
              <a:ext cx="8736074" cy="464743"/>
              <a:chOff x="613943" y="4297261"/>
              <a:chExt cx="8736074" cy="464743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777457" y="4297261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구한 값들로부터 무엇을 알 수 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613943" y="445343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0" name="그룹 6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5" name="그룹 7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791393" y="3075557"/>
            <a:ext cx="833209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년까지 줄어들다가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 후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늘어났습니다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2016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년의 학급 수는 똑같습니다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91393" y="4928514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 수가 줄어들다가 늘어났습니다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년에 학급 수가 가장 많습니다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>
            <a:hlinkClick r:id="rId3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4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33"/>
          <p:cNvGrpSpPr/>
          <p:nvPr/>
        </p:nvGrpSpPr>
        <p:grpSpPr>
          <a:xfrm>
            <a:off x="4791000" y="3428060"/>
            <a:ext cx="324000" cy="324000"/>
            <a:chOff x="4964713" y="2475902"/>
            <a:chExt cx="405203" cy="405203"/>
          </a:xfrm>
        </p:grpSpPr>
        <p:sp>
          <p:nvSpPr>
            <p:cNvPr id="130" name="타원 12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33"/>
          <p:cNvGrpSpPr/>
          <p:nvPr/>
        </p:nvGrpSpPr>
        <p:grpSpPr>
          <a:xfrm>
            <a:off x="4791000" y="5218945"/>
            <a:ext cx="324000" cy="324000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04" y="908720"/>
            <a:ext cx="3819193" cy="13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2598889"/>
            <a:ext cx="8789630" cy="1295309"/>
            <a:chOff x="560387" y="3275221"/>
            <a:chExt cx="8789630" cy="1295309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560387" y="377853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13943" y="3275221"/>
              <a:ext cx="8736074" cy="498598"/>
              <a:chOff x="613943" y="3275221"/>
              <a:chExt cx="8736074" cy="49859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77457" y="327522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꺾은선그래프의 가로에는 무엇을 </a:t>
                </a:r>
                <a:r>
                  <a:rPr lang="ko-KR" altLang="en-US" dirty="0" smtClean="0"/>
                  <a:t>나타내면 좋을까요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613943" y="344832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560387" y="4308042"/>
            <a:ext cx="8789630" cy="1281198"/>
            <a:chOff x="560387" y="4666246"/>
            <a:chExt cx="8789630" cy="1281198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560387" y="5155444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13943" y="4666246"/>
              <a:ext cx="8736074" cy="498598"/>
              <a:chOff x="613943" y="4666246"/>
              <a:chExt cx="8736074" cy="498598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777457" y="466624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꺾은선그래프의 세로에는 무엇을 </a:t>
                </a:r>
                <a:r>
                  <a:rPr lang="ko-KR" altLang="en-US" dirty="0" smtClean="0"/>
                  <a:t>나타내면 좋을까요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613943" y="482241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6" name="그룹 9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32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9" name="그룹 9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791393" y="3188462"/>
            <a:ext cx="83320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연도를 나타냅니다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2010, 2012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같이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씁니다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91393" y="4900204"/>
            <a:ext cx="8332097" cy="5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 수를 나타냅니다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 수의 단위를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표시합니다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6" name="직사각형 75">
            <a:hlinkClick r:id="rId3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4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33"/>
          <p:cNvGrpSpPr/>
          <p:nvPr/>
        </p:nvGrpSpPr>
        <p:grpSpPr>
          <a:xfrm>
            <a:off x="4791000" y="3336198"/>
            <a:ext cx="324000" cy="324000"/>
            <a:chOff x="4964713" y="2475902"/>
            <a:chExt cx="405203" cy="405203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33"/>
          <p:cNvGrpSpPr/>
          <p:nvPr/>
        </p:nvGrpSpPr>
        <p:grpSpPr>
          <a:xfrm>
            <a:off x="4791000" y="5031240"/>
            <a:ext cx="324000" cy="324000"/>
            <a:chOff x="4964713" y="2475902"/>
            <a:chExt cx="405203" cy="405203"/>
          </a:xfrm>
        </p:grpSpPr>
        <p:sp>
          <p:nvSpPr>
            <p:cNvPr id="107" name="타원 10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9" name="타원 10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04" y="908720"/>
            <a:ext cx="3819193" cy="13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918408"/>
            <a:ext cx="8789630" cy="4382800"/>
            <a:chOff x="560387" y="918409"/>
            <a:chExt cx="8789630" cy="4247494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0387" y="1793041"/>
              <a:ext cx="8785225" cy="3372862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7457" y="918409"/>
              <a:ext cx="8572560" cy="87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자료에서 </a:t>
              </a:r>
              <a:r>
                <a:rPr lang="ko-KR" altLang="en-US" dirty="0"/>
                <a:t>나타난 가장 작은 값과 가장 큰 값을 모두 나타내려면 세로 </a:t>
              </a:r>
              <a:endParaRPr lang="en-US" altLang="ko-KR" dirty="0" smtClean="0"/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눈금 </a:t>
              </a:r>
              <a:r>
                <a:rPr lang="ko-KR" altLang="en-US" dirty="0"/>
                <a:t>한 칸의 크기를 얼마로 정하는 것이 좋을까요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77" name="타원 76"/>
            <p:cNvSpPr/>
            <p:nvPr/>
          </p:nvSpPr>
          <p:spPr>
            <a:xfrm>
              <a:off x="613943" y="107458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69" name="그룹 6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2" name="그룹 7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791393" y="1980994"/>
            <a:ext cx="8424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24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학급까지 </a:t>
            </a: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나타내려면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칸에 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학급을 나타내면 좋을 것 </a:t>
            </a: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년마다 대부분 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학급씩 변하니까 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학급을 한 칸으로 하는 게 </a:t>
            </a: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좋겠습니다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칸에 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학급을 나타내려고 하니까 윗부분에 공간이 너무 많이 </a:t>
            </a:r>
            <a:r>
              <a:rPr lang="en-US" altLang="ko-KR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남습니다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칸에 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학급을 나타내려면 그래프 공간이 모자랍니다</a:t>
            </a:r>
            <a:r>
              <a:rPr lang="en-US" altLang="ko-KR" sz="2200" b="1" spc="-1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3" name="직사각형 62">
            <a:hlinkClick r:id="rId3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hlinkClick r:id="rId4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33"/>
          <p:cNvGrpSpPr/>
          <p:nvPr/>
        </p:nvGrpSpPr>
        <p:grpSpPr>
          <a:xfrm>
            <a:off x="4791000" y="3287042"/>
            <a:ext cx="324000" cy="324000"/>
            <a:chOff x="4964713" y="2475902"/>
            <a:chExt cx="405203" cy="405203"/>
          </a:xfrm>
        </p:grpSpPr>
        <p:sp>
          <p:nvSpPr>
            <p:cNvPr id="79" name="타원 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8" name="타원 8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88" y="3115181"/>
            <a:ext cx="6150848" cy="2918486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7" name="그룹 7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13943" y="911110"/>
            <a:ext cx="8736074" cy="464743"/>
            <a:chOff x="613943" y="911110"/>
            <a:chExt cx="8736074" cy="464743"/>
          </a:xfrm>
        </p:grpSpPr>
        <p:sp>
          <p:nvSpPr>
            <p:cNvPr id="61" name="TextBox 60"/>
            <p:cNvSpPr txBox="1"/>
            <p:nvPr/>
          </p:nvSpPr>
          <p:spPr>
            <a:xfrm>
              <a:off x="777457" y="911110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꺾은선그래프를 완성하고 발표해 봅시다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2" name="타원 61"/>
            <p:cNvSpPr/>
            <p:nvPr/>
          </p:nvSpPr>
          <p:spPr>
            <a:xfrm>
              <a:off x="613943" y="106728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2" name="직사각형 131">
            <a:hlinkClick r:id="rId4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5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6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109" y="4156669"/>
            <a:ext cx="3651391" cy="3380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49" y="3242884"/>
            <a:ext cx="2113056" cy="2456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11" y="3841199"/>
            <a:ext cx="402943" cy="2621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308" y="3845680"/>
            <a:ext cx="198000" cy="10766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08" y="5343018"/>
            <a:ext cx="472575" cy="2331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65" y="5673407"/>
            <a:ext cx="476323" cy="265641"/>
          </a:xfrm>
          <a:prstGeom prst="rect">
            <a:avLst/>
          </a:prstGeom>
        </p:spPr>
      </p:pic>
      <p:grpSp>
        <p:nvGrpSpPr>
          <p:cNvPr id="129" name="그룹 33"/>
          <p:cNvGrpSpPr/>
          <p:nvPr/>
        </p:nvGrpSpPr>
        <p:grpSpPr>
          <a:xfrm>
            <a:off x="2234611" y="3808637"/>
            <a:ext cx="324000" cy="324000"/>
            <a:chOff x="4964713" y="2475902"/>
            <a:chExt cx="405203" cy="405203"/>
          </a:xfrm>
        </p:grpSpPr>
        <p:sp>
          <p:nvSpPr>
            <p:cNvPr id="130" name="타원 12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3" name="타원 13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33"/>
          <p:cNvGrpSpPr/>
          <p:nvPr/>
        </p:nvGrpSpPr>
        <p:grpSpPr>
          <a:xfrm>
            <a:off x="2234611" y="5233649"/>
            <a:ext cx="324000" cy="324000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7" name="타원 13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33"/>
          <p:cNvGrpSpPr/>
          <p:nvPr/>
        </p:nvGrpSpPr>
        <p:grpSpPr>
          <a:xfrm>
            <a:off x="2330286" y="5652918"/>
            <a:ext cx="324000" cy="324000"/>
            <a:chOff x="4964713" y="2475902"/>
            <a:chExt cx="405203" cy="405203"/>
          </a:xfrm>
        </p:grpSpPr>
        <p:sp>
          <p:nvSpPr>
            <p:cNvPr id="139" name="타원 13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33"/>
          <p:cNvGrpSpPr/>
          <p:nvPr/>
        </p:nvGrpSpPr>
        <p:grpSpPr>
          <a:xfrm>
            <a:off x="5249804" y="4446423"/>
            <a:ext cx="324000" cy="324000"/>
            <a:chOff x="4964713" y="2475902"/>
            <a:chExt cx="405203" cy="405203"/>
          </a:xfrm>
        </p:grpSpPr>
        <p:sp>
          <p:nvSpPr>
            <p:cNvPr id="143" name="타원 14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5" name="타원 14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33"/>
          <p:cNvGrpSpPr/>
          <p:nvPr/>
        </p:nvGrpSpPr>
        <p:grpSpPr>
          <a:xfrm>
            <a:off x="4804956" y="3165025"/>
            <a:ext cx="324000" cy="324000"/>
            <a:chOff x="4964713" y="2475902"/>
            <a:chExt cx="405203" cy="405203"/>
          </a:xfrm>
        </p:grpSpPr>
        <p:sp>
          <p:nvSpPr>
            <p:cNvPr id="147" name="타원 14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9" name="타원 14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" name="그림 1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04" y="1699211"/>
            <a:ext cx="3819193" cy="13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1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4681942"/>
            <a:ext cx="8789630" cy="1263484"/>
            <a:chOff x="560387" y="4681942"/>
            <a:chExt cx="8789630" cy="126348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60387" y="515342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13943" y="4681942"/>
              <a:ext cx="8736074" cy="444994"/>
              <a:chOff x="613943" y="4787575"/>
              <a:chExt cx="8736074" cy="44499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77457" y="4787575"/>
                <a:ext cx="8572560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00" dirty="0"/>
                  <a:t>이 꺾은선그래프에 물결선을 사용하여 나타낸다면 무엇이 달라질까요</a:t>
                </a:r>
                <a:r>
                  <a:rPr lang="en-US" altLang="ko-KR" spc="-100" dirty="0"/>
                  <a:t>?</a:t>
                </a: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3943" y="494374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7" name="그룹 7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91393" y="5276995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변화하는 모습이 더 잘 드러날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2" name="직사각형 131">
            <a:hlinkClick r:id="rId3" action="ppaction://hlinksldjump"/>
          </p:cNvPr>
          <p:cNvSpPr/>
          <p:nvPr/>
        </p:nvSpPr>
        <p:spPr>
          <a:xfrm>
            <a:off x="816501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4" action="ppaction://hlinksldjump"/>
          </p:cNvPr>
          <p:cNvSpPr/>
          <p:nvPr/>
        </p:nvSpPr>
        <p:spPr>
          <a:xfrm>
            <a:off x="9011282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9446063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33"/>
          <p:cNvGrpSpPr/>
          <p:nvPr/>
        </p:nvGrpSpPr>
        <p:grpSpPr>
          <a:xfrm>
            <a:off x="4901912" y="5437142"/>
            <a:ext cx="324000" cy="324000"/>
            <a:chOff x="4964713" y="2475902"/>
            <a:chExt cx="405203" cy="405203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26488" y="947136"/>
            <a:ext cx="6150848" cy="2918486"/>
            <a:chOff x="1826488" y="1760086"/>
            <a:chExt cx="6150848" cy="2918486"/>
          </a:xfrm>
        </p:grpSpPr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6488" y="1760086"/>
              <a:ext cx="6150848" cy="2918486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6109" y="2801574"/>
              <a:ext cx="3651391" cy="338092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449" y="1887789"/>
              <a:ext cx="2113056" cy="245656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611" y="2486104"/>
              <a:ext cx="402943" cy="26213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71308" y="2490585"/>
              <a:ext cx="198000" cy="10766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308" y="3987923"/>
              <a:ext cx="472575" cy="233165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65" y="4318312"/>
              <a:ext cx="476323" cy="265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8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670</Words>
  <PresentationFormat>A4 용지(210x297mm)</PresentationFormat>
  <Paragraphs>192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2021-04-23T00:54:51Z</dcterms:modified>
</cp:coreProperties>
</file>