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5" r:id="rId2"/>
    <p:sldId id="267" r:id="rId3"/>
    <p:sldId id="315" r:id="rId4"/>
    <p:sldId id="339" r:id="rId5"/>
    <p:sldId id="376" r:id="rId6"/>
    <p:sldId id="364" r:id="rId7"/>
    <p:sldId id="365" r:id="rId8"/>
    <p:sldId id="367" r:id="rId9"/>
    <p:sldId id="368" r:id="rId10"/>
    <p:sldId id="273" r:id="rId11"/>
    <p:sldId id="369" r:id="rId12"/>
    <p:sldId id="359" r:id="rId13"/>
    <p:sldId id="360" r:id="rId14"/>
    <p:sldId id="372" r:id="rId15"/>
    <p:sldId id="371" r:id="rId16"/>
    <p:sldId id="370" r:id="rId17"/>
    <p:sldId id="373" r:id="rId18"/>
    <p:sldId id="361" r:id="rId19"/>
    <p:sldId id="362" r:id="rId20"/>
    <p:sldId id="374" r:id="rId21"/>
    <p:sldId id="375" r:id="rId22"/>
    <p:sldId id="358" r:id="rId23"/>
    <p:sldId id="296" r:id="rId24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1F3"/>
    <a:srgbClr val="9AC6B0"/>
    <a:srgbClr val="ACCFBA"/>
    <a:srgbClr val="E3F3F2"/>
    <a:srgbClr val="FF33CC"/>
    <a:srgbClr val="ED161D"/>
    <a:srgbClr val="3FB97B"/>
    <a:srgbClr val="FFFFFF"/>
    <a:srgbClr val="F05A67"/>
    <a:srgbClr val="1F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1" autoAdjust="0"/>
    <p:restoredTop sz="94660"/>
  </p:normalViewPr>
  <p:slideViewPr>
    <p:cSldViewPr>
      <p:cViewPr>
        <p:scale>
          <a:sx n="125" d="100"/>
          <a:sy n="125" d="100"/>
        </p:scale>
        <p:origin x="474" y="-58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pos="5660"/>
        <p:guide orient="horz" pos="890"/>
        <p:guide orient="horz" pos="1117"/>
        <p:guide orient="horz" pos="13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582624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1357320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1280706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898182" y="12893"/>
            <a:ext cx="2531569" cy="630025"/>
            <a:chOff x="1898182" y="12893"/>
            <a:chExt cx="2531569" cy="63002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898182" y="71438"/>
              <a:ext cx="1904274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다각형을 알아볼까요</a:t>
              </a:r>
              <a:endParaRPr lang="en-US" altLang="ko-KR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286743" y="12893"/>
              <a:ext cx="1143008" cy="630025"/>
              <a:chOff x="4493564" y="12893"/>
              <a:chExt cx="1143008" cy="630025"/>
            </a:xfrm>
          </p:grpSpPr>
          <p:pic>
            <p:nvPicPr>
              <p:cNvPr id="15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 userDrawn="1"/>
        </p:nvSpPr>
        <p:spPr>
          <a:xfrm>
            <a:off x="139583" y="-27555"/>
            <a:ext cx="1120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altLang="ko-KR" sz="4400" spc="-3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2~3</a:t>
            </a:r>
            <a:endParaRPr lang="ko-KR" altLang="en-US" sz="4800" spc="-3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3.emf"/><Relationship Id="rId5" Type="http://schemas.openxmlformats.org/officeDocument/2006/relationships/slide" Target="slide10.xml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4.png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22.xml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image" Target="../media/image6.png"/><Relationship Id="rId9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24.png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28.emf"/><Relationship Id="rId3" Type="http://schemas.openxmlformats.org/officeDocument/2006/relationships/image" Target="../media/image25.png"/><Relationship Id="rId7" Type="http://schemas.openxmlformats.org/officeDocument/2006/relationships/slide" Target="slide13.xml"/><Relationship Id="rId12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26.emf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9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29.png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0.png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22.xml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image" Target="../media/image29.png"/><Relationship Id="rId9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9.png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22.xml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image" Target="../media/image1.png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33.png"/><Relationship Id="rId5" Type="http://schemas.openxmlformats.org/officeDocument/2006/relationships/slide" Target="slide10.xml"/><Relationship Id="rId10" Type="http://schemas.openxmlformats.org/officeDocument/2006/relationships/image" Target="../media/image32.png"/><Relationship Id="rId4" Type="http://schemas.openxmlformats.org/officeDocument/2006/relationships/slide" Target="slide4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38.emf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12" Type="http://schemas.openxmlformats.org/officeDocument/2006/relationships/image" Target="../media/image37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36.emf"/><Relationship Id="rId5" Type="http://schemas.openxmlformats.org/officeDocument/2006/relationships/slide" Target="slide4.xml"/><Relationship Id="rId10" Type="http://schemas.openxmlformats.org/officeDocument/2006/relationships/slide" Target="slide22.xml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4.emf"/><Relationship Id="rId5" Type="http://schemas.openxmlformats.org/officeDocument/2006/relationships/slide" Target="slide12.xml"/><Relationship Id="rId10" Type="http://schemas.openxmlformats.org/officeDocument/2006/relationships/hyperlink" Target="4_2_6_2_3.mp4" TargetMode="External"/><Relationship Id="rId4" Type="http://schemas.openxmlformats.org/officeDocument/2006/relationships/slide" Target="slide10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38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36.emf"/><Relationship Id="rId5" Type="http://schemas.openxmlformats.org/officeDocument/2006/relationships/slide" Target="slide10.xml"/><Relationship Id="rId10" Type="http://schemas.openxmlformats.org/officeDocument/2006/relationships/image" Target="../media/image35.png"/><Relationship Id="rId4" Type="http://schemas.openxmlformats.org/officeDocument/2006/relationships/slide" Target="slide4.xml"/><Relationship Id="rId9" Type="http://schemas.openxmlformats.org/officeDocument/2006/relationships/slide" Target="slide22.xml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38.emf"/><Relationship Id="rId3" Type="http://schemas.openxmlformats.org/officeDocument/2006/relationships/slide" Target="slide2.xml"/><Relationship Id="rId7" Type="http://schemas.openxmlformats.org/officeDocument/2006/relationships/slide" Target="slide13.xml"/><Relationship Id="rId12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36.emf"/><Relationship Id="rId5" Type="http://schemas.openxmlformats.org/officeDocument/2006/relationships/slide" Target="slide10.xml"/><Relationship Id="rId10" Type="http://schemas.openxmlformats.org/officeDocument/2006/relationships/image" Target="../media/image35.png"/><Relationship Id="rId4" Type="http://schemas.openxmlformats.org/officeDocument/2006/relationships/slide" Target="slide4.xml"/><Relationship Id="rId9" Type="http://schemas.openxmlformats.org/officeDocument/2006/relationships/slide" Target="slide22.xml"/><Relationship Id="rId1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18.xml"/><Relationship Id="rId5" Type="http://schemas.openxmlformats.org/officeDocument/2006/relationships/image" Target="../media/image6.png"/><Relationship Id="rId10" Type="http://schemas.openxmlformats.org/officeDocument/2006/relationships/slide" Target="slide13.xml"/><Relationship Id="rId4" Type="http://schemas.openxmlformats.org/officeDocument/2006/relationships/image" Target="../media/image40.png"/><Relationship Id="rId9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12.xm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3.xml"/><Relationship Id="rId1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slide" Target="slide12.xml"/><Relationship Id="rId17" Type="http://schemas.openxmlformats.org/officeDocument/2006/relationships/image" Target="../media/image6.png"/><Relationship Id="rId2" Type="http://schemas.openxmlformats.org/officeDocument/2006/relationships/image" Target="../media/image13.png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10.xml"/><Relationship Id="rId5" Type="http://schemas.openxmlformats.org/officeDocument/2006/relationships/image" Target="../media/image15.png"/><Relationship Id="rId15" Type="http://schemas.openxmlformats.org/officeDocument/2006/relationships/slide" Target="slide19.xml"/><Relationship Id="rId10" Type="http://schemas.openxmlformats.org/officeDocument/2006/relationships/slide" Target="slide2.xml"/><Relationship Id="rId19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3.xml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slide" Target="slide12.xml"/><Relationship Id="rId17" Type="http://schemas.openxmlformats.org/officeDocument/2006/relationships/image" Target="../media/image6.png"/><Relationship Id="rId2" Type="http://schemas.openxmlformats.org/officeDocument/2006/relationships/image" Target="../media/image13.png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10.xml"/><Relationship Id="rId5" Type="http://schemas.openxmlformats.org/officeDocument/2006/relationships/image" Target="../media/image15.png"/><Relationship Id="rId15" Type="http://schemas.openxmlformats.org/officeDocument/2006/relationships/slide" Target="slide19.xml"/><Relationship Id="rId10" Type="http://schemas.openxmlformats.org/officeDocument/2006/relationships/slide" Target="slide2.xml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3.xml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slide" Target="slide12.xml"/><Relationship Id="rId17" Type="http://schemas.openxmlformats.org/officeDocument/2006/relationships/image" Target="../media/image6.png"/><Relationship Id="rId2" Type="http://schemas.openxmlformats.org/officeDocument/2006/relationships/image" Target="../media/image13.png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10.xml"/><Relationship Id="rId5" Type="http://schemas.openxmlformats.org/officeDocument/2006/relationships/image" Target="../media/image15.png"/><Relationship Id="rId15" Type="http://schemas.openxmlformats.org/officeDocument/2006/relationships/slide" Target="slide19.xml"/><Relationship Id="rId10" Type="http://schemas.openxmlformats.org/officeDocument/2006/relationships/slide" Target="slide2.xml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3.xml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slide" Target="slide12.xml"/><Relationship Id="rId17" Type="http://schemas.openxmlformats.org/officeDocument/2006/relationships/image" Target="../media/image6.png"/><Relationship Id="rId2" Type="http://schemas.openxmlformats.org/officeDocument/2006/relationships/image" Target="../media/image13.png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10.xml"/><Relationship Id="rId5" Type="http://schemas.openxmlformats.org/officeDocument/2006/relationships/image" Target="../media/image15.png"/><Relationship Id="rId15" Type="http://schemas.openxmlformats.org/officeDocument/2006/relationships/slide" Target="slide19.xml"/><Relationship Id="rId10" Type="http://schemas.openxmlformats.org/officeDocument/2006/relationships/slide" Target="slide2.xml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0" Type="http://schemas.openxmlformats.org/officeDocument/2006/relationships/image" Target="../media/image21.png"/><Relationship Id="rId4" Type="http://schemas.openxmlformats.org/officeDocument/2006/relationships/slide" Target="slide10.xml"/><Relationship Id="rId9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84019" y="0"/>
            <a:ext cx="4313469" cy="642919"/>
            <a:chOff x="5584019" y="0"/>
            <a:chExt cx="4313469" cy="642919"/>
          </a:xfrm>
        </p:grpSpPr>
        <p:grpSp>
          <p:nvGrpSpPr>
            <p:cNvPr id="115" name="그룹 114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27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5" name="직선 연결선 2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모서리가 둥근 직사각형 2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모서리가 둥근 직사각형 2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모서리가 둥근 직사각형 2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4" name="TextBox 27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26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7" name="직선 연결선 2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모서리가 둥근 직사각형 2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25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59" name="직선 연결선 2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모서리가 둥근 직사각형 2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모서리가 둥근 직사각형 2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모서리가 둥근 직사각형 2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모서리가 둥근 직사각형 25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24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5" name="직선 연결선 2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4" name="TextBox 24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225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21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82" name="직사각형 281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hlinkClick r:id="rId4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hlinkClick r:id="rId5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다각형을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3302" y="2136699"/>
            <a:ext cx="2572441" cy="2584603"/>
            <a:chOff x="1053302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3678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11" cstate="print">
              <a:grayscl/>
            </a:blip>
            <a:stretch>
              <a:fillRect/>
            </a:stretch>
          </p:blipFill>
          <p:spPr>
            <a:xfrm>
              <a:off x="1053302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7576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60861" y="2828836"/>
            <a:ext cx="13573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2~3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0" name="모서리가 둥근 사각형 설명선 109"/>
          <p:cNvSpPr/>
          <p:nvPr/>
        </p:nvSpPr>
        <p:spPr>
          <a:xfrm>
            <a:off x="4034482" y="78558"/>
            <a:ext cx="2245619" cy="235011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120~123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82~85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spc="-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0721" y="4679266"/>
            <a:ext cx="8804891" cy="1263641"/>
            <a:chOff x="540721" y="4679266"/>
            <a:chExt cx="8804891" cy="1263641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560387" y="515090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04235" y="4679266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다각형이 아닌 것을 모두 찾아보세요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21" y="483543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65" name="그룹 64"/>
            <p:cNvGrpSpPr/>
            <p:nvPr/>
          </p:nvGrpSpPr>
          <p:grpSpPr>
            <a:xfrm>
              <a:off x="7226688" y="0"/>
              <a:ext cx="511679" cy="721316"/>
              <a:chOff x="8521604" y="0"/>
              <a:chExt cx="511679" cy="721316"/>
            </a:xfrm>
          </p:grpSpPr>
          <p:grpSp>
            <p:nvGrpSpPr>
              <p:cNvPr id="6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68" name="직선 연결선 6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모서리가 둥근 직사각형 10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8" name="그룹 137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73" y="1687145"/>
            <a:ext cx="7363853" cy="2553056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791393" y="5274476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9" name="그룹 33"/>
          <p:cNvGrpSpPr/>
          <p:nvPr/>
        </p:nvGrpSpPr>
        <p:grpSpPr>
          <a:xfrm>
            <a:off x="4791000" y="5375432"/>
            <a:ext cx="324000" cy="324000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직사각형 143">
            <a:hlinkClick r:id="rId5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hlinkClick r:id="rId6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7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8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9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10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11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5336" y="981075"/>
            <a:ext cx="9067678" cy="461665"/>
            <a:chOff x="565336" y="981075"/>
            <a:chExt cx="9067678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다각형이 아닌 것을 모두 찾고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그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까닭을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이야기해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4" name="타원 133"/>
          <p:cNvSpPr/>
          <p:nvPr/>
        </p:nvSpPr>
        <p:spPr>
          <a:xfrm>
            <a:off x="2546256" y="2172856"/>
            <a:ext cx="484139" cy="484138"/>
          </a:xfrm>
          <a:prstGeom prst="ellipse">
            <a:avLst/>
          </a:prstGeom>
          <a:noFill/>
          <a:ln w="28575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9050">
                <a:solidFill>
                  <a:srgbClr val="FF33CC"/>
                </a:solidFill>
              </a:ln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972995" y="3310533"/>
            <a:ext cx="484139" cy="484138"/>
          </a:xfrm>
          <a:prstGeom prst="ellipse">
            <a:avLst/>
          </a:prstGeom>
          <a:noFill/>
          <a:ln w="28575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33CC"/>
                </a:solidFill>
              </a:ln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7126846" y="3318870"/>
            <a:ext cx="484139" cy="484138"/>
          </a:xfrm>
          <a:prstGeom prst="ellipse">
            <a:avLst/>
          </a:prstGeom>
          <a:noFill/>
          <a:ln w="28575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33C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134" grpId="0" animBg="1"/>
      <p:bldP spid="141" grpId="0" animBg="1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40721" y="3620619"/>
            <a:ext cx="8804891" cy="2343641"/>
            <a:chOff x="540721" y="3620619"/>
            <a:chExt cx="8804891" cy="2343641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560387" y="409226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540721" y="3620619"/>
              <a:ext cx="8736074" cy="498598"/>
              <a:chOff x="540721" y="3960436"/>
              <a:chExt cx="8736074" cy="498598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바는 왜 다각형이 아닌지 </a:t>
                </a:r>
                <a:r>
                  <a:rPr lang="ko-KR" altLang="en-US" dirty="0" smtClean="0"/>
                  <a:t>까닭을 이야기해 </a:t>
                </a:r>
                <a:r>
                  <a:rPr lang="ko-KR" altLang="en-US" dirty="0"/>
                  <a:t>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65" name="그룹 64"/>
            <p:cNvGrpSpPr/>
            <p:nvPr/>
          </p:nvGrpSpPr>
          <p:grpSpPr>
            <a:xfrm>
              <a:off x="7226688" y="0"/>
              <a:ext cx="511679" cy="721316"/>
              <a:chOff x="8521604" y="0"/>
              <a:chExt cx="511679" cy="721316"/>
            </a:xfrm>
          </p:grpSpPr>
          <p:grpSp>
            <p:nvGrpSpPr>
              <p:cNvPr id="6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68" name="직선 연결선 6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모서리가 둥근 직사각형 10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8" name="그룹 137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0" name="TextBox 209"/>
          <p:cNvSpPr txBox="1"/>
          <p:nvPr/>
        </p:nvSpPr>
        <p:spPr>
          <a:xfrm>
            <a:off x="791393" y="4215829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곡선으로만 이루어진 도형이기 때문입니다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선분으로만 둘러싸인 도형이 아니라 곡선이 포함된 도형이기   </a:t>
            </a:r>
            <a:endParaRPr lang="en-US" altLang="ko-KR" sz="2200" b="1" spc="-100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때문입니다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바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선분으로 둘러싸여 있지 않고 열려 있기 때문입니다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30" name="그룹 33"/>
          <p:cNvGrpSpPr/>
          <p:nvPr/>
        </p:nvGrpSpPr>
        <p:grpSpPr>
          <a:xfrm>
            <a:off x="4791000" y="4912525"/>
            <a:ext cx="324000" cy="324000"/>
            <a:chOff x="4964713" y="2475902"/>
            <a:chExt cx="405203" cy="405203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4" name="타원 1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71073" y="890483"/>
            <a:ext cx="7363853" cy="2553056"/>
            <a:chOff x="1271073" y="1687145"/>
            <a:chExt cx="7363853" cy="2553056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1073" y="1687145"/>
              <a:ext cx="7363853" cy="2553056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2546256" y="2172856"/>
              <a:ext cx="484139" cy="484138"/>
            </a:xfrm>
            <a:prstGeom prst="ellipse">
              <a:avLst/>
            </a:prstGeom>
            <a:noFill/>
            <a:ln w="28575">
              <a:solidFill>
                <a:srgbClr val="16C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9050">
                  <a:solidFill>
                    <a:srgbClr val="FF33CC"/>
                  </a:solidFill>
                </a:ln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4972995" y="3310533"/>
              <a:ext cx="484139" cy="484138"/>
            </a:xfrm>
            <a:prstGeom prst="ellipse">
              <a:avLst/>
            </a:prstGeom>
            <a:noFill/>
            <a:ln w="28575">
              <a:solidFill>
                <a:srgbClr val="16C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FF33CC"/>
                  </a:solidFill>
                </a:ln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7126846" y="3318870"/>
              <a:ext cx="484139" cy="484138"/>
            </a:xfrm>
            <a:prstGeom prst="ellipse">
              <a:avLst/>
            </a:prstGeom>
            <a:noFill/>
            <a:ln w="28575">
              <a:solidFill>
                <a:srgbClr val="16C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FF33C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2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231" name="그룹 230"/>
            <p:cNvGrpSpPr/>
            <p:nvPr/>
          </p:nvGrpSpPr>
          <p:grpSpPr>
            <a:xfrm>
              <a:off x="7653747" y="0"/>
              <a:ext cx="511679" cy="721316"/>
              <a:chOff x="8954744" y="0"/>
              <a:chExt cx="511679" cy="721316"/>
            </a:xfrm>
          </p:grpSpPr>
          <p:grpSp>
            <p:nvGrpSpPr>
              <p:cNvPr id="232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34" name="직선 연결선 23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3" name="TextBox 232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24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3" name="직선 연결선 2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2" name="TextBox 24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25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52" name="직선 연결선 2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0" name="직선 연결선 25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모서리가 둥근 직사각형 26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모서리가 둥근 직사각형 26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모서리가 둥근 직사각형 26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TextBox 26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66" name="그룹 265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26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모서리가 둥근 직사각형 2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모서리가 둥근 직사각형 2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8" name="TextBox 26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76" name="그룹 27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27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79" name="직선 연결선 2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모서리가 둥근 직사각형 2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8" name="TextBox 27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28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88" name="직선 연결선 2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모서리가 둥근 직사각형 2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7" name="TextBox 28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29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7" name="직선 연결선 2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6" name="TextBox 29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2" y="1751287"/>
            <a:ext cx="8811855" cy="2438740"/>
          </a:xfrm>
          <a:prstGeom prst="rect">
            <a:avLst/>
          </a:prstGeom>
        </p:spPr>
      </p:pic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6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336" y="981075"/>
            <a:ext cx="9067678" cy="461665"/>
            <a:chOff x="565336" y="981075"/>
            <a:chExt cx="9067678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자를 이용하여 서로 다른 모양의 다각형을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개 그려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4804" y="2379293"/>
            <a:ext cx="920354" cy="119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9946" y="2384500"/>
            <a:ext cx="1511165" cy="1189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1081" y="2393864"/>
            <a:ext cx="902086" cy="1171129"/>
          </a:xfrm>
          <a:prstGeom prst="rect">
            <a:avLst/>
          </a:prstGeom>
        </p:spPr>
      </p:pic>
      <p:grpSp>
        <p:nvGrpSpPr>
          <p:cNvPr id="109" name="그룹 33"/>
          <p:cNvGrpSpPr/>
          <p:nvPr/>
        </p:nvGrpSpPr>
        <p:grpSpPr>
          <a:xfrm>
            <a:off x="4791000" y="2808657"/>
            <a:ext cx="324000" cy="324000"/>
            <a:chOff x="4964713" y="2475902"/>
            <a:chExt cx="405203" cy="405203"/>
          </a:xfrm>
        </p:grpSpPr>
        <p:sp>
          <p:nvSpPr>
            <p:cNvPr id="117" name="타원 11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7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0721" y="4326309"/>
            <a:ext cx="8804891" cy="1623641"/>
            <a:chOff x="540721" y="4326309"/>
            <a:chExt cx="8804891" cy="1623641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560387" y="479795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540721" y="4326309"/>
              <a:ext cx="8736074" cy="498598"/>
              <a:chOff x="540721" y="3960436"/>
              <a:chExt cx="8736074" cy="498598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다각형을 어떤 기준에 따라 분류할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076392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10" y="1703083"/>
            <a:ext cx="5465076" cy="25912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791393" y="4921519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 수에 따라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각의 수에 따라 분류할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1" name="직사각형 190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6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7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5336" y="981075"/>
            <a:ext cx="9067678" cy="461665"/>
            <a:chOff x="565336" y="981075"/>
            <a:chExt cx="9067678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다각형을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206" name="타원 205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81" name="그룹 33"/>
          <p:cNvGrpSpPr/>
          <p:nvPr/>
        </p:nvGrpSpPr>
        <p:grpSpPr>
          <a:xfrm>
            <a:off x="4791000" y="5211950"/>
            <a:ext cx="324000" cy="324000"/>
            <a:chOff x="4964713" y="2475902"/>
            <a:chExt cx="405203" cy="405203"/>
          </a:xfrm>
        </p:grpSpPr>
        <p:sp>
          <p:nvSpPr>
            <p:cNvPr id="182" name="타원 1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076392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96" name="그룹 195"/>
          <p:cNvGrpSpPr/>
          <p:nvPr/>
        </p:nvGrpSpPr>
        <p:grpSpPr>
          <a:xfrm>
            <a:off x="540721" y="4115661"/>
            <a:ext cx="8736074" cy="464743"/>
            <a:chOff x="540721" y="3960436"/>
            <a:chExt cx="8736074" cy="464743"/>
          </a:xfrm>
        </p:grpSpPr>
        <p:sp>
          <p:nvSpPr>
            <p:cNvPr id="197" name="TextBox 196"/>
            <p:cNvSpPr txBox="1"/>
            <p:nvPr/>
          </p:nvSpPr>
          <p:spPr>
            <a:xfrm>
              <a:off x="704235" y="3960436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분류 기준을 정하고 다각형을 분류해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8" name="타원 197"/>
            <p:cNvSpPr/>
            <p:nvPr/>
          </p:nvSpPr>
          <p:spPr>
            <a:xfrm>
              <a:off x="540721" y="41166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0" y="4682365"/>
            <a:ext cx="8129483" cy="133587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335328" y="4812542"/>
            <a:ext cx="1281287" cy="1100987"/>
            <a:chOff x="3335328" y="4733519"/>
            <a:chExt cx="1281287" cy="1100987"/>
          </a:xfrm>
        </p:grpSpPr>
        <p:sp>
          <p:nvSpPr>
            <p:cNvPr id="101" name="TextBox 100"/>
            <p:cNvSpPr txBox="1"/>
            <p:nvPr/>
          </p:nvSpPr>
          <p:spPr>
            <a:xfrm>
              <a:off x="3335328" y="4733519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35328" y="5335908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나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다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92101" y="4812542"/>
            <a:ext cx="1281287" cy="1100987"/>
            <a:chOff x="5498902" y="4733519"/>
            <a:chExt cx="1281287" cy="1100987"/>
          </a:xfrm>
        </p:grpSpPr>
        <p:sp>
          <p:nvSpPr>
            <p:cNvPr id="102" name="TextBox 101"/>
            <p:cNvSpPr txBox="1"/>
            <p:nvPr/>
          </p:nvSpPr>
          <p:spPr>
            <a:xfrm>
              <a:off x="5498902" y="4733519"/>
              <a:ext cx="1281287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98902" y="5335908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마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48875" y="4812542"/>
            <a:ext cx="1281287" cy="1100987"/>
            <a:chOff x="7662477" y="4733519"/>
            <a:chExt cx="1281287" cy="1100987"/>
          </a:xfrm>
        </p:grpSpPr>
        <p:sp>
          <p:nvSpPr>
            <p:cNvPr id="103" name="TextBox 102"/>
            <p:cNvSpPr txBox="1"/>
            <p:nvPr/>
          </p:nvSpPr>
          <p:spPr>
            <a:xfrm>
              <a:off x="7662477" y="4733519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2477" y="5335908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바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4" name="그림 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10" y="926030"/>
            <a:ext cx="5465076" cy="2591200"/>
          </a:xfrm>
          <a:prstGeom prst="rect">
            <a:avLst/>
          </a:prstGeom>
        </p:spPr>
      </p:pic>
      <p:sp>
        <p:nvSpPr>
          <p:cNvPr id="205" name="직사각형 204">
            <a:hlinkClick r:id="rId5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6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hlinkClick r:id="rId7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hlinkClick r:id="rId8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9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hlinkClick r:id="rId10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hlinkClick r:id="rId11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32540" y="4812542"/>
            <a:ext cx="1932227" cy="498598"/>
            <a:chOff x="932540" y="4812542"/>
            <a:chExt cx="1932227" cy="498598"/>
          </a:xfrm>
        </p:grpSpPr>
        <p:sp>
          <p:nvSpPr>
            <p:cNvPr id="100" name="TextBox 99"/>
            <p:cNvSpPr txBox="1"/>
            <p:nvPr/>
          </p:nvSpPr>
          <p:spPr>
            <a:xfrm>
              <a:off x="932540" y="4812542"/>
              <a:ext cx="193222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각의 수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079488" y="4913683"/>
              <a:ext cx="298800" cy="298800"/>
            </a:xfrm>
            <a:prstGeom prst="roundRect">
              <a:avLst/>
            </a:prstGeom>
            <a:noFill/>
            <a:ln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예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2" name="그룹 33"/>
          <p:cNvGrpSpPr/>
          <p:nvPr/>
        </p:nvGrpSpPr>
        <p:grpSpPr>
          <a:xfrm>
            <a:off x="1767010" y="4896584"/>
            <a:ext cx="324000" cy="324000"/>
            <a:chOff x="4964713" y="2475902"/>
            <a:chExt cx="405203" cy="405203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0" name="타원 1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33"/>
          <p:cNvGrpSpPr/>
          <p:nvPr/>
        </p:nvGrpSpPr>
        <p:grpSpPr>
          <a:xfrm>
            <a:off x="3813971" y="4896584"/>
            <a:ext cx="324000" cy="324000"/>
            <a:chOff x="4964713" y="2475902"/>
            <a:chExt cx="405203" cy="405203"/>
          </a:xfrm>
        </p:grpSpPr>
        <p:sp>
          <p:nvSpPr>
            <p:cNvPr id="199" name="타원 19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1" name="타원 2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33"/>
          <p:cNvGrpSpPr/>
          <p:nvPr/>
        </p:nvGrpSpPr>
        <p:grpSpPr>
          <a:xfrm>
            <a:off x="5770745" y="4896584"/>
            <a:ext cx="324000" cy="324000"/>
            <a:chOff x="4964713" y="2475902"/>
            <a:chExt cx="405203" cy="405203"/>
          </a:xfrm>
        </p:grpSpPr>
        <p:sp>
          <p:nvSpPr>
            <p:cNvPr id="203" name="타원 20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3" name="타원 2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33"/>
          <p:cNvGrpSpPr/>
          <p:nvPr/>
        </p:nvGrpSpPr>
        <p:grpSpPr>
          <a:xfrm>
            <a:off x="7722929" y="4896584"/>
            <a:ext cx="324000" cy="324000"/>
            <a:chOff x="4964713" y="2475902"/>
            <a:chExt cx="405203" cy="405203"/>
          </a:xfrm>
        </p:grpSpPr>
        <p:sp>
          <p:nvSpPr>
            <p:cNvPr id="215" name="타원 21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7" name="타원 2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2" y="4643231"/>
            <a:ext cx="8186777" cy="1385353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10" y="926030"/>
            <a:ext cx="5465076" cy="259120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076392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03" name="그룹 202"/>
          <p:cNvGrpSpPr/>
          <p:nvPr/>
        </p:nvGrpSpPr>
        <p:grpSpPr>
          <a:xfrm>
            <a:off x="540721" y="4115661"/>
            <a:ext cx="8736074" cy="464743"/>
            <a:chOff x="540721" y="3960436"/>
            <a:chExt cx="8736074" cy="464743"/>
          </a:xfrm>
        </p:grpSpPr>
        <p:sp>
          <p:nvSpPr>
            <p:cNvPr id="204" name="TextBox 203"/>
            <p:cNvSpPr txBox="1"/>
            <p:nvPr/>
          </p:nvSpPr>
          <p:spPr>
            <a:xfrm>
              <a:off x="704235" y="3960436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변의 수에 따라 다각형을 분류해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205" name="타원 204"/>
            <p:cNvSpPr/>
            <p:nvPr/>
          </p:nvSpPr>
          <p:spPr>
            <a:xfrm>
              <a:off x="540721" y="41166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35328" y="4789964"/>
            <a:ext cx="1281287" cy="1100987"/>
            <a:chOff x="3335328" y="4789964"/>
            <a:chExt cx="1281287" cy="1100987"/>
          </a:xfrm>
        </p:grpSpPr>
        <p:sp>
          <p:nvSpPr>
            <p:cNvPr id="215" name="TextBox 214"/>
            <p:cNvSpPr txBox="1"/>
            <p:nvPr/>
          </p:nvSpPr>
          <p:spPr>
            <a:xfrm>
              <a:off x="3335328" y="4789964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335328" y="5392353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나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다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92101" y="4789964"/>
            <a:ext cx="1281287" cy="1100987"/>
            <a:chOff x="5292101" y="4789964"/>
            <a:chExt cx="1281287" cy="1100987"/>
          </a:xfrm>
        </p:grpSpPr>
        <p:sp>
          <p:nvSpPr>
            <p:cNvPr id="218" name="TextBox 217"/>
            <p:cNvSpPr txBox="1"/>
            <p:nvPr/>
          </p:nvSpPr>
          <p:spPr>
            <a:xfrm>
              <a:off x="5292101" y="4789964"/>
              <a:ext cx="1281287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292101" y="5392353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마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48875" y="4789964"/>
            <a:ext cx="1281287" cy="1100987"/>
            <a:chOff x="7248875" y="4789964"/>
            <a:chExt cx="1281287" cy="1100987"/>
          </a:xfrm>
        </p:grpSpPr>
        <p:sp>
          <p:nvSpPr>
            <p:cNvPr id="221" name="TextBox 220"/>
            <p:cNvSpPr txBox="1"/>
            <p:nvPr/>
          </p:nvSpPr>
          <p:spPr>
            <a:xfrm>
              <a:off x="7248875" y="4789964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248875" y="5392353"/>
              <a:ext cx="128128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바</a:t>
              </a: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23" name="직사각형 222">
            <a:hlinkClick r:id="rId5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hlinkClick r:id="rId6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hlinkClick r:id="rId7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hlinkClick r:id="rId8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hlinkClick r:id="rId9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hlinkClick r:id="rId10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hlinkClick r:id="rId11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8" name="그룹 33"/>
          <p:cNvGrpSpPr/>
          <p:nvPr/>
        </p:nvGrpSpPr>
        <p:grpSpPr>
          <a:xfrm>
            <a:off x="3813971" y="4871379"/>
            <a:ext cx="324000" cy="324000"/>
            <a:chOff x="4964713" y="2475902"/>
            <a:chExt cx="405203" cy="405203"/>
          </a:xfrm>
        </p:grpSpPr>
        <p:sp>
          <p:nvSpPr>
            <p:cNvPr id="190" name="타원 1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2" name="타원 1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33"/>
          <p:cNvGrpSpPr/>
          <p:nvPr/>
        </p:nvGrpSpPr>
        <p:grpSpPr>
          <a:xfrm>
            <a:off x="5770745" y="4871379"/>
            <a:ext cx="324000" cy="324000"/>
            <a:chOff x="4964713" y="2475902"/>
            <a:chExt cx="405203" cy="405203"/>
          </a:xfrm>
        </p:grpSpPr>
        <p:sp>
          <p:nvSpPr>
            <p:cNvPr id="197" name="타원 19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9" name="타원 1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33"/>
          <p:cNvGrpSpPr/>
          <p:nvPr/>
        </p:nvGrpSpPr>
        <p:grpSpPr>
          <a:xfrm>
            <a:off x="7722929" y="4871379"/>
            <a:ext cx="324000" cy="324000"/>
            <a:chOff x="4964713" y="2475902"/>
            <a:chExt cx="405203" cy="405203"/>
          </a:xfrm>
        </p:grpSpPr>
        <p:sp>
          <p:nvSpPr>
            <p:cNvPr id="208" name="타원 2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0" name="타원 2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59612" y="928533"/>
            <a:ext cx="8186777" cy="1385353"/>
            <a:chOff x="859612" y="4643231"/>
            <a:chExt cx="8186777" cy="1385353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12" y="4643231"/>
              <a:ext cx="8186777" cy="1385353"/>
            </a:xfrm>
            <a:prstGeom prst="rect">
              <a:avLst/>
            </a:prstGeom>
          </p:spPr>
        </p:pic>
        <p:grpSp>
          <p:nvGrpSpPr>
            <p:cNvPr id="237" name="그룹 236"/>
            <p:cNvGrpSpPr/>
            <p:nvPr/>
          </p:nvGrpSpPr>
          <p:grpSpPr>
            <a:xfrm>
              <a:off x="3335328" y="4789964"/>
              <a:ext cx="1281287" cy="1100987"/>
              <a:chOff x="3335328" y="4789964"/>
              <a:chExt cx="1281287" cy="1100987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3335328" y="4789964"/>
                <a:ext cx="12812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335328" y="5392353"/>
                <a:ext cx="12812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나</a:t>
                </a: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다</a:t>
                </a:r>
                <a:endPara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5292101" y="4789964"/>
              <a:ext cx="1281287" cy="1100987"/>
              <a:chOff x="5292101" y="4789964"/>
              <a:chExt cx="1281287" cy="1100987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5292101" y="4789964"/>
                <a:ext cx="1281287" cy="464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92101" y="5392353"/>
                <a:ext cx="12812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라</a:t>
                </a: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마</a:t>
                </a:r>
                <a:endPara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7248875" y="4789964"/>
              <a:ext cx="1281287" cy="1100987"/>
              <a:chOff x="7248875" y="4789964"/>
              <a:chExt cx="1281287" cy="1100987"/>
            </a:xfrm>
          </p:grpSpPr>
          <p:sp>
            <p:nvSpPr>
              <p:cNvPr id="244" name="TextBox 243"/>
              <p:cNvSpPr txBox="1"/>
              <p:nvPr/>
            </p:nvSpPr>
            <p:spPr>
              <a:xfrm>
                <a:off x="7248875" y="4789964"/>
                <a:ext cx="12812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2200" b="1" dirty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248875" y="5392353"/>
                <a:ext cx="1281287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가</a:t>
                </a: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바</a:t>
                </a:r>
                <a:endPara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076392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5" name="TextBox 204"/>
          <p:cNvSpPr txBox="1"/>
          <p:nvPr/>
        </p:nvSpPr>
        <p:spPr>
          <a:xfrm>
            <a:off x="2854490" y="2270077"/>
            <a:ext cx="212426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육변형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73765" y="2270077"/>
            <a:ext cx="20627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팔변형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835805" y="2270077"/>
            <a:ext cx="213188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칠변형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0722" y="3227965"/>
            <a:ext cx="8804891" cy="2732605"/>
            <a:chOff x="540721" y="3224182"/>
            <a:chExt cx="8804891" cy="2732605"/>
          </a:xfrm>
        </p:grpSpPr>
        <p:grpSp>
          <p:nvGrpSpPr>
            <p:cNvPr id="196" name="그룹 195"/>
            <p:cNvGrpSpPr/>
            <p:nvPr/>
          </p:nvGrpSpPr>
          <p:grpSpPr>
            <a:xfrm>
              <a:off x="540721" y="3224182"/>
              <a:ext cx="8736074" cy="498598"/>
              <a:chOff x="540721" y="3960436"/>
              <a:chExt cx="8736074" cy="498598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분류한 도형들을 무엇이라고 부르면 좋을지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4" name="모서리가 둥근 직사각형 213"/>
            <p:cNvSpPr/>
            <p:nvPr/>
          </p:nvSpPr>
          <p:spPr>
            <a:xfrm>
              <a:off x="560387" y="3724787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791394" y="3778958"/>
            <a:ext cx="84175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있는 도형은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배웠습니다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변이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있는 도형은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있는 도형은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하면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수에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 분류했으므로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칠변형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하면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0" name="직사각형 209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hlinkClick r:id="rId6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hlinkClick r:id="rId7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681916" y="2369976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2" name="그룹 33"/>
          <p:cNvGrpSpPr/>
          <p:nvPr/>
        </p:nvGrpSpPr>
        <p:grpSpPr>
          <a:xfrm>
            <a:off x="4828516" y="4678787"/>
            <a:ext cx="324000" cy="324000"/>
            <a:chOff x="4964713" y="2475902"/>
            <a:chExt cx="405203" cy="405203"/>
          </a:xfrm>
        </p:grpSpPr>
        <p:sp>
          <p:nvSpPr>
            <p:cNvPr id="233" name="타원 2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35" name="타원 2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2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7" grpId="0"/>
      <p:bldP spid="208" grpId="0"/>
      <p:bldP spid="215" grpId="0"/>
      <p:bldP spid="1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076392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96" name="그룹 195"/>
          <p:cNvGrpSpPr/>
          <p:nvPr/>
        </p:nvGrpSpPr>
        <p:grpSpPr>
          <a:xfrm>
            <a:off x="540721" y="3696656"/>
            <a:ext cx="8736074" cy="498598"/>
            <a:chOff x="540721" y="3960436"/>
            <a:chExt cx="8736074" cy="498598"/>
          </a:xfrm>
        </p:grpSpPr>
        <p:sp>
          <p:nvSpPr>
            <p:cNvPr id="197" name="TextBox 196"/>
            <p:cNvSpPr txBox="1"/>
            <p:nvPr/>
          </p:nvSpPr>
          <p:spPr>
            <a:xfrm>
              <a:off x="704235" y="3960436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다각형을 변의 수에 따라 어떻게 부르는지 알아보세요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540721" y="41166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1003954" y="985417"/>
            <a:ext cx="3467012" cy="461665"/>
            <a:chOff x="1003954" y="985417"/>
            <a:chExt cx="3467012" cy="461665"/>
          </a:xfrm>
        </p:grpSpPr>
        <p:sp>
          <p:nvSpPr>
            <p:cNvPr id="188" name="TextBox 187"/>
            <p:cNvSpPr txBox="1"/>
            <p:nvPr/>
          </p:nvSpPr>
          <p:spPr>
            <a:xfrm>
              <a:off x="1227770" y="985417"/>
              <a:ext cx="3243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다각형의 이름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9" name="직사각형 198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4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5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7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8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2" y="1712753"/>
            <a:ext cx="8916292" cy="1312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4" r="34253" b="52919"/>
          <a:stretch/>
        </p:blipFill>
        <p:spPr>
          <a:xfrm>
            <a:off x="5165849" y="2026670"/>
            <a:ext cx="720080" cy="306336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9" r="-672" b="52919"/>
          <a:stretch/>
        </p:blipFill>
        <p:spPr>
          <a:xfrm>
            <a:off x="7193197" y="2026670"/>
            <a:ext cx="720080" cy="306336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542" r="89098" b="-841"/>
          <a:stretch/>
        </p:blipFill>
        <p:spPr>
          <a:xfrm>
            <a:off x="2007817" y="2427474"/>
            <a:ext cx="648072" cy="249196"/>
          </a:xfrm>
          <a:prstGeom prst="rect">
            <a:avLst/>
          </a:prstGeom>
        </p:spPr>
      </p:pic>
      <p:grpSp>
        <p:nvGrpSpPr>
          <p:cNvPr id="183" name="그룹 33"/>
          <p:cNvGrpSpPr/>
          <p:nvPr/>
        </p:nvGrpSpPr>
        <p:grpSpPr>
          <a:xfrm>
            <a:off x="5422019" y="1971600"/>
            <a:ext cx="324000" cy="324000"/>
            <a:chOff x="4964713" y="2475902"/>
            <a:chExt cx="405203" cy="405203"/>
          </a:xfrm>
        </p:grpSpPr>
        <p:sp>
          <p:nvSpPr>
            <p:cNvPr id="184" name="타원 1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3" name="타원 2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33"/>
          <p:cNvGrpSpPr/>
          <p:nvPr/>
        </p:nvGrpSpPr>
        <p:grpSpPr>
          <a:xfrm>
            <a:off x="7425324" y="1971600"/>
            <a:ext cx="324000" cy="324000"/>
            <a:chOff x="4964713" y="2475902"/>
            <a:chExt cx="405203" cy="405203"/>
          </a:xfrm>
        </p:grpSpPr>
        <p:sp>
          <p:nvSpPr>
            <p:cNvPr id="208" name="타원 2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0" name="타원 2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33"/>
          <p:cNvGrpSpPr/>
          <p:nvPr/>
        </p:nvGrpSpPr>
        <p:grpSpPr>
          <a:xfrm>
            <a:off x="2169853" y="2352670"/>
            <a:ext cx="324000" cy="324000"/>
            <a:chOff x="4964713" y="2475902"/>
            <a:chExt cx="405203" cy="405203"/>
          </a:xfrm>
        </p:grpSpPr>
        <p:sp>
          <p:nvSpPr>
            <p:cNvPr id="212" name="타원 2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4" name="타원 2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0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5" y="1487774"/>
            <a:ext cx="8186777" cy="2766205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80" name="그룹 179"/>
            <p:cNvGrpSpPr/>
            <p:nvPr/>
          </p:nvGrpSpPr>
          <p:grpSpPr>
            <a:xfrm>
              <a:off x="8521408" y="0"/>
              <a:ext cx="511679" cy="721316"/>
              <a:chOff x="8954744" y="0"/>
              <a:chExt cx="511679" cy="721316"/>
            </a:xfrm>
          </p:grpSpPr>
          <p:grpSp>
            <p:nvGrpSpPr>
              <p:cNvPr id="181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99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01" name="직선 연결선 2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08" name="타원 20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9" name="직선 연결선 20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4" name="TextBox 213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21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225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7" name="직선 연결선 2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6" name="TextBox 225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34" name="그룹 233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235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2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6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7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8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5336" y="981075"/>
            <a:ext cx="9067678" cy="461665"/>
            <a:chOff x="565336" y="981075"/>
            <a:chExt cx="9067678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짝과 번갈아 가며 다각형을 만들어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5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1" y="2510523"/>
            <a:ext cx="8186778" cy="2879707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모서리가 둥근 직사각형 13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1" name="그룹 160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64" name="그룹 263"/>
          <p:cNvGrpSpPr/>
          <p:nvPr/>
        </p:nvGrpSpPr>
        <p:grpSpPr>
          <a:xfrm>
            <a:off x="540721" y="1745912"/>
            <a:ext cx="8736074" cy="498598"/>
            <a:chOff x="540721" y="3960436"/>
            <a:chExt cx="8736074" cy="498598"/>
          </a:xfrm>
        </p:grpSpPr>
        <p:sp>
          <p:nvSpPr>
            <p:cNvPr id="265" name="TextBox 264"/>
            <p:cNvSpPr txBox="1"/>
            <p:nvPr/>
          </p:nvSpPr>
          <p:spPr>
            <a:xfrm>
              <a:off x="704235" y="3960436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오각형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육각형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팔각형을 점 종이에 그려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540721" y="41166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6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7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8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9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5336" y="981075"/>
            <a:ext cx="9067678" cy="461665"/>
            <a:chOff x="565336" y="981075"/>
            <a:chExt cx="9067678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점 종이에 다각형을 그려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8024" y="3579782"/>
            <a:ext cx="1594453" cy="12106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0298" y="3594534"/>
            <a:ext cx="1578666" cy="11986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4272" y="3205341"/>
            <a:ext cx="1986844" cy="1972124"/>
          </a:xfrm>
          <a:prstGeom prst="rect">
            <a:avLst/>
          </a:prstGeom>
        </p:spPr>
      </p:pic>
      <p:grpSp>
        <p:nvGrpSpPr>
          <p:cNvPr id="116" name="그룹 33"/>
          <p:cNvGrpSpPr/>
          <p:nvPr/>
        </p:nvGrpSpPr>
        <p:grpSpPr>
          <a:xfrm>
            <a:off x="2150079" y="4023084"/>
            <a:ext cx="324000" cy="324000"/>
            <a:chOff x="4964713" y="2475902"/>
            <a:chExt cx="405203" cy="405203"/>
          </a:xfrm>
        </p:grpSpPr>
        <p:sp>
          <p:nvSpPr>
            <p:cNvPr id="191" name="타원 1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7" name="타원 19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33"/>
          <p:cNvGrpSpPr/>
          <p:nvPr/>
        </p:nvGrpSpPr>
        <p:grpSpPr>
          <a:xfrm>
            <a:off x="4791000" y="4023084"/>
            <a:ext cx="324000" cy="324000"/>
            <a:chOff x="4964713" y="2475902"/>
            <a:chExt cx="405203" cy="405203"/>
          </a:xfrm>
        </p:grpSpPr>
        <p:sp>
          <p:nvSpPr>
            <p:cNvPr id="199" name="타원 19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1" name="타원 2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33"/>
          <p:cNvGrpSpPr/>
          <p:nvPr/>
        </p:nvGrpSpPr>
        <p:grpSpPr>
          <a:xfrm>
            <a:off x="7469464" y="4023084"/>
            <a:ext cx="324000" cy="324000"/>
            <a:chOff x="4964713" y="2475902"/>
            <a:chExt cx="405203" cy="405203"/>
          </a:xfrm>
        </p:grpSpPr>
        <p:sp>
          <p:nvSpPr>
            <p:cNvPr id="203" name="타원 20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5" name="타원 2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모서리가 둥근 직사각형 176"/>
          <p:cNvSpPr/>
          <p:nvPr/>
        </p:nvSpPr>
        <p:spPr>
          <a:xfrm>
            <a:off x="558986" y="3055941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584019" y="0"/>
            <a:ext cx="4313469" cy="680156"/>
            <a:chOff x="5584019" y="0"/>
            <a:chExt cx="4313469" cy="680156"/>
          </a:xfrm>
        </p:grpSpPr>
        <p:grpSp>
          <p:nvGrpSpPr>
            <p:cNvPr id="59" name="그룹 58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6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모서리가 둥근 직사각형 9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4" name="그룹 89"/>
            <p:cNvGrpSpPr/>
            <p:nvPr/>
          </p:nvGrpSpPr>
          <p:grpSpPr>
            <a:xfrm>
              <a:off x="6424607" y="0"/>
              <a:ext cx="402673" cy="680156"/>
              <a:chOff x="6017427" y="558786"/>
              <a:chExt cx="402673" cy="68015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2" name="그룹 131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2" name="직사각형 171">
            <a:hlinkClick r:id="rId3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4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5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6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7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8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152" name="TextBox 151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4" name="그림 153">
            <a:hlinkClick r:id="rId10" action="ppaction://hlinkfil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885" y="1427832"/>
            <a:ext cx="8004211" cy="45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모서리가 둥근 직사각형 13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1" name="그룹 160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40721" y="3931822"/>
            <a:ext cx="8804891" cy="2033695"/>
            <a:chOff x="540721" y="3931822"/>
            <a:chExt cx="8804891" cy="2033695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40721" y="3931822"/>
              <a:ext cx="8736074" cy="498598"/>
              <a:chOff x="540721" y="3960436"/>
              <a:chExt cx="8736074" cy="498598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자신이 그린 다각형의 변의 수와 </a:t>
                </a:r>
                <a:r>
                  <a:rPr lang="ko-KR" altLang="en-US" dirty="0" err="1" smtClean="0"/>
                  <a:t>꼭짓점의</a:t>
                </a:r>
                <a:r>
                  <a:rPr lang="ko-KR" altLang="en-US" dirty="0" smtClean="0"/>
                  <a:t> 수를 세어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4" name="모서리가 둥근 직사각형 103"/>
            <p:cNvSpPr/>
            <p:nvPr/>
          </p:nvSpPr>
          <p:spPr>
            <a:xfrm>
              <a:off x="560387" y="4453517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91393" y="4507688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오각형은 변의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육각형은 변의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팔각형은 변의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9" name="직사각형 208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4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hlinkClick r:id="rId5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59611" y="909632"/>
            <a:ext cx="8186778" cy="2879707"/>
            <a:chOff x="859611" y="909632"/>
            <a:chExt cx="8186778" cy="2879707"/>
          </a:xfrm>
        </p:grpSpPr>
        <p:grpSp>
          <p:nvGrpSpPr>
            <p:cNvPr id="4" name="그룹 3"/>
            <p:cNvGrpSpPr/>
            <p:nvPr/>
          </p:nvGrpSpPr>
          <p:grpSpPr>
            <a:xfrm>
              <a:off x="859611" y="909632"/>
              <a:ext cx="8186778" cy="2879707"/>
              <a:chOff x="859611" y="909632"/>
              <a:chExt cx="8186778" cy="287970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859611" y="909632"/>
                <a:ext cx="8186778" cy="2879707"/>
                <a:chOff x="859611" y="909632"/>
                <a:chExt cx="8186778" cy="2879707"/>
              </a:xfrm>
            </p:grpSpPr>
            <p:pic>
              <p:nvPicPr>
                <p:cNvPr id="116" name="그림 11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611" y="909632"/>
                  <a:ext cx="8186778" cy="2879707"/>
                </a:xfrm>
                <a:prstGeom prst="rect">
                  <a:avLst/>
                </a:prstGeom>
              </p:spPr>
            </p:pic>
            <p:pic>
              <p:nvPicPr>
                <p:cNvPr id="180" name="그림 17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024" y="1978891"/>
                  <a:ext cx="1594453" cy="1210604"/>
                </a:xfrm>
                <a:prstGeom prst="rect">
                  <a:avLst/>
                </a:prstGeom>
              </p:spPr>
            </p:pic>
          </p:grpSp>
          <p:pic>
            <p:nvPicPr>
              <p:cNvPr id="181" name="그림 18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70298" y="1993643"/>
                <a:ext cx="1578666" cy="1198618"/>
              </a:xfrm>
              <a:prstGeom prst="rect">
                <a:avLst/>
              </a:prstGeom>
            </p:spPr>
          </p:pic>
        </p:grp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64272" y="1604450"/>
              <a:ext cx="1986844" cy="1972124"/>
            </a:xfrm>
            <a:prstGeom prst="rect">
              <a:avLst/>
            </a:prstGeom>
          </p:spPr>
        </p:pic>
      </p:grpSp>
      <p:grpSp>
        <p:nvGrpSpPr>
          <p:cNvPr id="177" name="그룹 33"/>
          <p:cNvGrpSpPr/>
          <p:nvPr/>
        </p:nvGrpSpPr>
        <p:grpSpPr>
          <a:xfrm>
            <a:off x="4791000" y="5001252"/>
            <a:ext cx="324000" cy="324000"/>
            <a:chOff x="4964713" y="2475902"/>
            <a:chExt cx="405203" cy="405203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5" name="타원 1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84019" y="0"/>
            <a:ext cx="4313469" cy="721316"/>
            <a:chOff x="5584019" y="0"/>
            <a:chExt cx="4313469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모서리가 둥근 직사각형 13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1" name="그룹 160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0721" y="3943396"/>
            <a:ext cx="8804891" cy="1302121"/>
            <a:chOff x="540721" y="3943396"/>
            <a:chExt cx="8804891" cy="1302121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40721" y="3943396"/>
              <a:ext cx="8736074" cy="498598"/>
              <a:chOff x="540721" y="3960436"/>
              <a:chExt cx="8736074" cy="498598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알게 되었는지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4" name="모서리가 둥근 직사각형 103"/>
            <p:cNvSpPr/>
            <p:nvPr/>
          </p:nvSpPr>
          <p:spPr>
            <a:xfrm>
              <a:off x="560387" y="445351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91393" y="460021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도형마다 변의 수와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수가 각각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6" name="직사각형 185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4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5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59611" y="909632"/>
            <a:ext cx="8186778" cy="2879707"/>
            <a:chOff x="859611" y="909632"/>
            <a:chExt cx="8186778" cy="2879707"/>
          </a:xfrm>
        </p:grpSpPr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9611" y="909632"/>
              <a:ext cx="8186778" cy="2879707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68024" y="1978891"/>
              <a:ext cx="1594453" cy="1210604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0298" y="1993643"/>
              <a:ext cx="1578666" cy="1198618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64272" y="1604450"/>
              <a:ext cx="1986844" cy="1972124"/>
            </a:xfrm>
            <a:prstGeom prst="rect">
              <a:avLst/>
            </a:prstGeom>
          </p:spPr>
        </p:pic>
      </p:grpSp>
      <p:grpSp>
        <p:nvGrpSpPr>
          <p:cNvPr id="116" name="그룹 33"/>
          <p:cNvGrpSpPr/>
          <p:nvPr/>
        </p:nvGrpSpPr>
        <p:grpSpPr>
          <a:xfrm>
            <a:off x="4791000" y="4682061"/>
            <a:ext cx="324000" cy="324000"/>
            <a:chOff x="4964713" y="2475902"/>
            <a:chExt cx="405203" cy="405203"/>
          </a:xfrm>
        </p:grpSpPr>
        <p:sp>
          <p:nvSpPr>
            <p:cNvPr id="185" name="타원 1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4" name="타원 1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3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7" y="3358524"/>
            <a:ext cx="8789630" cy="1280623"/>
            <a:chOff x="560387" y="3358524"/>
            <a:chExt cx="8789630" cy="128062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384714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3358524"/>
              <a:ext cx="8736074" cy="498598"/>
              <a:chOff x="613943" y="3649460"/>
              <a:chExt cx="8736074" cy="49859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7457" y="364946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다각형인 것을 찾아 이름을 말해 보세요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13943" y="380563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60387" y="4664776"/>
            <a:ext cx="8789630" cy="1280623"/>
            <a:chOff x="560387" y="4664776"/>
            <a:chExt cx="8789630" cy="1280623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560387" y="515339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4664776"/>
              <a:ext cx="8736074" cy="498598"/>
              <a:chOff x="613943" y="4857639"/>
              <a:chExt cx="8736074" cy="498598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777457" y="485763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마는 왜 다각형인지 말해 보세요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613943" y="503073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33227" y="917061"/>
            <a:ext cx="9247459" cy="548671"/>
            <a:chOff x="133227" y="917061"/>
            <a:chExt cx="9247459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990447" y="957790"/>
              <a:ext cx="839023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다각형을 찾아 이름을 말해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227" y="917061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3" y="399384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육각형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오각형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칠각형입니다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84019" y="0"/>
            <a:ext cx="4297213" cy="680156"/>
            <a:chOff x="5584019" y="0"/>
            <a:chExt cx="4297213" cy="680156"/>
          </a:xfrm>
        </p:grpSpPr>
        <p:grpSp>
          <p:nvGrpSpPr>
            <p:cNvPr id="86" name="그룹 85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87340" y="0"/>
              <a:ext cx="511679" cy="642918"/>
              <a:chOff x="7658756" y="0"/>
              <a:chExt cx="511679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3" name="그룹 172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83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9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20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16" y="1737001"/>
            <a:ext cx="7297168" cy="1478433"/>
          </a:xfrm>
          <a:prstGeom prst="rect">
            <a:avLst/>
          </a:prstGeom>
        </p:spPr>
      </p:pic>
      <p:sp>
        <p:nvSpPr>
          <p:cNvPr id="223" name="TextBox 222"/>
          <p:cNvSpPr txBox="1"/>
          <p:nvPr/>
        </p:nvSpPr>
        <p:spPr>
          <a:xfrm>
            <a:off x="791393" y="5300100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선분으로만 둘러싸여 있기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33"/>
          <p:cNvGrpSpPr/>
          <p:nvPr/>
        </p:nvGrpSpPr>
        <p:grpSpPr>
          <a:xfrm>
            <a:off x="4791000" y="4086134"/>
            <a:ext cx="324000" cy="324000"/>
            <a:chOff x="4964713" y="2475902"/>
            <a:chExt cx="405203" cy="405203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4791000" y="5392386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hlinkClick r:id="rId6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7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8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9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10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11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12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정다각형을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3302" y="2136699"/>
            <a:ext cx="2572441" cy="2584603"/>
            <a:chOff x="1053302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3678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3302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7576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60861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097016" y="0"/>
            <a:ext cx="410445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40721" y="941263"/>
            <a:ext cx="8804891" cy="1623641"/>
            <a:chOff x="540721" y="941263"/>
            <a:chExt cx="8804891" cy="1623641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1290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40721" y="941263"/>
              <a:ext cx="8736074" cy="498598"/>
              <a:chOff x="540721" y="978326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04235" y="97832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도로에서 볼 수 있는 표지판에는 무엇이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40721" y="115142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540721" y="3009957"/>
            <a:ext cx="8804891" cy="1996341"/>
            <a:chOff x="540721" y="3009957"/>
            <a:chExt cx="8804891" cy="1996341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60387" y="3494298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40721" y="3009957"/>
              <a:ext cx="8736074" cy="498598"/>
              <a:chOff x="540721" y="3960436"/>
              <a:chExt cx="8736074" cy="49859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교통 표지판에 그어진 선은 어떤 특징이 있는지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540721" y="413353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53647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횡단보도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자전거 전용 도로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위험 표지판이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일방통행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 금지 표지판이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84019" y="0"/>
            <a:ext cx="4313469" cy="680156"/>
            <a:chOff x="5584019" y="0"/>
            <a:chExt cx="4313469" cy="680156"/>
          </a:xfrm>
        </p:grpSpPr>
        <p:pic>
          <p:nvPicPr>
            <p:cNvPr id="2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" name="그룹 6"/>
            <p:cNvGrpSpPr/>
            <p:nvPr/>
          </p:nvGrpSpPr>
          <p:grpSpPr>
            <a:xfrm>
              <a:off x="6424607" y="0"/>
              <a:ext cx="3472881" cy="680156"/>
              <a:chOff x="6424607" y="0"/>
              <a:chExt cx="3472881" cy="680156"/>
            </a:xfrm>
          </p:grpSpPr>
          <p:grpSp>
            <p:nvGrpSpPr>
              <p:cNvPr id="229" name="그룹 228"/>
              <p:cNvGrpSpPr/>
              <p:nvPr/>
            </p:nvGrpSpPr>
            <p:grpSpPr>
              <a:xfrm>
                <a:off x="7216523" y="0"/>
                <a:ext cx="511679" cy="642918"/>
                <a:chOff x="8087939" y="0"/>
                <a:chExt cx="511679" cy="642918"/>
              </a:xfrm>
            </p:grpSpPr>
            <p:grpSp>
              <p:nvGrpSpPr>
                <p:cNvPr id="230" name="그룹 75"/>
                <p:cNvGrpSpPr/>
                <p:nvPr/>
              </p:nvGrpSpPr>
              <p:grpSpPr>
                <a:xfrm>
                  <a:off x="8166036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232" name="직선 연결선 231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모서리가 둥근 직사각형 232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모서리가 둥근 직사각형 234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모서리가 둥근 직사각형 235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모서리가 둥근 직사각형 236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1" name="TextBox 230"/>
                <p:cNvSpPr txBox="1"/>
                <p:nvPr/>
              </p:nvSpPr>
              <p:spPr>
                <a:xfrm>
                  <a:off x="8087939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2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38" name="그룹 237"/>
              <p:cNvGrpSpPr/>
              <p:nvPr/>
            </p:nvGrpSpPr>
            <p:grpSpPr>
              <a:xfrm>
                <a:off x="8083070" y="0"/>
                <a:ext cx="511679" cy="642919"/>
                <a:chOff x="8954486" y="0"/>
                <a:chExt cx="511679" cy="642919"/>
              </a:xfrm>
            </p:grpSpPr>
            <p:grpSp>
              <p:nvGrpSpPr>
                <p:cNvPr id="239" name="그룹 75"/>
                <p:cNvGrpSpPr/>
                <p:nvPr/>
              </p:nvGrpSpPr>
              <p:grpSpPr>
                <a:xfrm>
                  <a:off x="9024008" y="0"/>
                  <a:ext cx="358148" cy="596027"/>
                  <a:chOff x="5738819" y="665143"/>
                  <a:chExt cx="288060" cy="479387"/>
                </a:xfrm>
              </p:grpSpPr>
              <p:cxnSp>
                <p:nvCxnSpPr>
                  <p:cNvPr id="241" name="직선 연결선 240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모서리가 둥근 직사각형 241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모서리가 둥근 직사각형 243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모서리가 둥근 직사각형 244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모서리가 둥근 직사각형 245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0" name="TextBox 239"/>
                <p:cNvSpPr txBox="1"/>
                <p:nvPr/>
              </p:nvSpPr>
              <p:spPr>
                <a:xfrm>
                  <a:off x="8954486" y="273586"/>
                  <a:ext cx="51167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4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48" name="타원 2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9" name="직선 연결선 2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grpSp>
            <p:nvGrpSpPr>
              <p:cNvPr id="255" name="그룹 89"/>
              <p:cNvGrpSpPr/>
              <p:nvPr/>
            </p:nvGrpSpPr>
            <p:grpSpPr>
              <a:xfrm>
                <a:off x="6424607" y="0"/>
                <a:ext cx="402673" cy="680156"/>
                <a:chOff x="6017427" y="558786"/>
                <a:chExt cx="402673" cy="680156"/>
              </a:xfrm>
            </p:grpSpPr>
            <p:grpSp>
              <p:nvGrpSpPr>
                <p:cNvPr id="256" name="그룹 77"/>
                <p:cNvGrpSpPr/>
                <p:nvPr/>
              </p:nvGrpSpPr>
              <p:grpSpPr>
                <a:xfrm>
                  <a:off x="6024570" y="558786"/>
                  <a:ext cx="358148" cy="680156"/>
                  <a:chOff x="5738819" y="597477"/>
                  <a:chExt cx="288060" cy="547053"/>
                </a:xfrm>
              </p:grpSpPr>
              <p:cxnSp>
                <p:nvCxnSpPr>
                  <p:cNvPr id="258" name="직선 연결선 257"/>
                  <p:cNvCxnSpPr/>
                  <p:nvPr/>
                </p:nvCxnSpPr>
                <p:spPr>
                  <a:xfrm rot="5400000">
                    <a:off x="5791757" y="688570"/>
                    <a:ext cx="182583" cy="398"/>
                  </a:xfrm>
                  <a:prstGeom prst="line">
                    <a:avLst/>
                  </a:prstGeom>
                  <a:ln>
                    <a:solidFill>
                      <a:srgbClr val="9D393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모서리가 둥근 직사각형 258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D39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타원 259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00"/>
                      </a:gs>
                      <a:gs pos="50000">
                        <a:srgbClr val="FFC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모서리가 둥근 직사각형 260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B6F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모서리가 둥근 직사각형 261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894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모서리가 둥근 직사각형 262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3B3B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7" name="TextBox 256"/>
                <p:cNvSpPr txBox="1"/>
                <p:nvPr/>
              </p:nvSpPr>
              <p:spPr>
                <a:xfrm>
                  <a:off x="6017427" y="958898"/>
                  <a:ext cx="4026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rgbClr val="7B2D2D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열기</a:t>
                  </a:r>
                  <a:endParaRPr lang="ko-KR" altLang="en-US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64" name="그룹 263"/>
              <p:cNvGrpSpPr/>
              <p:nvPr/>
            </p:nvGrpSpPr>
            <p:grpSpPr>
              <a:xfrm>
                <a:off x="6787340" y="0"/>
                <a:ext cx="511679" cy="642918"/>
                <a:chOff x="7658756" y="0"/>
                <a:chExt cx="511679" cy="642918"/>
              </a:xfrm>
            </p:grpSpPr>
            <p:grpSp>
              <p:nvGrpSpPr>
                <p:cNvPr id="265" name="그룹 75"/>
                <p:cNvGrpSpPr/>
                <p:nvPr/>
              </p:nvGrpSpPr>
              <p:grpSpPr>
                <a:xfrm>
                  <a:off x="7739645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267" name="직선 연결선 266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모서리가 둥근 직사각형 267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타원 268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모서리가 둥근 직사각형 269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모서리가 둥근 직사각형 270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모서리가 둥근 직사각형 271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66" name="TextBox 265"/>
                <p:cNvSpPr txBox="1"/>
                <p:nvPr/>
              </p:nvSpPr>
              <p:spPr>
                <a:xfrm>
                  <a:off x="7658756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7648215" y="0"/>
                <a:ext cx="511679" cy="642918"/>
                <a:chOff x="8519631" y="0"/>
                <a:chExt cx="511679" cy="642918"/>
              </a:xfrm>
            </p:grpSpPr>
            <p:grpSp>
              <p:nvGrpSpPr>
                <p:cNvPr id="274" name="그룹 75"/>
                <p:cNvGrpSpPr/>
                <p:nvPr/>
              </p:nvGrpSpPr>
              <p:grpSpPr>
                <a:xfrm>
                  <a:off x="8594345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276" name="직선 연결선 275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모서리가 둥근 직사각형 276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타원 277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모서리가 둥근 직사각형 278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모서리가 둥근 직사각형 279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모서리가 둥근 직사각형 280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8519631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3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83" name="그룹 282"/>
              <p:cNvGrpSpPr/>
              <p:nvPr/>
            </p:nvGrpSpPr>
            <p:grpSpPr>
              <a:xfrm>
                <a:off x="8516094" y="0"/>
                <a:ext cx="511679" cy="642919"/>
                <a:chOff x="8954486" y="0"/>
                <a:chExt cx="511679" cy="642919"/>
              </a:xfrm>
            </p:grpSpPr>
            <p:grpSp>
              <p:nvGrpSpPr>
                <p:cNvPr id="284" name="그룹 75"/>
                <p:cNvGrpSpPr/>
                <p:nvPr/>
              </p:nvGrpSpPr>
              <p:grpSpPr>
                <a:xfrm>
                  <a:off x="9024008" y="0"/>
                  <a:ext cx="358148" cy="596027"/>
                  <a:chOff x="5738819" y="665143"/>
                  <a:chExt cx="288060" cy="479387"/>
                </a:xfrm>
              </p:grpSpPr>
              <p:cxnSp>
                <p:nvCxnSpPr>
                  <p:cNvPr id="286" name="직선 연결선 285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7" name="모서리가 둥근 직사각형 286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타원 287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모서리가 둥근 직사각형 288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모서리가 둥근 직사각형 289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모서리가 둥근 직사각형 290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5" name="TextBox 284"/>
                <p:cNvSpPr txBox="1"/>
                <p:nvPr/>
              </p:nvSpPr>
              <p:spPr>
                <a:xfrm>
                  <a:off x="8954486" y="273586"/>
                  <a:ext cx="51167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5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292" name="그룹 291"/>
              <p:cNvGrpSpPr/>
              <p:nvPr/>
            </p:nvGrpSpPr>
            <p:grpSpPr>
              <a:xfrm>
                <a:off x="8960830" y="0"/>
                <a:ext cx="511679" cy="642919"/>
                <a:chOff x="8954486" y="0"/>
                <a:chExt cx="511679" cy="642919"/>
              </a:xfrm>
            </p:grpSpPr>
            <p:grpSp>
              <p:nvGrpSpPr>
                <p:cNvPr id="293" name="그룹 75"/>
                <p:cNvGrpSpPr/>
                <p:nvPr/>
              </p:nvGrpSpPr>
              <p:grpSpPr>
                <a:xfrm>
                  <a:off x="9024008" y="0"/>
                  <a:ext cx="358148" cy="596027"/>
                  <a:chOff x="5738819" y="665143"/>
                  <a:chExt cx="288060" cy="479387"/>
                </a:xfrm>
              </p:grpSpPr>
              <p:cxnSp>
                <p:nvCxnSpPr>
                  <p:cNvPr id="295" name="직선 연결선 294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6" name="모서리가 둥근 직사각형 295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8" name="모서리가 둥근 직사각형 297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모서리가 둥근 직사각형 298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모서리가 둥근 직사각형 299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4" name="TextBox 293"/>
                <p:cNvSpPr txBox="1"/>
                <p:nvPr/>
              </p:nvSpPr>
              <p:spPr>
                <a:xfrm>
                  <a:off x="8954486" y="273586"/>
                  <a:ext cx="51167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6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</p:grpSp>
      <p:sp>
        <p:nvSpPr>
          <p:cNvPr id="109" name="TextBox 108"/>
          <p:cNvSpPr txBox="1"/>
          <p:nvPr/>
        </p:nvSpPr>
        <p:spPr>
          <a:xfrm>
            <a:off x="791393" y="3617867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직선만 있는 도형이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곡선만 있는 도형이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직선과 곡선으로 둘러싸인 도형이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3" name="그룹 33"/>
          <p:cNvGrpSpPr/>
          <p:nvPr/>
        </p:nvGrpSpPr>
        <p:grpSpPr>
          <a:xfrm>
            <a:off x="4791000" y="1824255"/>
            <a:ext cx="324000" cy="324000"/>
            <a:chOff x="4964713" y="2475902"/>
            <a:chExt cx="405203" cy="405203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4791000" y="4113949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직사각형 149">
            <a:hlinkClick r:id="rId4" action="ppaction://hlinksldjump"/>
          </p:cNvPr>
          <p:cNvSpPr/>
          <p:nvPr/>
        </p:nvSpPr>
        <p:spPr>
          <a:xfrm>
            <a:off x="686932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5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hlinkClick r:id="rId6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hlinkClick r:id="rId7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hlinkClick r:id="rId8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9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10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86064"/>
            <a:ext cx="9072626" cy="461665"/>
            <a:chOff x="565336" y="986064"/>
            <a:chExt cx="9072626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교통 표지판에서 찾은 도형들을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09414" y="5537467"/>
            <a:ext cx="8736074" cy="498598"/>
            <a:chOff x="609414" y="1656558"/>
            <a:chExt cx="8736074" cy="498598"/>
          </a:xfrm>
        </p:grpSpPr>
        <p:sp>
          <p:nvSpPr>
            <p:cNvPr id="180" name="TextBox 179"/>
            <p:cNvSpPr txBox="1"/>
            <p:nvPr/>
          </p:nvSpPr>
          <p:spPr>
            <a:xfrm>
              <a:off x="772928" y="165655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위의 그림에 교통 표지판 </a:t>
              </a:r>
              <a:r>
                <a:rPr lang="ko-KR" altLang="en-US" dirty="0" err="1" smtClean="0"/>
                <a:t>붙임딱지를</a:t>
              </a:r>
              <a:r>
                <a:rPr lang="ko-KR" altLang="en-US" dirty="0" smtClean="0"/>
                <a:t> 알맞게 붙여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609414" y="182965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4" name="직사각형 193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4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5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hlinkClick r:id="rId6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7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8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33"/>
          <p:cNvGrpSpPr/>
          <p:nvPr/>
        </p:nvGrpSpPr>
        <p:grpSpPr>
          <a:xfrm>
            <a:off x="8013376" y="5624766"/>
            <a:ext cx="324000" cy="324000"/>
            <a:chOff x="4964713" y="2475902"/>
            <a:chExt cx="405203" cy="405203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4695" y="1666770"/>
            <a:ext cx="6533780" cy="3740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78" y="2507697"/>
            <a:ext cx="862586" cy="8747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4" y="4431459"/>
            <a:ext cx="864096" cy="8551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17" y="4447760"/>
            <a:ext cx="1036442" cy="9068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2" y="4460278"/>
            <a:ext cx="802839" cy="8409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57" y="2849562"/>
            <a:ext cx="769838" cy="7566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13" y="2134071"/>
            <a:ext cx="978410" cy="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07" y="2371620"/>
            <a:ext cx="7442525" cy="3670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92" y="3730274"/>
            <a:ext cx="1389204" cy="14088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8" y="3730274"/>
            <a:ext cx="1345024" cy="14088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360734"/>
            <a:ext cx="1423565" cy="14088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6" y="4437112"/>
            <a:ext cx="1610101" cy="14088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26" y="3130969"/>
            <a:ext cx="1433383" cy="14088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10" y="2952689"/>
            <a:ext cx="1575739" cy="1408839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7" name="TextBox 186"/>
          <p:cNvSpPr txBox="1"/>
          <p:nvPr/>
        </p:nvSpPr>
        <p:spPr>
          <a:xfrm>
            <a:off x="139583" y="-27555"/>
            <a:ext cx="1120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altLang="ko-KR" sz="4400" spc="-3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2~3</a:t>
            </a:r>
            <a:endParaRPr lang="ko-KR" altLang="en-US" sz="4800" spc="-3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609414" y="1656558"/>
            <a:ext cx="8736074" cy="498598"/>
            <a:chOff x="609414" y="1656558"/>
            <a:chExt cx="8736074" cy="498598"/>
          </a:xfrm>
        </p:grpSpPr>
        <p:sp>
          <p:nvSpPr>
            <p:cNvPr id="195" name="TextBox 194"/>
            <p:cNvSpPr txBox="1"/>
            <p:nvPr/>
          </p:nvSpPr>
          <p:spPr>
            <a:xfrm>
              <a:off x="772928" y="165655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교통 </a:t>
              </a:r>
              <a:r>
                <a:rPr lang="ko-KR" altLang="en-US" dirty="0" smtClean="0"/>
                <a:t>표지판 </a:t>
              </a:r>
              <a:r>
                <a:rPr lang="ko-KR" altLang="en-US" dirty="0" err="1" smtClean="0"/>
                <a:t>붙임딱지를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선의 특징에 따라 분류하여 </a:t>
              </a:r>
              <a:r>
                <a:rPr lang="ko-KR" altLang="en-US" dirty="0" smtClean="0"/>
                <a:t>붙여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6" name="타원 195"/>
            <p:cNvSpPr/>
            <p:nvPr/>
          </p:nvSpPr>
          <p:spPr>
            <a:xfrm>
              <a:off x="609414" y="182965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7" name="직사각형 196">
            <a:hlinkClick r:id="rId10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11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12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13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14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15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16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33"/>
          <p:cNvGrpSpPr/>
          <p:nvPr/>
        </p:nvGrpSpPr>
        <p:grpSpPr>
          <a:xfrm>
            <a:off x="3179436" y="4272693"/>
            <a:ext cx="324000" cy="324000"/>
            <a:chOff x="4964713" y="2475902"/>
            <a:chExt cx="405203" cy="405203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2" name="타원 1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33"/>
          <p:cNvGrpSpPr/>
          <p:nvPr/>
        </p:nvGrpSpPr>
        <p:grpSpPr>
          <a:xfrm>
            <a:off x="6784284" y="4272693"/>
            <a:ext cx="324000" cy="324000"/>
            <a:chOff x="4964713" y="2475902"/>
            <a:chExt cx="405203" cy="405203"/>
          </a:xfrm>
        </p:grpSpPr>
        <p:sp>
          <p:nvSpPr>
            <p:cNvPr id="205" name="타원 2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7" name="타원 2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65336" y="986064"/>
            <a:ext cx="9072626" cy="461665"/>
            <a:chOff x="565336" y="986064"/>
            <a:chExt cx="9072626" cy="461665"/>
          </a:xfrm>
        </p:grpSpPr>
        <p:sp>
          <p:nvSpPr>
            <p:cNvPr id="190" name="TextBox 189"/>
            <p:cNvSpPr txBox="1"/>
            <p:nvPr/>
          </p:nvSpPr>
          <p:spPr>
            <a:xfrm>
              <a:off x="993964" y="986064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교통 표지판에서 찾은 도형들을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565336" y="990254"/>
              <a:ext cx="381000" cy="400110"/>
              <a:chOff x="452406" y="890570"/>
              <a:chExt cx="381000" cy="40011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r="31416"/>
          <a:stretch/>
        </p:blipFill>
        <p:spPr>
          <a:xfrm>
            <a:off x="924983" y="4140836"/>
            <a:ext cx="833392" cy="207660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612" y="3812862"/>
            <a:ext cx="1498154" cy="921727"/>
            <a:chOff x="79612" y="3852275"/>
            <a:chExt cx="1498154" cy="921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3" t="28856" r="15633" b="28856"/>
            <a:stretch/>
          </p:blipFill>
          <p:spPr>
            <a:xfrm flipH="1">
              <a:off x="79612" y="3852275"/>
              <a:ext cx="1498154" cy="92172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37021" y="3908230"/>
              <a:ext cx="11833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두 점을 곧게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이은 선을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선분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이라고 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7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30309" y="970587"/>
            <a:ext cx="6245382" cy="3080052"/>
            <a:chOff x="1398907" y="2371620"/>
            <a:chExt cx="7442525" cy="367045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907" y="2371620"/>
              <a:ext cx="7442525" cy="367045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092" y="3730274"/>
              <a:ext cx="1389204" cy="1408839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28" y="3730274"/>
              <a:ext cx="1345024" cy="1408839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832" y="4360734"/>
              <a:ext cx="1423565" cy="1408839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426" y="4437112"/>
              <a:ext cx="1610101" cy="1408839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626" y="3130969"/>
              <a:ext cx="1433383" cy="1408839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210" y="2952689"/>
              <a:ext cx="1575739" cy="140883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40721" y="4341071"/>
            <a:ext cx="8804891" cy="1623641"/>
            <a:chOff x="540721" y="4341071"/>
            <a:chExt cx="8804891" cy="1623641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560387" y="481271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4235" y="434107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선분으로만 둘러싸인 도형들에는 어떤 특징이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40721" y="449724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1799344" y="871499"/>
            <a:ext cx="3198835" cy="3255257"/>
          </a:xfrm>
          <a:prstGeom prst="roundRect">
            <a:avLst>
              <a:gd name="adj" fmla="val 11481"/>
            </a:avLst>
          </a:prstGeom>
          <a:noFill/>
          <a:ln w="38100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91393" y="493628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변이 여러 개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각이 여러 개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2" name="직사각형 211">
            <a:hlinkClick r:id="rId10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11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hlinkClick r:id="rId12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hlinkClick r:id="rId13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hlinkClick r:id="rId14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hlinkClick r:id="rId15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hlinkClick r:id="rId16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33"/>
          <p:cNvGrpSpPr/>
          <p:nvPr/>
        </p:nvGrpSpPr>
        <p:grpSpPr>
          <a:xfrm>
            <a:off x="4791000" y="5226712"/>
            <a:ext cx="324000" cy="324000"/>
            <a:chOff x="4964713" y="2475902"/>
            <a:chExt cx="405203" cy="405203"/>
          </a:xfrm>
        </p:grpSpPr>
        <p:sp>
          <p:nvSpPr>
            <p:cNvPr id="221" name="타원 22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23" name="타원 22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6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1830309" y="970587"/>
            <a:ext cx="6245382" cy="3080052"/>
            <a:chOff x="1398907" y="2371620"/>
            <a:chExt cx="7442525" cy="3670450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907" y="2371620"/>
              <a:ext cx="7442525" cy="367045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092" y="3730274"/>
              <a:ext cx="1389204" cy="1408839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28" y="3730274"/>
              <a:ext cx="1345024" cy="1408839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832" y="4360734"/>
              <a:ext cx="1423565" cy="1408839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426" y="4437112"/>
              <a:ext cx="1610101" cy="1408839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626" y="3130969"/>
              <a:ext cx="1433383" cy="1408839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210" y="2952689"/>
              <a:ext cx="1575739" cy="1408839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40721" y="4341071"/>
            <a:ext cx="8804891" cy="1623641"/>
            <a:chOff x="540721" y="4341071"/>
            <a:chExt cx="8804891" cy="1623641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560387" y="481271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40721" y="4341071"/>
              <a:ext cx="8736074" cy="498598"/>
              <a:chOff x="540721" y="3960436"/>
              <a:chExt cx="8736074" cy="498598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704235" y="396043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곡선이 포함된 도형들에는 어떤 특징이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791393" y="493628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변이 있는 도형도 있고 없는 도형도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곡선으로만 되어 있는 도형이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931067" y="871499"/>
            <a:ext cx="3198835" cy="3255257"/>
          </a:xfrm>
          <a:prstGeom prst="roundRect">
            <a:avLst>
              <a:gd name="adj" fmla="val 11481"/>
            </a:avLst>
          </a:prstGeom>
          <a:noFill/>
          <a:ln w="38100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10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hlinkClick r:id="rId11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12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13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14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15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16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33"/>
          <p:cNvGrpSpPr/>
          <p:nvPr/>
        </p:nvGrpSpPr>
        <p:grpSpPr>
          <a:xfrm>
            <a:off x="4791000" y="5226712"/>
            <a:ext cx="324000" cy="324000"/>
            <a:chOff x="4964713" y="2475902"/>
            <a:chExt cx="405203" cy="405203"/>
          </a:xfrm>
        </p:grpSpPr>
        <p:sp>
          <p:nvSpPr>
            <p:cNvPr id="208" name="타원 2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0" name="타원 2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1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1830309" y="970587"/>
            <a:ext cx="6245382" cy="3080052"/>
            <a:chOff x="1398907" y="2371620"/>
            <a:chExt cx="7442525" cy="3670450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907" y="2371620"/>
              <a:ext cx="7442525" cy="3670450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092" y="3730274"/>
              <a:ext cx="1389204" cy="1408839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28" y="3730274"/>
              <a:ext cx="1345024" cy="1408839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832" y="4360734"/>
              <a:ext cx="1423565" cy="1408839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426" y="4437112"/>
              <a:ext cx="1610101" cy="1408839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626" y="3130969"/>
              <a:ext cx="1433383" cy="1408839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210" y="2952689"/>
              <a:ext cx="1575739" cy="1408839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40721" y="4341071"/>
            <a:ext cx="9365278" cy="1623641"/>
            <a:chOff x="540721" y="4341071"/>
            <a:chExt cx="9365278" cy="1623641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560387" y="481271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540721" y="4341071"/>
              <a:ext cx="9365278" cy="444994"/>
              <a:chOff x="540721" y="3960436"/>
              <a:chExt cx="9365278" cy="444994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704234" y="3960436"/>
                <a:ext cx="9201765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/>
                  <a:t>선분으로만 둘러싸인 도형들을 무엇이라고 부르면 좋을지 이야기해 보세요</a:t>
                </a:r>
                <a:r>
                  <a:rPr lang="en-US" altLang="ko-KR" spc="-100" dirty="0"/>
                  <a:t>.</a:t>
                </a:r>
              </a:p>
            </p:txBody>
          </p:sp>
          <p:sp>
            <p:nvSpPr>
              <p:cNvPr id="201" name="타원 200"/>
              <p:cNvSpPr/>
              <p:nvPr/>
            </p:nvSpPr>
            <p:spPr>
              <a:xfrm>
                <a:off x="540721" y="41166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8" name="TextBox 197"/>
          <p:cNvSpPr txBox="1"/>
          <p:nvPr/>
        </p:nvSpPr>
        <p:spPr>
          <a:xfrm>
            <a:off x="791393" y="4936281"/>
            <a:ext cx="8332097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선분으로만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둘러싸여 있으므로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spc="-120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선분형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하면 좋겠습니다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각이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많은 도형이므로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spc="-120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각많형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하면 좋겠습니다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2" name="직사각형 201">
            <a:hlinkClick r:id="rId10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11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12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13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hlinkClick r:id="rId14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hlinkClick r:id="rId15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hlinkClick r:id="rId16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799344" y="871499"/>
            <a:ext cx="3198835" cy="3255257"/>
          </a:xfrm>
          <a:prstGeom prst="roundRect">
            <a:avLst>
              <a:gd name="adj" fmla="val 11481"/>
            </a:avLst>
          </a:prstGeom>
          <a:noFill/>
          <a:ln w="38100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33"/>
          <p:cNvGrpSpPr/>
          <p:nvPr/>
        </p:nvGrpSpPr>
        <p:grpSpPr>
          <a:xfrm>
            <a:off x="4791000" y="5226712"/>
            <a:ext cx="324000" cy="324000"/>
            <a:chOff x="4964713" y="2475902"/>
            <a:chExt cx="405203" cy="405203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2" name="타원 1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3" name="모서리가 둥근 직사각형 182"/>
          <p:cNvSpPr/>
          <p:nvPr/>
        </p:nvSpPr>
        <p:spPr>
          <a:xfrm>
            <a:off x="1197295" y="5038282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8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74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84019" y="0"/>
            <a:ext cx="4313469" cy="738286"/>
            <a:chOff x="5584019" y="0"/>
            <a:chExt cx="4313469" cy="738286"/>
          </a:xfrm>
        </p:grpSpPr>
        <p:grpSp>
          <p:nvGrpSpPr>
            <p:cNvPr id="87" name="그룹 86"/>
            <p:cNvGrpSpPr/>
            <p:nvPr/>
          </p:nvGrpSpPr>
          <p:grpSpPr>
            <a:xfrm>
              <a:off x="7216523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083070" y="0"/>
              <a:ext cx="511679" cy="642919"/>
              <a:chOff x="8954486" y="0"/>
              <a:chExt cx="511679" cy="642919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648215" y="0"/>
              <a:ext cx="511679" cy="642918"/>
              <a:chOff x="8519631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5840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516094" y="0"/>
              <a:ext cx="511679" cy="642919"/>
              <a:chOff x="8954486" y="0"/>
              <a:chExt cx="511679" cy="642919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960830" y="0"/>
              <a:ext cx="511679" cy="642919"/>
              <a:chOff x="8954486" y="0"/>
              <a:chExt cx="511679" cy="642919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024008" y="0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954486" y="273586"/>
                <a:ext cx="51167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89"/>
            <p:cNvGrpSpPr/>
            <p:nvPr/>
          </p:nvGrpSpPr>
          <p:grpSpPr>
            <a:xfrm>
              <a:off x="6800247" y="0"/>
              <a:ext cx="511679" cy="738286"/>
              <a:chOff x="5957373" y="558786"/>
              <a:chExt cx="511679" cy="73828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07425" y="0"/>
              <a:ext cx="402675" cy="596027"/>
              <a:chOff x="8142441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40721" y="4499946"/>
            <a:ext cx="8736074" cy="498598"/>
            <a:chOff x="540721" y="3960436"/>
            <a:chExt cx="8736074" cy="498598"/>
          </a:xfrm>
        </p:grpSpPr>
        <p:sp>
          <p:nvSpPr>
            <p:cNvPr id="97" name="TextBox 96"/>
            <p:cNvSpPr txBox="1"/>
            <p:nvPr/>
          </p:nvSpPr>
          <p:spPr>
            <a:xfrm>
              <a:off x="704235" y="3960436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선분으로만 둘러싸인 도형을 어떻게 부르는지 알아보세요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540721" y="41166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003954" y="985417"/>
            <a:ext cx="2514828" cy="461665"/>
            <a:chOff x="1003954" y="985417"/>
            <a:chExt cx="2514828" cy="461665"/>
          </a:xfrm>
        </p:grpSpPr>
        <p:sp>
          <p:nvSpPr>
            <p:cNvPr id="183" name="TextBox 182"/>
            <p:cNvSpPr txBox="1"/>
            <p:nvPr/>
          </p:nvSpPr>
          <p:spPr>
            <a:xfrm>
              <a:off x="1227770" y="98541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다각형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9" name="직사각형 188">
            <a:hlinkClick r:id="rId3" action="ppaction://hlinksldjump"/>
          </p:cNvPr>
          <p:cNvSpPr/>
          <p:nvPr/>
        </p:nvSpPr>
        <p:spPr>
          <a:xfrm>
            <a:off x="642460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hlinkClick r:id="rId4" action="ppaction://hlinksldjump"/>
          </p:cNvPr>
          <p:cNvSpPr/>
          <p:nvPr/>
        </p:nvSpPr>
        <p:spPr>
          <a:xfrm>
            <a:off x="7288098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5" action="ppaction://hlinksldjump"/>
          </p:cNvPr>
          <p:cNvSpPr/>
          <p:nvPr/>
        </p:nvSpPr>
        <p:spPr>
          <a:xfrm>
            <a:off x="7725647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hlinkClick r:id="rId6" action="ppaction://hlinksldjump"/>
          </p:cNvPr>
          <p:cNvSpPr/>
          <p:nvPr/>
        </p:nvSpPr>
        <p:spPr>
          <a:xfrm>
            <a:off x="8167725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7" action="ppaction://hlinksldjump"/>
          </p:cNvPr>
          <p:cNvSpPr/>
          <p:nvPr/>
        </p:nvSpPr>
        <p:spPr>
          <a:xfrm>
            <a:off x="859336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8" action="ppaction://hlinksldjump"/>
          </p:cNvPr>
          <p:cNvSpPr/>
          <p:nvPr/>
        </p:nvSpPr>
        <p:spPr>
          <a:xfrm>
            <a:off x="9013286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9" action="ppaction://hlinksldjump"/>
          </p:cNvPr>
          <p:cNvSpPr/>
          <p:nvPr/>
        </p:nvSpPr>
        <p:spPr>
          <a:xfrm>
            <a:off x="9451583" y="259312"/>
            <a:ext cx="36273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2" y="1707675"/>
            <a:ext cx="9005455" cy="2531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79" y="2032971"/>
            <a:ext cx="657705" cy="253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99" y="1994454"/>
            <a:ext cx="1365850" cy="1000189"/>
          </a:xfrm>
          <a:prstGeom prst="rect">
            <a:avLst/>
          </a:prstGeom>
        </p:spPr>
      </p:pic>
      <p:grpSp>
        <p:nvGrpSpPr>
          <p:cNvPr id="173" name="그룹 33"/>
          <p:cNvGrpSpPr/>
          <p:nvPr/>
        </p:nvGrpSpPr>
        <p:grpSpPr>
          <a:xfrm>
            <a:off x="4286801" y="1994454"/>
            <a:ext cx="324000" cy="324000"/>
            <a:chOff x="4964713" y="2475902"/>
            <a:chExt cx="405203" cy="405203"/>
          </a:xfrm>
        </p:grpSpPr>
        <p:sp>
          <p:nvSpPr>
            <p:cNvPr id="174" name="타원 17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6" name="타원 1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06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922</Words>
  <PresentationFormat>A4 용지(210x297mm)</PresentationFormat>
  <Paragraphs>457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나눔고딕 ExtraBold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2021-04-23T01:11:23Z</dcterms:modified>
</cp:coreProperties>
</file>