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5" r:id="rId2"/>
    <p:sldId id="267" r:id="rId3"/>
    <p:sldId id="369" r:id="rId4"/>
    <p:sldId id="380" r:id="rId5"/>
    <p:sldId id="339" r:id="rId6"/>
    <p:sldId id="273" r:id="rId7"/>
    <p:sldId id="377" r:id="rId8"/>
    <p:sldId id="378" r:id="rId9"/>
    <p:sldId id="293" r:id="rId10"/>
    <p:sldId id="296" r:id="rId11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3"/>
      <p:bold r:id="rId14"/>
    </p:embeddedFont>
    <p:embeddedFont>
      <p:font typeface="나눔고딕 ExtraBold" panose="020D0904000000000000" pitchFamily="50" charset="-127"/>
      <p:bold r:id="rId15"/>
    </p:embeddedFont>
    <p:embeddedFont>
      <p:font typeface="나눔고딕" panose="020D0604000000000000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C"/>
    <a:srgbClr val="3567D7"/>
    <a:srgbClr val="F05A67"/>
    <a:srgbClr val="ACCFBA"/>
    <a:srgbClr val="1FBADF"/>
    <a:srgbClr val="CFF1F9"/>
    <a:srgbClr val="74D5EC"/>
    <a:srgbClr val="4DE5F5"/>
    <a:srgbClr val="31C1E3"/>
    <a:srgbClr val="EC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4660"/>
  </p:normalViewPr>
  <p:slideViewPr>
    <p:cSldViewPr>
      <p:cViewPr>
        <p:scale>
          <a:sx n="66" d="100"/>
          <a:sy n="66" d="100"/>
        </p:scale>
        <p:origin x="2100" y="648"/>
      </p:cViewPr>
      <p:guideLst>
        <p:guide orient="horz" pos="618"/>
        <p:guide pos="353"/>
        <p:guide pos="580"/>
        <p:guide pos="5887"/>
        <p:guide orient="horz" pos="3748"/>
        <p:guide orient="horz" pos="3884"/>
        <p:guide orient="horz" pos="255"/>
        <p:guide orient="horz" pos="890"/>
        <p:guide orient="horz" pos="1117"/>
        <p:guide orient="horz" pos="1344"/>
        <p:guide pos="56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54528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1" y="12893"/>
            <a:ext cx="2772441" cy="630025"/>
            <a:chOff x="1381101" y="12893"/>
            <a:chExt cx="2772441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1" y="71438"/>
              <a:ext cx="2131739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대각선을 알아볼까요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010534" y="12893"/>
              <a:ext cx="1143008" cy="630025"/>
              <a:chOff x="5215256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0100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9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4_2_6_5.mp4" TargetMode="Externa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3.emf"/><Relationship Id="rId7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" Target="slide2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9.xml"/><Relationship Id="rId10" Type="http://schemas.openxmlformats.org/officeDocument/2006/relationships/image" Target="../media/image15.emf"/><Relationship Id="rId4" Type="http://schemas.openxmlformats.org/officeDocument/2006/relationships/slide" Target="slide4.xml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대각선을 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6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6" name="모서리가 둥근 사각형 설명선 75"/>
          <p:cNvSpPr/>
          <p:nvPr/>
        </p:nvSpPr>
        <p:spPr>
          <a:xfrm>
            <a:off x="5028522" y="78558"/>
            <a:ext cx="216825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126~127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88~89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spc="-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4" name="그룹 8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3" name="직사각형 2">
            <a:hlinkClick r:id="rId4" action="ppaction://hlinksldjump"/>
          </p:cNvPr>
          <p:cNvSpPr/>
          <p:nvPr/>
        </p:nvSpPr>
        <p:spPr>
          <a:xfrm>
            <a:off x="8170462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hlinkClick r:id="rId5" action="ppaction://hlinksldjump"/>
          </p:cNvPr>
          <p:cNvSpPr/>
          <p:nvPr/>
        </p:nvSpPr>
        <p:spPr>
          <a:xfrm>
            <a:off x="8595128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hlinkClick r:id="rId6" action="ppaction://hlinksldjump"/>
          </p:cNvPr>
          <p:cNvSpPr/>
          <p:nvPr/>
        </p:nvSpPr>
        <p:spPr>
          <a:xfrm>
            <a:off x="9019794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7" action="ppaction://hlinksldjump"/>
          </p:cNvPr>
          <p:cNvSpPr/>
          <p:nvPr/>
        </p:nvSpPr>
        <p:spPr>
          <a:xfrm>
            <a:off x="9444461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모양을 만들어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6" y="3105835"/>
            <a:ext cx="14693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025008" y="0"/>
            <a:ext cx="402566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6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3" name="그룹 62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08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4" name="타원 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6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1" name="직사각형 70">
            <a:hlinkClick r:id="rId3" action="ppaction://hlinksldjump"/>
          </p:cNvPr>
          <p:cNvSpPr/>
          <p:nvPr/>
        </p:nvSpPr>
        <p:spPr>
          <a:xfrm>
            <a:off x="8595128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hlinkClick r:id="rId4" action="ppaction://hlinksldjump"/>
          </p:cNvPr>
          <p:cNvSpPr/>
          <p:nvPr/>
        </p:nvSpPr>
        <p:spPr>
          <a:xfrm>
            <a:off x="9019794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5" action="ppaction://hlinksldjump"/>
          </p:cNvPr>
          <p:cNvSpPr/>
          <p:nvPr/>
        </p:nvSpPr>
        <p:spPr>
          <a:xfrm>
            <a:off x="9444461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87" name="TextBox 86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5" name="그림 12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627" y="900347"/>
            <a:ext cx="506880" cy="46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t="1120"/>
          <a:stretch/>
        </p:blipFill>
        <p:spPr>
          <a:xfrm>
            <a:off x="914868" y="1412776"/>
            <a:ext cx="8025465" cy="45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3356992"/>
            <a:ext cx="8785225" cy="2048769"/>
            <a:chOff x="560387" y="972821"/>
            <a:chExt cx="8785225" cy="2048769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86959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972821"/>
              <a:ext cx="8333821" cy="904863"/>
              <a:chOff x="613943" y="4843306"/>
              <a:chExt cx="8333821" cy="90486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843306"/>
                <a:ext cx="8170307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새로 그려진 횡단보도를 살펴보세요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기존의 횡단보도에서 바뀐 점은 무엇인가요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99947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4377330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가로질러 건널 수 있는 횡단보도가 새로 그려졌습니다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개의 새로운 횡단보도를 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1" name="그룹 70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52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7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4" name="직선 연결선 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4" name="직사각형 63">
            <a:hlinkClick r:id="rId3" action="ppaction://hlinksldjump"/>
          </p:cNvPr>
          <p:cNvSpPr/>
          <p:nvPr/>
        </p:nvSpPr>
        <p:spPr>
          <a:xfrm>
            <a:off x="8595128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hlinkClick r:id="rId4" action="ppaction://hlinksldjump"/>
          </p:cNvPr>
          <p:cNvSpPr/>
          <p:nvPr/>
        </p:nvSpPr>
        <p:spPr>
          <a:xfrm>
            <a:off x="9019794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hlinkClick r:id="rId5" action="ppaction://hlinksldjump"/>
          </p:cNvPr>
          <p:cNvSpPr/>
          <p:nvPr/>
        </p:nvSpPr>
        <p:spPr>
          <a:xfrm>
            <a:off x="9444461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33"/>
          <p:cNvGrpSpPr/>
          <p:nvPr/>
        </p:nvGrpSpPr>
        <p:grpSpPr>
          <a:xfrm>
            <a:off x="4791000" y="4667761"/>
            <a:ext cx="324000" cy="324000"/>
            <a:chOff x="4964713" y="2475902"/>
            <a:chExt cx="405203" cy="405203"/>
          </a:xfrm>
        </p:grpSpPr>
        <p:sp>
          <p:nvSpPr>
            <p:cNvPr id="93" name="타원 9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9" name="타원 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0"/>
          <a:stretch/>
        </p:blipFill>
        <p:spPr>
          <a:xfrm>
            <a:off x="3537131" y="988582"/>
            <a:ext cx="2831739" cy="22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7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60387" y="4687830"/>
            <a:ext cx="8785225" cy="1271690"/>
            <a:chOff x="560387" y="4687830"/>
            <a:chExt cx="8785225" cy="127169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560387" y="516752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70819" y="4687830"/>
              <a:ext cx="8736074" cy="498598"/>
              <a:chOff x="570819" y="4843300"/>
              <a:chExt cx="8736074" cy="49859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34333" y="484330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위에서 그린 선분을 무엇이라고 부르면 좋을지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570819" y="499947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565336" y="937986"/>
            <a:ext cx="8814178" cy="498598"/>
            <a:chOff x="565336" y="937986"/>
            <a:chExt cx="8814178" cy="498598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37986"/>
              <a:ext cx="838555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다각형을 살펴봅시다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87230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613943" y="1683032"/>
            <a:ext cx="4411065" cy="904863"/>
            <a:chOff x="613943" y="4780455"/>
            <a:chExt cx="4411065" cy="904863"/>
          </a:xfrm>
        </p:grpSpPr>
        <p:sp>
          <p:nvSpPr>
            <p:cNvPr id="92" name="TextBox 91"/>
            <p:cNvSpPr txBox="1"/>
            <p:nvPr/>
          </p:nvSpPr>
          <p:spPr>
            <a:xfrm>
              <a:off x="777457" y="4780455"/>
              <a:ext cx="4247551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점 </a:t>
              </a:r>
              <a:r>
                <a:rPr lang="ko-KR" altLang="en-US" dirty="0" err="1"/>
                <a:t>ㄱ</a:t>
              </a:r>
              <a:r>
                <a:rPr lang="ko-KR" altLang="en-US" dirty="0" err="1" smtClean="0"/>
                <a:t>과</a:t>
              </a:r>
              <a:r>
                <a:rPr lang="ko-KR" altLang="en-US" dirty="0" smtClean="0"/>
                <a:t> 이웃하지 않는 </a:t>
              </a:r>
              <a:r>
                <a:rPr lang="ko-KR" altLang="en-US" dirty="0" err="1" smtClean="0"/>
                <a:t>꼭짓점을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찾아 선분으로 이어 보세요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en-US" altLang="ko-KR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13943" y="493662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84386" y="3185431"/>
            <a:ext cx="4368614" cy="904863"/>
            <a:chOff x="613943" y="4780455"/>
            <a:chExt cx="4368614" cy="904863"/>
          </a:xfrm>
        </p:grpSpPr>
        <p:sp>
          <p:nvSpPr>
            <p:cNvPr id="74" name="TextBox 73"/>
            <p:cNvSpPr txBox="1"/>
            <p:nvPr/>
          </p:nvSpPr>
          <p:spPr>
            <a:xfrm>
              <a:off x="777457" y="4780455"/>
              <a:ext cx="420510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점 </a:t>
              </a:r>
              <a:r>
                <a:rPr lang="ko-KR" altLang="en-US" dirty="0" err="1" smtClean="0"/>
                <a:t>ㄴ과</a:t>
              </a:r>
              <a:r>
                <a:rPr lang="ko-KR" altLang="en-US" dirty="0" smtClean="0"/>
                <a:t> 이웃하지 않는 </a:t>
              </a:r>
              <a:r>
                <a:rPr lang="ko-KR" altLang="en-US" dirty="0" err="1" smtClean="0"/>
                <a:t>꼭짓점을</a:t>
              </a:r>
              <a:r>
                <a:rPr lang="ko-KR" altLang="en-US" dirty="0" smtClean="0"/>
                <a:t> 찾아 선분으로 이어 보세요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 </a:t>
              </a:r>
              <a:endParaRPr lang="en-US" altLang="ko-KR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13943" y="493662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91393" y="5263438"/>
            <a:ext cx="83320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맞각선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꼭선분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맞꼭선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9" name="그룹 9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20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2" name="그룹 10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21" y="1576671"/>
            <a:ext cx="4201112" cy="2573375"/>
          </a:xfrm>
          <a:prstGeom prst="rect">
            <a:avLst/>
          </a:prstGeom>
        </p:spPr>
      </p:pic>
      <p:sp>
        <p:nvSpPr>
          <p:cNvPr id="141" name="직사각형 140">
            <a:hlinkClick r:id="rId4" action="ppaction://hlinksldjump"/>
          </p:cNvPr>
          <p:cNvSpPr/>
          <p:nvPr/>
        </p:nvSpPr>
        <p:spPr>
          <a:xfrm>
            <a:off x="8170462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hlinkClick r:id="rId5" action="ppaction://hlinksldjump"/>
          </p:cNvPr>
          <p:cNvSpPr/>
          <p:nvPr/>
        </p:nvSpPr>
        <p:spPr>
          <a:xfrm>
            <a:off x="9019794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hlinkClick r:id="rId6" action="ppaction://hlinksldjump"/>
          </p:cNvPr>
          <p:cNvSpPr/>
          <p:nvPr/>
        </p:nvSpPr>
        <p:spPr>
          <a:xfrm>
            <a:off x="9444461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33"/>
          <p:cNvGrpSpPr/>
          <p:nvPr/>
        </p:nvGrpSpPr>
        <p:grpSpPr>
          <a:xfrm>
            <a:off x="4790999" y="5401520"/>
            <a:ext cx="324000" cy="324000"/>
            <a:chOff x="4964724" y="2475886"/>
            <a:chExt cx="405204" cy="405200"/>
          </a:xfrm>
        </p:grpSpPr>
        <p:sp>
          <p:nvSpPr>
            <p:cNvPr id="146" name="타원 145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148" name="타원 147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33"/>
          <p:cNvGrpSpPr/>
          <p:nvPr/>
        </p:nvGrpSpPr>
        <p:grpSpPr>
          <a:xfrm>
            <a:off x="4232920" y="2133600"/>
            <a:ext cx="324000" cy="324000"/>
            <a:chOff x="4964724" y="2475886"/>
            <a:chExt cx="405204" cy="405200"/>
          </a:xfrm>
        </p:grpSpPr>
        <p:sp>
          <p:nvSpPr>
            <p:cNvPr id="79" name="타원 78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95" name="타원 94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33"/>
          <p:cNvGrpSpPr/>
          <p:nvPr/>
        </p:nvGrpSpPr>
        <p:grpSpPr>
          <a:xfrm>
            <a:off x="4232920" y="3680904"/>
            <a:ext cx="324000" cy="324000"/>
            <a:chOff x="4964724" y="2475886"/>
            <a:chExt cx="405204" cy="405200"/>
          </a:xfrm>
        </p:grpSpPr>
        <p:sp>
          <p:nvSpPr>
            <p:cNvPr id="136" name="타원 135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 flipV="1">
            <a:off x="5672863" y="1802983"/>
            <a:ext cx="3229833" cy="2156614"/>
          </a:xfrm>
          <a:prstGeom prst="line">
            <a:avLst/>
          </a:prstGeom>
          <a:ln w="28575">
            <a:solidFill>
              <a:srgbClr val="00A9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5687152" y="1802983"/>
            <a:ext cx="3199930" cy="2152786"/>
          </a:xfrm>
          <a:prstGeom prst="line">
            <a:avLst/>
          </a:prstGeom>
          <a:ln w="28575">
            <a:solidFill>
              <a:srgbClr val="00A9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9" name="그룹 98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20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2" name="그룹 10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41" name="그룹 140"/>
          <p:cNvGrpSpPr/>
          <p:nvPr/>
        </p:nvGrpSpPr>
        <p:grpSpPr>
          <a:xfrm>
            <a:off x="1003954" y="985417"/>
            <a:ext cx="2514828" cy="461665"/>
            <a:chOff x="1003954" y="985417"/>
            <a:chExt cx="2514828" cy="461665"/>
          </a:xfrm>
        </p:grpSpPr>
        <p:sp>
          <p:nvSpPr>
            <p:cNvPr id="142" name="TextBox 141"/>
            <p:cNvSpPr txBox="1"/>
            <p:nvPr/>
          </p:nvSpPr>
          <p:spPr>
            <a:xfrm>
              <a:off x="1227770" y="985417"/>
              <a:ext cx="2291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대각선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44" name="타원 143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8" name="직사각형 147">
            <a:hlinkClick r:id="rId3" action="ppaction://hlinksldjump"/>
          </p:cNvPr>
          <p:cNvSpPr/>
          <p:nvPr/>
        </p:nvSpPr>
        <p:spPr>
          <a:xfrm>
            <a:off x="8170462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hlinkClick r:id="rId4" action="ppaction://hlinksldjump"/>
          </p:cNvPr>
          <p:cNvSpPr/>
          <p:nvPr/>
        </p:nvSpPr>
        <p:spPr>
          <a:xfrm>
            <a:off x="9019794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hlinkClick r:id="rId5" action="ppaction://hlinksldjump"/>
          </p:cNvPr>
          <p:cNvSpPr/>
          <p:nvPr/>
        </p:nvSpPr>
        <p:spPr>
          <a:xfrm>
            <a:off x="9444461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9" y="1649564"/>
            <a:ext cx="8916292" cy="19081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58" y="2807512"/>
            <a:ext cx="609255" cy="2366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0" y="2197848"/>
            <a:ext cx="2226644" cy="979955"/>
          </a:xfrm>
          <a:prstGeom prst="rect">
            <a:avLst/>
          </a:prstGeom>
        </p:spPr>
      </p:pic>
      <p:grpSp>
        <p:nvGrpSpPr>
          <p:cNvPr id="65" name="그룹 33"/>
          <p:cNvGrpSpPr/>
          <p:nvPr/>
        </p:nvGrpSpPr>
        <p:grpSpPr>
          <a:xfrm>
            <a:off x="1687585" y="2794193"/>
            <a:ext cx="324000" cy="324000"/>
            <a:chOff x="4964724" y="2475886"/>
            <a:chExt cx="405204" cy="405200"/>
          </a:xfrm>
        </p:grpSpPr>
        <p:sp>
          <p:nvSpPr>
            <p:cNvPr id="66" name="타원 65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68" name="타원 67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33"/>
          <p:cNvGrpSpPr/>
          <p:nvPr/>
        </p:nvGrpSpPr>
        <p:grpSpPr>
          <a:xfrm>
            <a:off x="7424002" y="2541754"/>
            <a:ext cx="324000" cy="324000"/>
            <a:chOff x="4964724" y="2475886"/>
            <a:chExt cx="405204" cy="405200"/>
          </a:xfrm>
        </p:grpSpPr>
        <p:sp>
          <p:nvSpPr>
            <p:cNvPr id="70" name="타원 69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72" name="타원 71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62" name="그룹 6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5" name="이등변 삼각형 74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3" name="이등변 삼각형 7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0387" y="4721862"/>
            <a:ext cx="8892248" cy="1247299"/>
            <a:chOff x="560387" y="4721862"/>
            <a:chExt cx="8892248" cy="1247299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60387" y="5177161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13943" y="4721862"/>
              <a:ext cx="8838692" cy="498598"/>
              <a:chOff x="613943" y="4780455"/>
              <a:chExt cx="8838692" cy="498598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77456" y="4780455"/>
                <a:ext cx="8675179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100" dirty="0" smtClean="0"/>
                  <a:t>대각선을 그을 수 없는 도형은 무엇이고 그 까닭은 무엇인지 말해 보세요</a:t>
                </a:r>
                <a:r>
                  <a:rPr lang="en-US" altLang="ko-KR" spc="-100" dirty="0" smtClean="0"/>
                  <a:t>.</a:t>
                </a:r>
                <a:endParaRPr lang="en-US" altLang="ko-KR" spc="-100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3943" y="493662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88" y="2179593"/>
            <a:ext cx="8717824" cy="2644862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719341" y="4159981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669869" y="4159981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14743" y="4159981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121459" y="4159981"/>
            <a:ext cx="356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762" y="2606544"/>
            <a:ext cx="1227530" cy="1211793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44" y="2598937"/>
            <a:ext cx="1822486" cy="1230977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613943" y="1689181"/>
            <a:ext cx="8736074" cy="498598"/>
            <a:chOff x="613943" y="4780455"/>
            <a:chExt cx="8736074" cy="498598"/>
          </a:xfrm>
        </p:grpSpPr>
        <p:sp>
          <p:nvSpPr>
            <p:cNvPr id="70" name="TextBox 69"/>
            <p:cNvSpPr txBox="1"/>
            <p:nvPr/>
          </p:nvSpPr>
          <p:spPr>
            <a:xfrm>
              <a:off x="777457" y="478045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다각형에 대각선을 모두 긋고 그 수를 세어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71" name="타원 70"/>
            <p:cNvSpPr/>
            <p:nvPr/>
          </p:nvSpPr>
          <p:spPr>
            <a:xfrm>
              <a:off x="613943" y="493662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91393" y="5273079"/>
            <a:ext cx="8332097" cy="5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spc="-50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삼각형입니다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서로 이웃하지 않는 </a:t>
            </a:r>
            <a:r>
              <a:rPr lang="ko-KR" altLang="en-US" sz="2200" b="1" spc="-50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꼭짓점이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없기 때문입니다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5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40" name="그룹 13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6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3" name="그룹 14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5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336" y="937986"/>
            <a:ext cx="4571808" cy="535531"/>
            <a:chOff x="565336" y="937986"/>
            <a:chExt cx="4571808" cy="535531"/>
          </a:xfrm>
        </p:grpSpPr>
        <p:sp>
          <p:nvSpPr>
            <p:cNvPr id="107" name="TextBox 106"/>
            <p:cNvSpPr txBox="1"/>
            <p:nvPr/>
          </p:nvSpPr>
          <p:spPr>
            <a:xfrm>
              <a:off x="993964" y="937986"/>
              <a:ext cx="414318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대각선의 성질을 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565336" y="987230"/>
              <a:ext cx="381000" cy="400110"/>
              <a:chOff x="452406" y="890570"/>
              <a:chExt cx="381000" cy="400110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1" name="직사각형 110">
            <a:hlinkClick r:id="rId6" action="ppaction://hlinksldjump"/>
          </p:cNvPr>
          <p:cNvSpPr/>
          <p:nvPr/>
        </p:nvSpPr>
        <p:spPr>
          <a:xfrm>
            <a:off x="8170462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hlinkClick r:id="rId7" action="ppaction://hlinksldjump"/>
          </p:cNvPr>
          <p:cNvSpPr/>
          <p:nvPr/>
        </p:nvSpPr>
        <p:spPr>
          <a:xfrm>
            <a:off x="8595128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8" action="ppaction://hlinksldjump"/>
          </p:cNvPr>
          <p:cNvSpPr/>
          <p:nvPr/>
        </p:nvSpPr>
        <p:spPr>
          <a:xfrm>
            <a:off x="9444461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33"/>
          <p:cNvGrpSpPr/>
          <p:nvPr/>
        </p:nvGrpSpPr>
        <p:grpSpPr>
          <a:xfrm>
            <a:off x="1735435" y="3087280"/>
            <a:ext cx="324000" cy="324000"/>
            <a:chOff x="4964713" y="2475902"/>
            <a:chExt cx="405203" cy="405203"/>
          </a:xfrm>
        </p:grpSpPr>
        <p:sp>
          <p:nvSpPr>
            <p:cNvPr id="116" name="타원 11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8" name="타원 11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" name="그림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138" y="2376721"/>
            <a:ext cx="1533926" cy="1453193"/>
          </a:xfrm>
          <a:prstGeom prst="rect">
            <a:avLst/>
          </a:prstGeom>
        </p:spPr>
      </p:pic>
      <p:grpSp>
        <p:nvGrpSpPr>
          <p:cNvPr id="104" name="그룹 33"/>
          <p:cNvGrpSpPr/>
          <p:nvPr/>
        </p:nvGrpSpPr>
        <p:grpSpPr>
          <a:xfrm>
            <a:off x="3728864" y="3087280"/>
            <a:ext cx="324000" cy="324000"/>
            <a:chOff x="4964713" y="2475902"/>
            <a:chExt cx="405203" cy="405203"/>
          </a:xfrm>
        </p:grpSpPr>
        <p:sp>
          <p:nvSpPr>
            <p:cNvPr id="105" name="타원 10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3" name="타원 11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33"/>
          <p:cNvGrpSpPr/>
          <p:nvPr/>
        </p:nvGrpSpPr>
        <p:grpSpPr>
          <a:xfrm>
            <a:off x="5846931" y="3087280"/>
            <a:ext cx="324000" cy="324000"/>
            <a:chOff x="4964713" y="2475902"/>
            <a:chExt cx="405203" cy="405203"/>
          </a:xfrm>
        </p:grpSpPr>
        <p:sp>
          <p:nvSpPr>
            <p:cNvPr id="120" name="타원 11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33"/>
          <p:cNvGrpSpPr/>
          <p:nvPr/>
        </p:nvGrpSpPr>
        <p:grpSpPr>
          <a:xfrm>
            <a:off x="8154201" y="3087280"/>
            <a:ext cx="324000" cy="324000"/>
            <a:chOff x="4964713" y="2475902"/>
            <a:chExt cx="405203" cy="405203"/>
          </a:xfrm>
        </p:grpSpPr>
        <p:sp>
          <p:nvSpPr>
            <p:cNvPr id="124" name="타원 12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6" name="타원 1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33"/>
          <p:cNvGrpSpPr/>
          <p:nvPr/>
        </p:nvGrpSpPr>
        <p:grpSpPr>
          <a:xfrm>
            <a:off x="4791000" y="5435202"/>
            <a:ext cx="324000" cy="324000"/>
            <a:chOff x="4964713" y="2475902"/>
            <a:chExt cx="405203" cy="405203"/>
          </a:xfrm>
        </p:grpSpPr>
        <p:sp>
          <p:nvSpPr>
            <p:cNvPr id="128" name="타원 1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0" name="타원 1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100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0387" y="3669163"/>
            <a:ext cx="8789630" cy="1639309"/>
            <a:chOff x="560387" y="3669163"/>
            <a:chExt cx="8789630" cy="1639309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60387" y="415647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613943" y="3669163"/>
              <a:ext cx="8736074" cy="498598"/>
              <a:chOff x="613943" y="4780455"/>
              <a:chExt cx="8736074" cy="498598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777457" y="478045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도형 </a:t>
                </a:r>
                <a:r>
                  <a:rPr lang="ko-KR" altLang="en-US" dirty="0" smtClean="0">
                    <a:solidFill>
                      <a:srgbClr val="3567D7"/>
                    </a:solidFill>
                  </a:rPr>
                  <a:t>나</a:t>
                </a:r>
                <a:r>
                  <a:rPr lang="ko-KR" altLang="en-US" dirty="0" smtClean="0"/>
                  <a:t>와 </a:t>
                </a:r>
                <a:r>
                  <a:rPr lang="ko-KR" altLang="en-US" dirty="0" smtClean="0">
                    <a:solidFill>
                      <a:srgbClr val="3567D7"/>
                    </a:solidFill>
                  </a:rPr>
                  <a:t>다</a:t>
                </a:r>
                <a:r>
                  <a:rPr lang="ko-KR" altLang="en-US" dirty="0" smtClean="0"/>
                  <a:t>의 대각선에서 공통점을 찾아 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613943" y="493662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791394" y="4280041"/>
            <a:ext cx="812559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대각선이 서로 수직으로 만납니다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대각선이 다른 대각선을 똑같이 둘로 나눕니다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0" name="그룹 7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19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4" name="그룹 8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47" name="직사각형 146">
            <a:hlinkClick r:id="rId3" action="ppaction://hlinksldjump"/>
          </p:cNvPr>
          <p:cNvSpPr/>
          <p:nvPr/>
        </p:nvSpPr>
        <p:spPr>
          <a:xfrm>
            <a:off x="8170462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4" action="ppaction://hlinksldjump"/>
          </p:cNvPr>
          <p:cNvSpPr/>
          <p:nvPr/>
        </p:nvSpPr>
        <p:spPr>
          <a:xfrm>
            <a:off x="8595128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hlinkClick r:id="rId5" action="ppaction://hlinksldjump"/>
          </p:cNvPr>
          <p:cNvSpPr/>
          <p:nvPr/>
        </p:nvSpPr>
        <p:spPr>
          <a:xfrm>
            <a:off x="9444461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33"/>
          <p:cNvGrpSpPr/>
          <p:nvPr/>
        </p:nvGrpSpPr>
        <p:grpSpPr>
          <a:xfrm>
            <a:off x="4791000" y="4570472"/>
            <a:ext cx="324000" cy="324000"/>
            <a:chOff x="4964713" y="2475902"/>
            <a:chExt cx="405203" cy="405203"/>
          </a:xfrm>
        </p:grpSpPr>
        <p:sp>
          <p:nvSpPr>
            <p:cNvPr id="152" name="타원 15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4" name="타원 15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94088" y="855530"/>
            <a:ext cx="8717824" cy="2644862"/>
            <a:chOff x="594088" y="855530"/>
            <a:chExt cx="8717824" cy="2644862"/>
          </a:xfrm>
        </p:grpSpPr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088" y="855530"/>
              <a:ext cx="8717824" cy="2644862"/>
            </a:xfrm>
            <a:prstGeom prst="rect">
              <a:avLst/>
            </a:prstGeom>
          </p:spPr>
        </p:pic>
        <p:sp>
          <p:nvSpPr>
            <p:cNvPr id="142" name="직사각형 141"/>
            <p:cNvSpPr/>
            <p:nvPr/>
          </p:nvSpPr>
          <p:spPr>
            <a:xfrm>
              <a:off x="1719341" y="2835918"/>
              <a:ext cx="3561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</a:t>
              </a:r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669869" y="2835918"/>
              <a:ext cx="3561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814743" y="2835918"/>
              <a:ext cx="3561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8121459" y="2835918"/>
              <a:ext cx="3561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200" b="1" dirty="0" smtClean="0">
                  <a:solidFill>
                    <a:schemeClr val="accent2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2762" y="1282481"/>
              <a:ext cx="1227530" cy="121179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7144" y="1274874"/>
              <a:ext cx="1822486" cy="12309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70138" y="1062918"/>
              <a:ext cx="1533926" cy="1453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6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991485"/>
            <a:ext cx="8789630" cy="4536154"/>
            <a:chOff x="560387" y="991485"/>
            <a:chExt cx="8789630" cy="4536154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560387" y="1495639"/>
              <a:ext cx="8785225" cy="403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77457" y="99148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대각선을 그으며 더 알게 된 사실을 말해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2" name="타원 91"/>
            <p:cNvSpPr/>
            <p:nvPr/>
          </p:nvSpPr>
          <p:spPr>
            <a:xfrm>
              <a:off x="613943" y="114765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791394" y="1637280"/>
            <a:ext cx="8233268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사각형에는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개의 대각선을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오각형에는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개의 대각선을 그을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정다각형에 그은 대각선의 길이는 모두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오각형에 그을 수 있는 대각선을 빠짐없이 모두 그으면 별 모양이 나타납니다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정사각형과 마름모에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대각선을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빠짐없이 모두 그었을 때 한 대각선이 다른 대각선을 똑같이 둘로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나눕니다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사각형은 하나의 </a:t>
            </a:r>
            <a:r>
              <a:rPr lang="ko-KR" altLang="en-US" sz="2200" b="1" dirty="0" err="1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꼭짓점에서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개의 대각선을 그을 수 있고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오각형은 하나의 </a:t>
            </a:r>
            <a:r>
              <a:rPr lang="ko-KR" altLang="en-US" sz="2200" b="1" dirty="0" err="1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꼭짓점에서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개의 대각선을 그을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63" name="그룹 6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4" name="그룹 10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85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6" name="그룹 6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6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0" name="직선 연결선 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7" name="직사각형 116">
            <a:hlinkClick r:id="rId3" action="ppaction://hlinksldjump"/>
          </p:cNvPr>
          <p:cNvSpPr/>
          <p:nvPr/>
        </p:nvSpPr>
        <p:spPr>
          <a:xfrm>
            <a:off x="8170462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4" action="ppaction://hlinksldjump"/>
          </p:cNvPr>
          <p:cNvSpPr/>
          <p:nvPr/>
        </p:nvSpPr>
        <p:spPr>
          <a:xfrm>
            <a:off x="8595128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5" action="ppaction://hlinksldjump"/>
          </p:cNvPr>
          <p:cNvSpPr/>
          <p:nvPr/>
        </p:nvSpPr>
        <p:spPr>
          <a:xfrm>
            <a:off x="9444461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33"/>
          <p:cNvGrpSpPr/>
          <p:nvPr/>
        </p:nvGrpSpPr>
        <p:grpSpPr>
          <a:xfrm>
            <a:off x="4791000" y="3349639"/>
            <a:ext cx="324000" cy="324000"/>
            <a:chOff x="4964713" y="2475902"/>
            <a:chExt cx="405203" cy="405203"/>
          </a:xfrm>
        </p:grpSpPr>
        <p:sp>
          <p:nvSpPr>
            <p:cNvPr id="122" name="타원 12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4" name="타원 12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9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7990" y="917009"/>
            <a:ext cx="9222440" cy="576312"/>
            <a:chOff x="137990" y="917009"/>
            <a:chExt cx="9222440" cy="576312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모든 대각선을 바르게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그은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것을 모두 찾아봅시다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990" y="917009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65" name="그룹 64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93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8" name="그룹 6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7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6" name="직선 연결선 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45" y="1683044"/>
            <a:ext cx="8078508" cy="2199188"/>
          </a:xfrm>
          <a:prstGeom prst="rect">
            <a:avLst/>
          </a:prstGeom>
        </p:spPr>
      </p:pic>
      <p:sp>
        <p:nvSpPr>
          <p:cNvPr id="111" name="직사각형 110">
            <a:hlinkClick r:id="rId5" action="ppaction://hlinksldjump"/>
          </p:cNvPr>
          <p:cNvSpPr/>
          <p:nvPr/>
        </p:nvSpPr>
        <p:spPr>
          <a:xfrm>
            <a:off x="8170462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hlinkClick r:id="rId6" action="ppaction://hlinksldjump"/>
          </p:cNvPr>
          <p:cNvSpPr/>
          <p:nvPr/>
        </p:nvSpPr>
        <p:spPr>
          <a:xfrm>
            <a:off x="8595128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hlinkClick r:id="rId7" action="ppaction://hlinksldjump"/>
          </p:cNvPr>
          <p:cNvSpPr/>
          <p:nvPr/>
        </p:nvSpPr>
        <p:spPr>
          <a:xfrm>
            <a:off x="9019794" y="2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0387" y="4221088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91393" y="4401282"/>
            <a:ext cx="5385743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</a:p>
        </p:txBody>
      </p:sp>
      <p:grpSp>
        <p:nvGrpSpPr>
          <p:cNvPr id="112" name="그룹 33"/>
          <p:cNvGrpSpPr/>
          <p:nvPr/>
        </p:nvGrpSpPr>
        <p:grpSpPr>
          <a:xfrm>
            <a:off x="4790999" y="4445447"/>
            <a:ext cx="324000" cy="324000"/>
            <a:chOff x="4964724" y="2475886"/>
            <a:chExt cx="405204" cy="405200"/>
          </a:xfrm>
        </p:grpSpPr>
        <p:sp>
          <p:nvSpPr>
            <p:cNvPr id="113" name="타원 112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118" name="타원 117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334</Words>
  <PresentationFormat>A4 용지(210x297mm)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나눔고딕 ExtraBold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2021-04-23T02:17:10Z</dcterms:modified>
</cp:coreProperties>
</file>