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9"/>
  </p:notesMasterIdLst>
  <p:handoutMasterIdLst>
    <p:handoutMasterId r:id="rId50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097" r:id="rId9"/>
    <p:sldId id="1289" r:id="rId10"/>
    <p:sldId id="1416" r:id="rId11"/>
    <p:sldId id="1417" r:id="rId12"/>
    <p:sldId id="1418" r:id="rId13"/>
    <p:sldId id="1419" r:id="rId14"/>
    <p:sldId id="1391" r:id="rId15"/>
    <p:sldId id="1420" r:id="rId16"/>
    <p:sldId id="1421" r:id="rId17"/>
    <p:sldId id="1422" r:id="rId18"/>
    <p:sldId id="1423" r:id="rId19"/>
    <p:sldId id="1313" r:id="rId20"/>
    <p:sldId id="1436" r:id="rId21"/>
    <p:sldId id="1402" r:id="rId22"/>
    <p:sldId id="1401" r:id="rId23"/>
    <p:sldId id="1297" r:id="rId24"/>
    <p:sldId id="1315" r:id="rId25"/>
    <p:sldId id="1316" r:id="rId26"/>
    <p:sldId id="1425" r:id="rId27"/>
    <p:sldId id="1437" r:id="rId28"/>
    <p:sldId id="1426" r:id="rId29"/>
    <p:sldId id="1448" r:id="rId30"/>
    <p:sldId id="1427" r:id="rId31"/>
    <p:sldId id="1439" r:id="rId32"/>
    <p:sldId id="1428" r:id="rId33"/>
    <p:sldId id="1440" r:id="rId34"/>
    <p:sldId id="1429" r:id="rId35"/>
    <p:sldId id="1441" r:id="rId36"/>
    <p:sldId id="1430" r:id="rId37"/>
    <p:sldId id="1442" r:id="rId38"/>
    <p:sldId id="1431" r:id="rId39"/>
    <p:sldId id="1443" r:id="rId40"/>
    <p:sldId id="1432" r:id="rId41"/>
    <p:sldId id="1444" r:id="rId42"/>
    <p:sldId id="1433" r:id="rId43"/>
    <p:sldId id="1445" r:id="rId44"/>
    <p:sldId id="1446" r:id="rId45"/>
    <p:sldId id="1434" r:id="rId46"/>
    <p:sldId id="1435" r:id="rId47"/>
    <p:sldId id="1447" r:id="rId4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744"/>
    <a:srgbClr val="AE7C65"/>
    <a:srgbClr val="F6F1D4"/>
    <a:srgbClr val="C1E8ED"/>
    <a:srgbClr val="FFD01B"/>
    <a:srgbClr val="F496C0"/>
    <a:srgbClr val="FDEADA"/>
    <a:srgbClr val="F6E7D4"/>
    <a:srgbClr val="FAEDDA"/>
    <a:srgbClr val="E8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54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hyperlink" Target="https://e.tsherpa.co.kr/media/mediaframe3.aspx?mid=M202205046_800K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2-0-0-0-0&amp;classno=MM_32_04/suh_0302_01_0002/suh_0302_01_0002_205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11" Type="http://schemas.openxmlformats.org/officeDocument/2006/relationships/image" Target="../media/image12.png"/><Relationship Id="rId5" Type="http://schemas.openxmlformats.org/officeDocument/2006/relationships/image" Target="../media/image40.png"/><Relationship Id="rId10" Type="http://schemas.openxmlformats.org/officeDocument/2006/relationships/image" Target="../media/image7.png"/><Relationship Id="rId4" Type="http://schemas.openxmlformats.org/officeDocument/2006/relationships/image" Target="../media/image39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11" Type="http://schemas.openxmlformats.org/officeDocument/2006/relationships/image" Target="../media/image12.png"/><Relationship Id="rId5" Type="http://schemas.openxmlformats.org/officeDocument/2006/relationships/image" Target="../media/image40.png"/><Relationship Id="rId10" Type="http://schemas.openxmlformats.org/officeDocument/2006/relationships/image" Target="../media/image7.png"/><Relationship Id="rId4" Type="http://schemas.openxmlformats.org/officeDocument/2006/relationships/image" Target="../media/image39.png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9.png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270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248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개인지 알아봅시다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171921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2168860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더합니다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221012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74" y="2252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540" y="2672916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수 모형의 개수를 세어 보면 알 수 있습니다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271417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3062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31540" y="3465004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구할 수 있습니다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350626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6" y="35481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개인지 알아봅시다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개인지 구하는 식을 써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9832" y="4221088"/>
            <a:ext cx="10375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123×3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45508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3" t="48627" r="3411" b="1"/>
          <a:stretch/>
        </p:blipFill>
        <p:spPr bwMode="auto">
          <a:xfrm>
            <a:off x="2004599" y="2197917"/>
            <a:ext cx="3040884" cy="19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57922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652702" y="3309666"/>
            <a:ext cx="11270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세 종류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17256" y="3694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82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개인지 알아봅시다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화살표 클릭하면 하단의 수 모형이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꾸러미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01" y="2081276"/>
            <a:ext cx="5523933" cy="9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89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answer_01.svg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\app\resource\contents\lesson01\ops\lesson01\images\mm_32_1_01_03_02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3" y="3491238"/>
            <a:ext cx="5419627" cy="7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63600" y="3356992"/>
            <a:ext cx="5688620" cy="100811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09904" y="30689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3854789" y="3026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1632363"/>
            <a:ext cx="2353611" cy="99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31540" y="4509120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모형은 백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모아 개수를 세어 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48988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5620711" y="1700435"/>
            <a:ext cx="956208" cy="313457"/>
            <a:chOff x="3952363" y="1253627"/>
            <a:chExt cx="956208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6531509" y="1721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2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계산하는지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e.tsherpa.co.kr/media/mediaframe3.aspx?mid=M202205046_800K.mp4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71500" y="2322292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5" name="타원 44"/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5" y="1988840"/>
            <a:ext cx="2311944" cy="289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67213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2058108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56" name="직사각형 55"/>
          <p:cNvSpPr/>
          <p:nvPr/>
        </p:nvSpPr>
        <p:spPr>
          <a:xfrm>
            <a:off x="2051289" y="256490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57" name="직사각형 56"/>
          <p:cNvSpPr/>
          <p:nvPr/>
        </p:nvSpPr>
        <p:spPr>
          <a:xfrm>
            <a:off x="707164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/>
          </a:p>
        </p:txBody>
      </p:sp>
      <p:sp>
        <p:nvSpPr>
          <p:cNvPr id="58" name="직사각형 57"/>
          <p:cNvSpPr/>
          <p:nvPr/>
        </p:nvSpPr>
        <p:spPr>
          <a:xfrm>
            <a:off x="2026807" y="2996952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/>
          </a:p>
        </p:txBody>
      </p:sp>
      <p:sp>
        <p:nvSpPr>
          <p:cNvPr id="59" name="직사각형 58"/>
          <p:cNvSpPr/>
          <p:nvPr/>
        </p:nvSpPr>
        <p:spPr>
          <a:xfrm>
            <a:off x="1341042" y="347632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/>
          </a:p>
        </p:txBody>
      </p:sp>
      <p:sp>
        <p:nvSpPr>
          <p:cNvPr id="60" name="직사각형 59"/>
          <p:cNvSpPr/>
          <p:nvPr/>
        </p:nvSpPr>
        <p:spPr>
          <a:xfrm>
            <a:off x="707164" y="4088395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61" name="직사각형 60"/>
          <p:cNvSpPr/>
          <p:nvPr/>
        </p:nvSpPr>
        <p:spPr>
          <a:xfrm>
            <a:off x="706441" y="455644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62" name="직사각형 61"/>
          <p:cNvSpPr/>
          <p:nvPr/>
        </p:nvSpPr>
        <p:spPr>
          <a:xfrm>
            <a:off x="1343259" y="455644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/>
          </a:p>
        </p:txBody>
      </p:sp>
      <p:sp>
        <p:nvSpPr>
          <p:cNvPr id="63" name="직사각형 62"/>
          <p:cNvSpPr/>
          <p:nvPr/>
        </p:nvSpPr>
        <p:spPr>
          <a:xfrm>
            <a:off x="2027335" y="455644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/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61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SC32102.ai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2501133" y="300827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501133" y="351233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2501133" y="405239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8" name="직사각형 67"/>
          <p:cNvSpPr/>
          <p:nvPr/>
        </p:nvSpPr>
        <p:spPr>
          <a:xfrm>
            <a:off x="2868414" y="3008275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3×3</a:t>
            </a:r>
            <a:endParaRPr lang="ko-KR" altLang="en-US" sz="190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79936" y="3512331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190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27784" y="4077072"/>
            <a:ext cx="8467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100×3</a:t>
            </a:r>
            <a:endParaRPr lang="ko-KR" altLang="en-US" sz="1900">
              <a:solidFill>
                <a:srgbClr val="00B05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67844" y="1808820"/>
            <a:ext cx="1434673" cy="964767"/>
            <a:chOff x="3497367" y="1898063"/>
            <a:chExt cx="1434673" cy="96476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4450209" y="1926357"/>
              <a:ext cx="286334" cy="8646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그룹 4"/>
          <p:cNvGrpSpPr/>
          <p:nvPr/>
        </p:nvGrpSpPr>
        <p:grpSpPr>
          <a:xfrm>
            <a:off x="4168616" y="2717774"/>
            <a:ext cx="1434673" cy="1230671"/>
            <a:chOff x="5048236" y="2187006"/>
            <a:chExt cx="1434673" cy="123067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708254" y="2214279"/>
              <a:ext cx="289836" cy="299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6000353" y="2510973"/>
              <a:ext cx="289836" cy="275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707740" y="3081300"/>
              <a:ext cx="579672" cy="275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075659" y="2187006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150761" y="2767052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5048236" y="2457803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212579" y="2796892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419708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707740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995772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290189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148064" y="3032956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400092" y="3585332"/>
            <a:ext cx="1440744" cy="1767269"/>
            <a:chOff x="5301686" y="3837360"/>
            <a:chExt cx="1440744" cy="17672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673620" y="3864633"/>
              <a:ext cx="289836" cy="299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6253803" y="4161327"/>
              <a:ext cx="289836" cy="2756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673159" y="4983162"/>
              <a:ext cx="870480" cy="2756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329109" y="3837360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4211" y="4417406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5301686" y="4108157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466029" y="4447246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673158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961190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249222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543639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1514" y="4683310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0092" y="494116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0092" y="521990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472100" y="526520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꺾인 연결선 8"/>
          <p:cNvCxnSpPr/>
          <p:nvPr/>
        </p:nvCxnSpPr>
        <p:spPr bwMode="auto">
          <a:xfrm flipV="1">
            <a:off x="3455876" y="2744924"/>
            <a:ext cx="796626" cy="450731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69" idx="3"/>
          </p:cNvCxnSpPr>
          <p:nvPr/>
        </p:nvCxnSpPr>
        <p:spPr bwMode="auto">
          <a:xfrm flipV="1">
            <a:off x="3474515" y="3704691"/>
            <a:ext cx="1323015" cy="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꺾인 연결선 19"/>
          <p:cNvCxnSpPr/>
          <p:nvPr/>
        </p:nvCxnSpPr>
        <p:spPr bwMode="auto">
          <a:xfrm>
            <a:off x="3455876" y="4280755"/>
            <a:ext cx="2191725" cy="624229"/>
          </a:xfrm>
          <a:prstGeom prst="bentConnector3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타원 112"/>
          <p:cNvSpPr/>
          <p:nvPr/>
        </p:nvSpPr>
        <p:spPr>
          <a:xfrm>
            <a:off x="2447240" y="515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계산하는지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47564" y="2321943"/>
            <a:ext cx="1434673" cy="964767"/>
            <a:chOff x="3497367" y="1898063"/>
            <a:chExt cx="1434673" cy="9647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3" name="그룹 112"/>
          <p:cNvGrpSpPr/>
          <p:nvPr/>
        </p:nvGrpSpPr>
        <p:grpSpPr>
          <a:xfrm>
            <a:off x="2771800" y="2321265"/>
            <a:ext cx="1434673" cy="964767"/>
            <a:chOff x="3497367" y="1898063"/>
            <a:chExt cx="1434673" cy="96476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4829515" y="2318817"/>
            <a:ext cx="1434673" cy="964767"/>
            <a:chOff x="3497367" y="1898063"/>
            <a:chExt cx="1434673" cy="964767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9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11" y="37170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747747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54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계산하는지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1171534" y="3750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멈춤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339755" y="3730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47564" y="2321943"/>
            <a:ext cx="1434673" cy="964767"/>
            <a:chOff x="3497367" y="1898063"/>
            <a:chExt cx="1434673" cy="9647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771800" y="2321265"/>
            <a:ext cx="1434673" cy="964767"/>
            <a:chOff x="3497367" y="1898063"/>
            <a:chExt cx="1434673" cy="96476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829515" y="2318817"/>
            <a:ext cx="1434673" cy="964767"/>
            <a:chOff x="3497367" y="1898063"/>
            <a:chExt cx="1434673" cy="96476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223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31540" y="368102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3×3, 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20×3, 300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나타냅니다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49" y="40657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계산하는지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탭과 식 위치 똑같이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보기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53148" y="2208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9, 60, 300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은 각각 무엇을 나타낼까요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564" y="2321943"/>
            <a:ext cx="1434673" cy="964767"/>
            <a:chOff x="3497367" y="1898063"/>
            <a:chExt cx="1434673" cy="9647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771800" y="2321265"/>
            <a:ext cx="1434673" cy="964767"/>
            <a:chOff x="3497367" y="1898063"/>
            <a:chExt cx="1434673" cy="96476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829515" y="2318817"/>
            <a:ext cx="1434673" cy="964767"/>
            <a:chOff x="3497367" y="1898063"/>
            <a:chExt cx="1434673" cy="96476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438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31540" y="3681028"/>
            <a:ext cx="6438118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일의 자리에 쓰고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자리에 쓰고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백의 자리에 써서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369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22" y="46851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보기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4128" y="5056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47564" y="2321943"/>
            <a:ext cx="1434673" cy="964767"/>
            <a:chOff x="3497367" y="1898063"/>
            <a:chExt cx="1434673" cy="9647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771800" y="2321265"/>
            <a:ext cx="1434673" cy="964767"/>
            <a:chOff x="3497367" y="1898063"/>
            <a:chExt cx="1434673" cy="96476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4829515" y="2318817"/>
            <a:ext cx="1434673" cy="964767"/>
            <a:chOff x="3497367" y="1898063"/>
            <a:chExt cx="1434673" cy="96476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714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121×4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324×2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90" y="2488860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40" y="268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98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706664"/>
            <a:ext cx="1264843" cy="1173624"/>
            <a:chOff x="647564" y="2321943"/>
            <a:chExt cx="1264843" cy="11736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" name="그룹 80"/>
          <p:cNvGrpSpPr/>
          <p:nvPr/>
        </p:nvGrpSpPr>
        <p:grpSpPr>
          <a:xfrm>
            <a:off x="2187220" y="2706472"/>
            <a:ext cx="1264843" cy="1173624"/>
            <a:chOff x="647564" y="2321943"/>
            <a:chExt cx="1264843" cy="117362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121×4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324×2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90" y="2488860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40" y="268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98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706664"/>
            <a:ext cx="1264843" cy="1173624"/>
            <a:chOff x="647564" y="2321943"/>
            <a:chExt cx="1264843" cy="11736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" name="그룹 80"/>
          <p:cNvGrpSpPr/>
          <p:nvPr/>
        </p:nvGrpSpPr>
        <p:grpSpPr>
          <a:xfrm>
            <a:off x="2187220" y="2706472"/>
            <a:ext cx="1264843" cy="1173624"/>
            <a:chOff x="647564" y="2321943"/>
            <a:chExt cx="1264843" cy="117362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853139" y="3637887"/>
            <a:ext cx="889646" cy="957600"/>
            <a:chOff x="1022958" y="2321943"/>
            <a:chExt cx="889646" cy="9576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23928" y="3634187"/>
            <a:ext cx="889646" cy="957600"/>
            <a:chOff x="1022958" y="2321943"/>
            <a:chExt cx="889646" cy="9576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1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72616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도토리 동산의 기념품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기념품의 개수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기념품의 개수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올림이 없는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없는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없는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수학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삼목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suh_p_0302_01_0002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" y="1038616"/>
            <a:ext cx="693779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cdata2.tsherpa.co.kr/tsherpa/MultiMedia/Flash/2020/curri/index.html?flashxmlnum=yuni4856&amp;classa=A8-C1-32-MM-MM-04-02-02-0-0-0-0&amp;classno=MM_32_04/suh_0302_01_0002/suh_0302_01_0002_205_1.html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432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121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</a:t>
            </a:r>
            <a:endParaRPr lang="en-US" altLang="ko-KR" sz="100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7048" y="1056058"/>
            <a:ext cx="6101196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smtClean="0">
                <a:solidFill>
                  <a:schemeClr val="tx1"/>
                </a:solidFill>
              </a:rPr>
              <a:t>올림이 없는 </a:t>
            </a:r>
            <a:r>
              <a:rPr lang="en-US" altLang="ko-KR" sz="1800" smtClean="0">
                <a:solidFill>
                  <a:schemeClr val="tx1"/>
                </a:solidFill>
              </a:rPr>
              <a:t>(</a:t>
            </a:r>
            <a:r>
              <a:rPr lang="ko-KR" altLang="en-US" sz="1800" smtClean="0">
                <a:solidFill>
                  <a:schemeClr val="tx1"/>
                </a:solidFill>
              </a:rPr>
              <a:t>세 자리 수</a:t>
            </a:r>
            <a:r>
              <a:rPr lang="en-US" altLang="ko-KR" sz="1800" smtClean="0">
                <a:solidFill>
                  <a:schemeClr val="tx1"/>
                </a:solidFill>
              </a:rPr>
              <a:t>)×(</a:t>
            </a:r>
            <a:r>
              <a:rPr lang="ko-KR" altLang="en-US" sz="1800" smtClean="0">
                <a:solidFill>
                  <a:schemeClr val="tx1"/>
                </a:solidFill>
              </a:rPr>
              <a:t>한 자리 수</a:t>
            </a:r>
            <a:r>
              <a:rPr lang="en-US" altLang="ko-KR" sz="1800" smtClean="0">
                <a:solidFill>
                  <a:schemeClr val="tx1"/>
                </a:solidFill>
              </a:rPr>
              <a:t>)</a:t>
            </a:r>
            <a:r>
              <a:rPr lang="ko-KR" altLang="en-US" sz="1800" smtClean="0">
                <a:solidFill>
                  <a:schemeClr val="tx1"/>
                </a:solidFill>
              </a:rPr>
              <a:t>를 계산해 봅시다</a:t>
            </a:r>
            <a:r>
              <a:rPr lang="en-US" altLang="ko-KR" sz="180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51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어느 놀이공원 안내소에 놀이공원 지도를 </a:t>
            </a:r>
            <a:r>
              <a:rPr lang="en-US" altLang="ko-KR" sz="1900" spc="-10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장씩 두려고 합니다</a:t>
            </a:r>
            <a:r>
              <a:rPr lang="en-US" altLang="ko-KR" sz="1900" spc="-1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놀이공원 안내소가 </a:t>
            </a:r>
            <a:r>
              <a:rPr lang="en-US" altLang="ko-KR" sz="1900" spc="-1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곳이라면 준비해야 할 지도는 모두 몇 장일까요</a:t>
            </a:r>
            <a:r>
              <a:rPr lang="en-US" altLang="ko-KR" sz="1900" spc="-10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368315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4720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900" b="1" spc="-15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자리 수</a:t>
            </a:r>
            <a:r>
              <a:rPr lang="en-US" altLang="ko-KR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1157908" y="3782182"/>
            <a:ext cx="1541884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어림한 값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51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1157908" y="4194229"/>
            <a:ext cx="1757908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실제 계산한 값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2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67097" y="2464233"/>
            <a:ext cx="1264843" cy="964767"/>
            <a:chOff x="647564" y="2321943"/>
            <a:chExt cx="1264843" cy="9647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모서리가 둥근 직사각형 3"/>
          <p:cNvSpPr/>
          <p:nvPr/>
        </p:nvSpPr>
        <p:spPr>
          <a:xfrm>
            <a:off x="719572" y="2096852"/>
            <a:ext cx="5580620" cy="295232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3193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308567" y="3860343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52" y="3709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820320" y="4270466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70" y="4462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890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98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7" y="2276872"/>
            <a:ext cx="5166926" cy="11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789784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223×2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7896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968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705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\app\resource\contents\lesson01\ops\lesson01\images\mm_32_1_01_07_02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7" y="2276872"/>
            <a:ext cx="5166926" cy="11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789784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223×2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7896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968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44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223</a:t>
              </a:r>
              <a:r>
                <a:rPr lang="ko-KR" altLang="en-US" sz="1600" smtClean="0">
                  <a:latin typeface="+mn-ea"/>
                  <a:ea typeface="+mn-ea"/>
                </a:rPr>
                <a:t>이 </a:t>
              </a:r>
              <a:r>
                <a:rPr lang="en-US" altLang="ko-KR" sz="1600" smtClean="0">
                  <a:latin typeface="+mn-ea"/>
                  <a:ea typeface="+mn-ea"/>
                </a:rPr>
                <a:t>2</a:t>
              </a:r>
              <a:r>
                <a:rPr lang="ko-KR" altLang="en-US" sz="1600" smtClean="0">
                  <a:latin typeface="+mn-ea"/>
                  <a:ea typeface="+mn-ea"/>
                </a:rPr>
                <a:t>묶음 있으므로 </a:t>
              </a:r>
              <a:r>
                <a:rPr lang="en-US" altLang="ko-KR" sz="1600" smtClean="0">
                  <a:latin typeface="+mn-ea"/>
                  <a:ea typeface="+mn-ea"/>
                </a:rPr>
                <a:t>223×2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446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와 같이 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8" y="144878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4524" y="2055153"/>
            <a:ext cx="2065494" cy="2778003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0" y="2026062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059832" y="2024844"/>
            <a:ext cx="1559574" cy="2741999"/>
            <a:chOff x="3059832" y="2024844"/>
            <a:chExt cx="1559574" cy="2741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683" y="28350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768" y="3212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3" y="365416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54" y="3548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031" y="304526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584" y="3548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11" y="45091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985" y="45002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15" y="450024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203848" y="413212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827584" y="2096852"/>
            <a:ext cx="1530920" cy="2544687"/>
            <a:chOff x="3059832" y="2030538"/>
            <a:chExt cx="1530920" cy="254468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3053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90578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93389" y="411877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그룹 133"/>
          <p:cNvGrpSpPr/>
          <p:nvPr/>
        </p:nvGrpSpPr>
        <p:grpSpPr>
          <a:xfrm>
            <a:off x="4788024" y="2024844"/>
            <a:ext cx="1559574" cy="2741999"/>
            <a:chOff x="3059832" y="2024844"/>
            <a:chExt cx="1559574" cy="274199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6784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683" y="28350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768" y="3212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3" y="365416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54" y="3548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031" y="304526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584" y="3548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11" y="45091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985" y="45002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15" y="450024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74637" y="413638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와 같이 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8" y="144878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4524" y="2055153"/>
            <a:ext cx="2065494" cy="2778003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0" y="2026062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059832" y="2024844"/>
            <a:ext cx="1559574" cy="2741999"/>
            <a:chOff x="3059832" y="2024844"/>
            <a:chExt cx="1559574" cy="2741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683" y="28350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768" y="3212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3" y="365416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54" y="3548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031" y="304526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584" y="3548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11" y="45091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985" y="45002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15" y="450024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203848" y="413212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827584" y="2096852"/>
            <a:ext cx="1530920" cy="2544687"/>
            <a:chOff x="3059832" y="2030538"/>
            <a:chExt cx="1530920" cy="254468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3053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90578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93389" y="411877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그룹 133"/>
          <p:cNvGrpSpPr/>
          <p:nvPr/>
        </p:nvGrpSpPr>
        <p:grpSpPr>
          <a:xfrm>
            <a:off x="4788024" y="2024844"/>
            <a:ext cx="1559574" cy="2741999"/>
            <a:chOff x="3059832" y="2024844"/>
            <a:chExt cx="1559574" cy="274199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097933" y="281693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6784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683" y="28350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768" y="3212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996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3" y="365416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1878" y="325658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789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7853" y="36977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54" y="3548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031" y="304526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584" y="3548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111" y="45091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419050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985" y="45002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15" y="450024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74637" y="413638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269125" y="3176972"/>
            <a:ext cx="6667165" cy="2024310"/>
            <a:chOff x="225430" y="3209548"/>
            <a:chExt cx="6667165" cy="202431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316628"/>
              <a:ext cx="6667165" cy="1690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2095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7544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1×2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2, 30×2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60, 400×2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800, 2</a:t>
              </a:r>
              <a:r>
                <a:rPr lang="ko-KR" altLang="en-US" sz="1600" smtClean="0">
                  <a:latin typeface="+mn-ea"/>
                  <a:ea typeface="+mn-ea"/>
                </a:rPr>
                <a:t>＋</a:t>
              </a:r>
              <a:r>
                <a:rPr lang="en-US" altLang="ko-KR" sz="1600" smtClean="0">
                  <a:latin typeface="+mn-ea"/>
                  <a:ea typeface="+mn-ea"/>
                </a:rPr>
                <a:t>60</a:t>
              </a:r>
              <a:r>
                <a:rPr lang="ko-KR" altLang="en-US" sz="1600" smtClean="0">
                  <a:latin typeface="+mn-ea"/>
                  <a:ea typeface="+mn-ea"/>
                </a:rPr>
                <a:t>＋</a:t>
              </a:r>
              <a:r>
                <a:rPr lang="en-US" altLang="ko-KR" sz="1600" smtClean="0">
                  <a:latin typeface="+mn-ea"/>
                  <a:ea typeface="+mn-ea"/>
                </a:rPr>
                <a:t>800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862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>
                  <a:latin typeface="+mn-ea"/>
                  <a:ea typeface="+mn-ea"/>
                </a:rPr>
                <a:t>6</a:t>
              </a:r>
              <a:r>
                <a:rPr lang="en-US" altLang="ko-KR" sz="1600" smtClean="0">
                  <a:latin typeface="+mn-ea"/>
                  <a:ea typeface="+mn-ea"/>
                </a:rPr>
                <a:t>, 10×3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>
                  <a:latin typeface="+mn-ea"/>
                  <a:ea typeface="+mn-ea"/>
                </a:rPr>
                <a:t>3</a:t>
              </a:r>
              <a:r>
                <a:rPr lang="en-US" altLang="ko-KR" sz="1600" smtClean="0">
                  <a:latin typeface="+mn-ea"/>
                  <a:ea typeface="+mn-ea"/>
                </a:rPr>
                <a:t>0, 200×3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>
                  <a:latin typeface="+mn-ea"/>
                  <a:ea typeface="+mn-ea"/>
                </a:rPr>
                <a:t>6</a:t>
              </a:r>
              <a:r>
                <a:rPr lang="en-US" altLang="ko-KR" sz="1600" smtClean="0">
                  <a:latin typeface="+mn-ea"/>
                  <a:ea typeface="+mn-ea"/>
                </a:rPr>
                <a:t>00, 6</a:t>
              </a:r>
              <a:r>
                <a:rPr lang="ko-KR" altLang="en-US" sz="1600" smtClean="0">
                  <a:latin typeface="+mn-ea"/>
                  <a:ea typeface="+mn-ea"/>
                </a:rPr>
                <a:t>＋</a:t>
              </a:r>
              <a:r>
                <a:rPr lang="en-US" altLang="ko-KR" sz="1600">
                  <a:latin typeface="+mn-ea"/>
                  <a:ea typeface="+mn-ea"/>
                </a:rPr>
                <a:t>3</a:t>
              </a:r>
              <a:r>
                <a:rPr lang="en-US" altLang="ko-KR" sz="1600" smtClean="0">
                  <a:latin typeface="+mn-ea"/>
                  <a:ea typeface="+mn-ea"/>
                </a:rPr>
                <a:t>0</a:t>
              </a:r>
              <a:r>
                <a:rPr lang="ko-KR" altLang="en-US" sz="1600" smtClean="0">
                  <a:latin typeface="+mn-ea"/>
                  <a:ea typeface="+mn-ea"/>
                </a:rPr>
                <a:t>＋</a:t>
              </a:r>
              <a:r>
                <a:rPr lang="en-US" altLang="ko-KR" sz="1600">
                  <a:latin typeface="+mn-ea"/>
                  <a:ea typeface="+mn-ea"/>
                </a:rPr>
                <a:t>6</a:t>
              </a:r>
              <a:r>
                <a:rPr lang="en-US" altLang="ko-KR" sz="1600" smtClean="0">
                  <a:latin typeface="+mn-ea"/>
                  <a:ea typeface="+mn-ea"/>
                </a:rPr>
                <a:t>00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636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TextBox 132"/>
            <p:cNvSpPr txBox="1"/>
            <p:nvPr/>
          </p:nvSpPr>
          <p:spPr>
            <a:xfrm>
              <a:off x="315837" y="367760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n-ea"/>
                  <a:ea typeface="+mn-ea"/>
                </a:rPr>
                <a:t>각 자리끼리 계산한 값을 모두 쓴 후 더합니다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1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0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230×2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131×3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111×4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460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393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444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444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8553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3411"/>
          <a:stretch/>
        </p:blipFill>
        <p:spPr bwMode="auto">
          <a:xfrm>
            <a:off x="65783" y="909079"/>
            <a:ext cx="693572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도토리 동산의 </a:t>
            </a:r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기념품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3334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mm_32_1_01_02_01_ani.mp4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230×2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131×3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111×4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460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393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444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444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230×2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460</a:t>
              </a:r>
              <a:r>
                <a:rPr lang="ko-KR" altLang="en-US" sz="1600" smtClean="0">
                  <a:latin typeface="+mn-ea"/>
                  <a:ea typeface="+mn-ea"/>
                </a:rPr>
                <a:t>이고</a:t>
              </a:r>
              <a:r>
                <a:rPr lang="en-US" altLang="ko-KR" sz="1600" smtClean="0">
                  <a:latin typeface="+mn-ea"/>
                  <a:ea typeface="+mn-ea"/>
                </a:rPr>
                <a:t> 131×3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393</a:t>
              </a:r>
              <a:r>
                <a:rPr lang="ko-KR" altLang="en-US" sz="1600" smtClean="0">
                  <a:latin typeface="+mn-ea"/>
                  <a:ea typeface="+mn-ea"/>
                </a:rPr>
                <a:t>이므로 </a:t>
              </a:r>
              <a:r>
                <a:rPr lang="en-US" altLang="ko-KR" sz="1600" smtClean="0">
                  <a:latin typeface="+mn-ea"/>
                  <a:ea typeface="+mn-ea"/>
                </a:rPr>
                <a:t>230×2</a:t>
              </a:r>
              <a:r>
                <a:rPr lang="ko-KR" altLang="en-US" sz="1600" smtClean="0">
                  <a:latin typeface="+mn-ea"/>
                  <a:ea typeface="+mn-ea"/>
                </a:rPr>
                <a:t>가 더 큽니다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487468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111×4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444</a:t>
              </a:r>
              <a:r>
                <a:rPr lang="ko-KR" altLang="en-US" sz="1600" smtClean="0">
                  <a:latin typeface="+mn-ea"/>
                  <a:ea typeface="+mn-ea"/>
                </a:rPr>
                <a:t>이고</a:t>
              </a:r>
              <a:r>
                <a:rPr lang="en-US" altLang="ko-KR" sz="1600" smtClean="0">
                  <a:latin typeface="+mn-ea"/>
                  <a:ea typeface="+mn-ea"/>
                </a:rPr>
                <a:t> 222×2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444</a:t>
              </a:r>
              <a:r>
                <a:rPr lang="ko-KR" altLang="en-US" sz="1600" smtClean="0">
                  <a:latin typeface="+mn-ea"/>
                  <a:ea typeface="+mn-ea"/>
                </a:rPr>
                <a:t>이므로 두 식의 크기는 같습니다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66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덧셈을 곱셈식으로 나타내 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641887" y="2379996"/>
            <a:ext cx="3627085" cy="90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2643650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     ×    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1650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7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345746" y="4116010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7673" y="4124399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871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73" y="39871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덧셈을 곱셈식으로 나타내 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641887" y="2379996"/>
            <a:ext cx="3627085" cy="90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122</a:t>
            </a:r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2643650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     ×    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1650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7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345746" y="4116010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7673" y="4124399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871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73" y="39871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4289668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122</a:t>
              </a:r>
              <a:r>
                <a:rPr lang="ko-KR" altLang="en-US" sz="1600" smtClean="0">
                  <a:latin typeface="+mn-ea"/>
                  <a:ea typeface="+mn-ea"/>
                </a:rPr>
                <a:t>를 </a:t>
              </a:r>
              <a:r>
                <a:rPr lang="en-US" altLang="ko-KR" sz="1600" smtClean="0">
                  <a:latin typeface="+mn-ea"/>
                  <a:ea typeface="+mn-ea"/>
                </a:rPr>
                <a:t>4</a:t>
              </a:r>
              <a:r>
                <a:rPr lang="ko-KR" altLang="en-US" sz="1600" smtClean="0">
                  <a:latin typeface="+mn-ea"/>
                  <a:ea typeface="+mn-ea"/>
                </a:rPr>
                <a:t>번 더했으므로 이를 곱셈식으로 나타내면 </a:t>
              </a:r>
              <a:r>
                <a:rPr lang="en-US" altLang="ko-KR" sz="1600" smtClean="0">
                  <a:latin typeface="+mn-ea"/>
                  <a:ea typeface="+mn-ea"/>
                </a:rPr>
                <a:t>122×4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488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923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결과가 큰 것부터 차례대로 기호를 쓰시오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49952" y="2348880"/>
            <a:ext cx="5362153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25" y="26444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25" y="265428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542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1455450" y="262457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221×4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187031" y="261768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15223" y="262062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303×3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5746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968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9447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51" y="41467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18" y="41497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86" y="414677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49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06" y="3941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85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3120281" y="4113076"/>
            <a:ext cx="262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733199" y="4113076"/>
            <a:ext cx="262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결과가 큰 것부터 차례대로 기호를 쓰시오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49952" y="2348880"/>
            <a:ext cx="5362153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25" y="26444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25" y="265428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542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1455450" y="262457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221×4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187031" y="261768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15223" y="262062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303×3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5746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968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9447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51" y="41467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18" y="41497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86" y="414677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49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06" y="3941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85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3120281" y="4113076"/>
            <a:ext cx="262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733199" y="4113076"/>
            <a:ext cx="262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6631" y="4037640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221×4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884, 402×2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804, 303×3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909</a:t>
              </a:r>
              <a:r>
                <a:rPr lang="ko-KR" altLang="en-US" sz="1600" smtClean="0">
                  <a:latin typeface="+mn-ea"/>
                  <a:ea typeface="+mn-ea"/>
                </a:rPr>
                <a:t>이므로 계산 결과가 큰 것부터 차례대로 쓰면     </a:t>
              </a:r>
              <a:r>
                <a:rPr lang="en-US" altLang="ko-KR" sz="1600" smtClean="0">
                  <a:latin typeface="+mn-ea"/>
                  <a:ea typeface="+mn-ea"/>
                </a:rPr>
                <a:t>,     ,    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r>
                <a:rPr lang="ko-KR" altLang="en-US" sz="1600" smtClean="0">
                  <a:latin typeface="+mn-ea"/>
                  <a:ea typeface="+mn-ea"/>
                </a:rPr>
                <a:t> 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4296289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51" y="4298510"/>
            <a:ext cx="244393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6289"/>
            <a:ext cx="239949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1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80211" y="3176972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6338" y="3176972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8" y="3369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55976" y="2706664"/>
            <a:ext cx="1264843" cy="1173624"/>
            <a:chOff x="647564" y="2321943"/>
            <a:chExt cx="1264843" cy="11736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80211" y="3176972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6338" y="3176972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8" y="3369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355976" y="2706664"/>
            <a:ext cx="1264843" cy="1173624"/>
            <a:chOff x="647564" y="2321943"/>
            <a:chExt cx="1264843" cy="11736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8 2 4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023828" y="3634187"/>
            <a:ext cx="889646" cy="957600"/>
            <a:chOff x="1022958" y="2321943"/>
            <a:chExt cx="889646" cy="95760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737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바르게 계산한 것은 어느 것인지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67774" y="2528900"/>
            <a:ext cx="199205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8534" y="2528900"/>
            <a:ext cx="199205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78843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913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1403648" y="2762926"/>
            <a:ext cx="1646007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433×2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866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4258141" y="2762926"/>
            <a:ext cx="1646007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232×2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45746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18" y="41497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49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바르게 계산한 것은 어느 것인지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67774" y="2528900"/>
            <a:ext cx="199205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8534" y="2528900"/>
            <a:ext cx="199205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78843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913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1403648" y="2762926"/>
            <a:ext cx="1646007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433×2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866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4258141" y="2762926"/>
            <a:ext cx="1646007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232×2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45746" y="4107621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18" y="41497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4" y="3949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065701" y="3429000"/>
            <a:ext cx="889646" cy="957600"/>
            <a:chOff x="1022958" y="2321943"/>
            <a:chExt cx="889646" cy="95760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215236" y="3429000"/>
            <a:ext cx="889646" cy="957600"/>
            <a:chOff x="1022958" y="2321943"/>
            <a:chExt cx="889646" cy="9576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15" y="3396189"/>
            <a:ext cx="239949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31" y="3436635"/>
            <a:ext cx="244393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20326" y="445859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n-ea"/>
                <a:ea typeface="+mn-ea"/>
              </a:rPr>
              <a:t>   바르게 계산한 것은    입니다</a:t>
            </a:r>
            <a:r>
              <a:rPr lang="en-US" altLang="ko-KR" sz="1600" smtClean="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19" y="4505678"/>
            <a:ext cx="244393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6" y="452437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620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242×2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132×3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333×3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484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396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804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999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58553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63" y="3032956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2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준비한 기념품의 개수입니다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3" r="3411"/>
          <a:stretch/>
        </p:blipFill>
        <p:spPr bwMode="auto">
          <a:xfrm>
            <a:off x="322481" y="1592796"/>
            <a:ext cx="3040884" cy="386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333516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283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SA32101_HT.psd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932810" y="4617132"/>
            <a:ext cx="11270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세 종류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 rot="20321198">
            <a:off x="827637" y="1823240"/>
            <a:ext cx="104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도토리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9672" y="1676127"/>
            <a:ext cx="6997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동산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 rot="1143527">
            <a:off x="2140564" y="1817028"/>
            <a:ext cx="957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기념품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76725" y="1831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59435" y="4890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242×2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132×3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402×2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333×3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484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396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804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999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63" y="3032956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242×2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484</a:t>
              </a:r>
              <a:r>
                <a:rPr lang="ko-KR" altLang="en-US" sz="1600" smtClean="0">
                  <a:latin typeface="+mn-ea"/>
                  <a:ea typeface="+mn-ea"/>
                </a:rPr>
                <a:t>이고</a:t>
              </a:r>
              <a:r>
                <a:rPr lang="en-US" altLang="ko-KR" sz="1600" smtClean="0">
                  <a:latin typeface="+mn-ea"/>
                  <a:ea typeface="+mn-ea"/>
                </a:rPr>
                <a:t> 132×3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396</a:t>
              </a:r>
              <a:r>
                <a:rPr lang="ko-KR" altLang="en-US" sz="1600" smtClean="0">
                  <a:latin typeface="+mn-ea"/>
                  <a:ea typeface="+mn-ea"/>
                </a:rPr>
                <a:t>이므로 </a:t>
              </a:r>
              <a:r>
                <a:rPr lang="en-US" altLang="ko-KR" sz="1600" smtClean="0">
                  <a:latin typeface="+mn-ea"/>
                  <a:ea typeface="+mn-ea"/>
                </a:rPr>
                <a:t>242×2</a:t>
              </a:r>
              <a:r>
                <a:rPr lang="ko-KR" altLang="en-US" sz="1600" smtClean="0">
                  <a:latin typeface="+mn-ea"/>
                  <a:ea typeface="+mn-ea"/>
                </a:rPr>
                <a:t>가 더 큽니다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487468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402×2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804</a:t>
              </a:r>
              <a:r>
                <a:rPr lang="ko-KR" altLang="en-US" sz="1600" smtClean="0">
                  <a:latin typeface="+mn-ea"/>
                  <a:ea typeface="+mn-ea"/>
                </a:rPr>
                <a:t>이고</a:t>
              </a:r>
              <a:r>
                <a:rPr lang="en-US" altLang="ko-KR" sz="1600" smtClean="0">
                  <a:latin typeface="+mn-ea"/>
                  <a:ea typeface="+mn-ea"/>
                </a:rPr>
                <a:t> 333×3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999</a:t>
              </a:r>
              <a:r>
                <a:rPr lang="ko-KR" altLang="en-US" sz="1600" smtClean="0">
                  <a:latin typeface="+mn-ea"/>
                  <a:ea typeface="+mn-ea"/>
                </a:rPr>
                <a:t>이므로 </a:t>
              </a:r>
              <a:r>
                <a:rPr lang="en-US" altLang="ko-KR" sz="1600" smtClean="0">
                  <a:latin typeface="+mn-ea"/>
                  <a:ea typeface="+mn-ea"/>
                </a:rPr>
                <a:t>333×3</a:t>
              </a:r>
              <a:r>
                <a:rPr lang="ko-KR" altLang="en-US" sz="1600" smtClean="0">
                  <a:latin typeface="+mn-ea"/>
                  <a:ea typeface="+mn-ea"/>
                </a:rPr>
                <a:t>이 더 큽니다</a:t>
              </a:r>
              <a:r>
                <a:rPr lang="en-US" altLang="ko-KR" sz="160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672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감자가 한 상자에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상자에는 감자가 모두 몇 개 들어있는지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77627" y="1751330"/>
            <a:ext cx="408933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>
            <a:endCxn id="40" idx="3"/>
          </p:cNvCxnSpPr>
          <p:nvPr/>
        </p:nvCxnSpPr>
        <p:spPr bwMode="auto">
          <a:xfrm>
            <a:off x="4847772" y="1751330"/>
            <a:ext cx="183774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69238" y="2042428"/>
            <a:ext cx="321231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84116" y="2042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감자가 한 상자에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상자에는 감자가 모두 몇 개 들어있는지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77627" y="1751330"/>
            <a:ext cx="408933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>
            <a:endCxn id="40" idx="3"/>
          </p:cNvCxnSpPr>
          <p:nvPr/>
        </p:nvCxnSpPr>
        <p:spPr bwMode="auto">
          <a:xfrm>
            <a:off x="4847772" y="1751330"/>
            <a:ext cx="183774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69238" y="2042428"/>
            <a:ext cx="321231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842594" y="3634187"/>
            <a:ext cx="889646" cy="957600"/>
            <a:chOff x="1022958" y="2321943"/>
            <a:chExt cx="889646" cy="95760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9 3 6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7082" y="3825044"/>
            <a:ext cx="5251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감자가 </a:t>
            </a:r>
            <a:r>
              <a:rPr lang="ko-KR" altLang="en-US" sz="1600" dirty="0">
                <a:latin typeface="+mn-ea"/>
                <a:ea typeface="+mn-ea"/>
              </a:rPr>
              <a:t>한 상자에 </a:t>
            </a:r>
            <a:r>
              <a:rPr lang="en-US" altLang="ko-KR" sz="1600" dirty="0" smtClean="0">
                <a:latin typeface="+mn-ea"/>
                <a:ea typeface="+mn-ea"/>
              </a:rPr>
              <a:t>312</a:t>
            </a:r>
            <a:r>
              <a:rPr lang="ko-KR" altLang="en-US" sz="1600" dirty="0" smtClean="0">
                <a:latin typeface="+mn-ea"/>
                <a:ea typeface="+mn-ea"/>
              </a:rPr>
              <a:t>개씩 </a:t>
            </a:r>
            <a:r>
              <a:rPr lang="ko-KR" altLang="en-US" sz="1600" dirty="0">
                <a:latin typeface="+mn-ea"/>
                <a:ea typeface="+mn-ea"/>
              </a:rPr>
              <a:t>들어 있으므로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smtClean="0">
                <a:latin typeface="+mn-ea"/>
                <a:ea typeface="+mn-ea"/>
              </a:rPr>
              <a:t>상자에 </a:t>
            </a:r>
            <a:r>
              <a:rPr lang="ko-KR" altLang="en-US" sz="1600" dirty="0">
                <a:latin typeface="+mn-ea"/>
                <a:ea typeface="+mn-ea"/>
              </a:rPr>
              <a:t>들어 </a:t>
            </a:r>
            <a:r>
              <a:rPr lang="ko-KR" altLang="en-US" sz="1600" dirty="0" smtClean="0">
                <a:latin typeface="+mn-ea"/>
                <a:ea typeface="+mn-ea"/>
              </a:rPr>
              <a:t>있는 감자의 </a:t>
            </a:r>
            <a:r>
              <a:rPr lang="ko-KR" altLang="en-US" sz="1600" dirty="0">
                <a:latin typeface="+mn-ea"/>
                <a:ea typeface="+mn-ea"/>
              </a:rPr>
              <a:t>수는 </a:t>
            </a:r>
            <a:r>
              <a:rPr lang="en-US" altLang="ko-KR" sz="1600" dirty="0" smtClean="0">
                <a:latin typeface="+mn-ea"/>
                <a:ea typeface="+mn-ea"/>
              </a:rPr>
              <a:t>312×3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963(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04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지혜네 집에서 큰아버지댁까지 거리는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113 km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외할머니댁까지의 거리는 큰아버지댁까지의 거리의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지혜네 집에서 외할머니댁까지의 거리는 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42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41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714657" y="3372973"/>
            <a:ext cx="533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253353" y="2024844"/>
            <a:ext cx="47888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338663"/>
            <a:ext cx="56417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60846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47564" y="2024844"/>
            <a:ext cx="553206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>
          <a:xfrm>
            <a:off x="6489293" y="2694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지혜네 집에서 큰아버지댁까지 거리는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113 km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외할머니댁까지의 거리는 큰아버지댁까지의 거리의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지혜네 집에서 외할머니댁까지의 거리는 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42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41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714657" y="3372973"/>
            <a:ext cx="533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253353" y="2024844"/>
            <a:ext cx="47888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338663"/>
            <a:ext cx="56417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60846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47564" y="2024844"/>
            <a:ext cx="553206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868144" y="3634187"/>
            <a:ext cx="889646" cy="957600"/>
            <a:chOff x="1022958" y="2321943"/>
            <a:chExt cx="889646" cy="95760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397082" y="3609020"/>
            <a:ext cx="5293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 err="1" smtClean="0">
                <a:latin typeface="+mn-ea"/>
                <a:ea typeface="+mn-ea"/>
              </a:rPr>
              <a:t>지혜네</a:t>
            </a:r>
            <a:r>
              <a:rPr lang="ko-KR" altLang="en-US" sz="1600" dirty="0" smtClean="0">
                <a:latin typeface="+mn-ea"/>
                <a:ea typeface="+mn-ea"/>
              </a:rPr>
              <a:t> 집에서 큰아버지댁까지의 거리는 </a:t>
            </a:r>
            <a:r>
              <a:rPr lang="en-US" altLang="ko-KR" sz="1600" dirty="0" smtClean="0">
                <a:latin typeface="+mn-ea"/>
                <a:ea typeface="+mn-ea"/>
              </a:rPr>
              <a:t>113 km</a:t>
            </a:r>
            <a:r>
              <a:rPr lang="ko-KR" altLang="en-US" sz="1600" dirty="0" smtClean="0">
                <a:latin typeface="+mn-ea"/>
                <a:ea typeface="+mn-ea"/>
              </a:rPr>
              <a:t>이고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외할머니댁까지의 거리는 큰아버지댁까지의 거리의 </a:t>
            </a:r>
            <a:r>
              <a:rPr lang="en-US" altLang="ko-KR" sz="1600" dirty="0" smtClean="0">
                <a:latin typeface="+mn-ea"/>
                <a:ea typeface="+mn-ea"/>
              </a:rPr>
              <a:t>3</a:t>
            </a:r>
            <a:r>
              <a:rPr lang="ko-KR" altLang="en-US" sz="1600" dirty="0" smtClean="0">
                <a:latin typeface="+mn-ea"/>
                <a:ea typeface="+mn-ea"/>
              </a:rPr>
              <a:t>배이므로 </a:t>
            </a:r>
            <a:r>
              <a:rPr lang="ko-KR" altLang="en-US" sz="1600" dirty="0" err="1" smtClean="0">
                <a:latin typeface="+mn-ea"/>
                <a:ea typeface="+mn-ea"/>
              </a:rPr>
              <a:t>지혜네</a:t>
            </a:r>
            <a:r>
              <a:rPr lang="ko-KR" altLang="en-US" sz="1600" dirty="0" smtClean="0">
                <a:latin typeface="+mn-ea"/>
                <a:ea typeface="+mn-ea"/>
              </a:rPr>
              <a:t> 집에서 외할머니댁까지의 거리는 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/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en-US" altLang="ko-KR" sz="1600" dirty="0" smtClean="0">
                <a:latin typeface="+mn-ea"/>
                <a:ea typeface="+mn-ea"/>
              </a:rPr>
              <a:t>13×3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339 (km)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681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★[초등] 교사용DVD 자료\수학(박) 3-2 지도서\app\resource\contents\lesson01\ops\lesson01\video\mm_32_1_01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4"/>
          <a:stretch/>
        </p:blipFill>
        <p:spPr bwMode="auto">
          <a:xfrm>
            <a:off x="67112" y="915675"/>
            <a:ext cx="6917156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삼목 </a:t>
            </a:r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6120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mm_32_1_01_07_04_ani.mp4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125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SA32101_HT.psd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3411"/>
          <a:stretch/>
        </p:blipFill>
        <p:spPr bwMode="auto">
          <a:xfrm>
            <a:off x="65783" y="909079"/>
            <a:ext cx="693572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0268979">
            <a:off x="4102150" y="1186387"/>
            <a:ext cx="104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도토리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00" y="1808820"/>
            <a:ext cx="37001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 오늘은 도토리 동산이 문을 연 특별한 날이야</a:t>
            </a:r>
            <a:r>
              <a:rPr lang="en-US" altLang="ko-KR" sz="1900" smtClean="0">
                <a:latin typeface="+mn-ea"/>
                <a:ea typeface="+mn-ea"/>
              </a:rPr>
              <a:t>. </a:t>
            </a:r>
            <a:r>
              <a:rPr lang="ko-KR" altLang="en-US" sz="1900" smtClean="0">
                <a:latin typeface="+mn-ea"/>
                <a:ea typeface="+mn-ea"/>
              </a:rPr>
              <a:t>도토리 동산에서는 기념품을 </a:t>
            </a:r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세 종류 준비했대</a:t>
            </a:r>
            <a:r>
              <a:rPr lang="en-US" altLang="ko-KR" sz="1900" smtClean="0">
                <a:latin typeface="+mn-ea"/>
                <a:ea typeface="+mn-ea"/>
              </a:rPr>
              <a:t>. </a:t>
            </a:r>
            <a:r>
              <a:rPr lang="ko-KR" altLang="en-US" sz="1900" smtClean="0">
                <a:latin typeface="+mn-ea"/>
                <a:ea typeface="+mn-ea"/>
              </a:rPr>
              <a:t>지금이라도 서두르면 기념품을 받을 수 있겠지</a:t>
            </a:r>
            <a:r>
              <a:rPr lang="en-US" altLang="ko-KR" sz="1900" smtClean="0">
                <a:latin typeface="+mn-ea"/>
                <a:ea typeface="+mn-ea"/>
              </a:rPr>
              <a:t>? </a:t>
            </a:r>
            <a:r>
              <a:rPr lang="ko-KR" altLang="en-US" sz="1900" smtClean="0">
                <a:latin typeface="+mn-ea"/>
                <a:ea typeface="+mn-ea"/>
              </a:rPr>
              <a:t>가만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준비한 기념품은 모두 몇 개일까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53879" y="965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4048" y="1052736"/>
            <a:ext cx="6997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동산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 rot="1201283">
            <a:off x="5604715" y="1204958"/>
            <a:ext cx="957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기념품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기념품이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종류가 있습니다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3" r="3411"/>
          <a:stretch/>
        </p:blipFill>
        <p:spPr bwMode="auto">
          <a:xfrm>
            <a:off x="322481" y="1592796"/>
            <a:ext cx="3040884" cy="386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 rot="20321198">
            <a:off x="827637" y="1823240"/>
            <a:ext cx="104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도토리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9672" y="1676127"/>
            <a:ext cx="6997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동산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 rot="1143527">
            <a:off x="2140564" y="1817028"/>
            <a:ext cx="957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기념품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32810" y="4617132"/>
            <a:ext cx="11270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세 종류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개인지 알아봅시다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67944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5314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준비한 기념품은 모두 몇 개일지 어림해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4221088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종류이므로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426234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46062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3" t="48627" r="3411" b="1"/>
          <a:stretch/>
        </p:blipFill>
        <p:spPr bwMode="auto">
          <a:xfrm>
            <a:off x="2004599" y="2197917"/>
            <a:ext cx="3040884" cy="19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57922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652702" y="3309666"/>
            <a:ext cx="11270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세 종류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475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SA32101_HT.psd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017256" y="3694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24790" y="350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128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SA32101_HT.psd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3411"/>
          <a:stretch/>
        </p:blipFill>
        <p:spPr bwMode="auto">
          <a:xfrm>
            <a:off x="65783" y="909079"/>
            <a:ext cx="693572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1500" y="1808820"/>
            <a:ext cx="37001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 오늘은 도토리 동산이 문을 연 특별한 날이야</a:t>
            </a:r>
            <a:r>
              <a:rPr lang="en-US" altLang="ko-KR" sz="1900" smtClean="0">
                <a:latin typeface="+mn-ea"/>
                <a:ea typeface="+mn-ea"/>
              </a:rPr>
              <a:t>. </a:t>
            </a:r>
            <a:r>
              <a:rPr lang="ko-KR" altLang="en-US" sz="1900" smtClean="0">
                <a:latin typeface="+mn-ea"/>
                <a:ea typeface="+mn-ea"/>
              </a:rPr>
              <a:t>도토리 동산에서는 기념품을 </a:t>
            </a:r>
            <a:r>
              <a:rPr lang="en-US" altLang="ko-KR" sz="1900" smtClean="0">
                <a:latin typeface="+mn-ea"/>
                <a:ea typeface="+mn-ea"/>
              </a:rPr>
              <a:t>123</a:t>
            </a:r>
            <a:r>
              <a:rPr lang="ko-KR" altLang="en-US" sz="1900" smtClean="0">
                <a:latin typeface="+mn-ea"/>
                <a:ea typeface="+mn-ea"/>
              </a:rPr>
              <a:t>개씩 세 종류 준비했대</a:t>
            </a:r>
            <a:r>
              <a:rPr lang="en-US" altLang="ko-KR" sz="1900" smtClean="0">
                <a:latin typeface="+mn-ea"/>
                <a:ea typeface="+mn-ea"/>
              </a:rPr>
              <a:t>. </a:t>
            </a:r>
            <a:r>
              <a:rPr lang="ko-KR" altLang="en-US" sz="1900" smtClean="0">
                <a:latin typeface="+mn-ea"/>
                <a:ea typeface="+mn-ea"/>
              </a:rPr>
              <a:t>지금이라도 서두르면 기념품을 받을 수 있겠지</a:t>
            </a:r>
            <a:r>
              <a:rPr lang="en-US" altLang="ko-KR" sz="1900" smtClean="0">
                <a:latin typeface="+mn-ea"/>
                <a:ea typeface="+mn-ea"/>
              </a:rPr>
              <a:t>? </a:t>
            </a:r>
            <a:r>
              <a:rPr lang="ko-KR" altLang="en-US" sz="1900" smtClean="0">
                <a:latin typeface="+mn-ea"/>
                <a:ea typeface="+mn-ea"/>
              </a:rPr>
              <a:t>가만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준비한 기념품은 모두 몇 개일까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53879" y="1086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20268979">
            <a:off x="4102150" y="1186387"/>
            <a:ext cx="104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도토리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1052736"/>
            <a:ext cx="6997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동산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 rot="1201283">
            <a:off x="5604715" y="1204958"/>
            <a:ext cx="957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기념품</a:t>
            </a:r>
            <a:endParaRPr lang="ko-KR" altLang="en-US" sz="19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35091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43061</TotalTime>
  <Words>4340</Words>
  <Application>Microsoft Office PowerPoint</Application>
  <PresentationFormat>화면 슬라이드 쇼(4:3)</PresentationFormat>
  <Paragraphs>1311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7664</cp:revision>
  <dcterms:created xsi:type="dcterms:W3CDTF">2008-07-15T12:19:11Z</dcterms:created>
  <dcterms:modified xsi:type="dcterms:W3CDTF">2022-06-09T07:20:31Z</dcterms:modified>
</cp:coreProperties>
</file>