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50"/>
  </p:notesMasterIdLst>
  <p:handoutMasterIdLst>
    <p:handoutMasterId r:id="rId51"/>
  </p:handoutMasterIdLst>
  <p:sldIdLst>
    <p:sldId id="782" r:id="rId3"/>
    <p:sldId id="783" r:id="rId4"/>
    <p:sldId id="1327" r:id="rId5"/>
    <p:sldId id="1414" r:id="rId6"/>
    <p:sldId id="1353" r:id="rId7"/>
    <p:sldId id="1415" r:id="rId8"/>
    <p:sldId id="1097" r:id="rId9"/>
    <p:sldId id="1289" r:id="rId10"/>
    <p:sldId id="1480" r:id="rId11"/>
    <p:sldId id="1481" r:id="rId12"/>
    <p:sldId id="1391" r:id="rId13"/>
    <p:sldId id="1482" r:id="rId14"/>
    <p:sldId id="1483" r:id="rId15"/>
    <p:sldId id="1466" r:id="rId16"/>
    <p:sldId id="1484" r:id="rId17"/>
    <p:sldId id="1485" r:id="rId18"/>
    <p:sldId id="1486" r:id="rId19"/>
    <p:sldId id="1487" r:id="rId20"/>
    <p:sldId id="1313" r:id="rId21"/>
    <p:sldId id="1488" r:id="rId22"/>
    <p:sldId id="1402" r:id="rId23"/>
    <p:sldId id="1401" r:id="rId24"/>
    <p:sldId id="1490" r:id="rId25"/>
    <p:sldId id="1489" r:id="rId26"/>
    <p:sldId id="1297" r:id="rId27"/>
    <p:sldId id="1315" r:id="rId28"/>
    <p:sldId id="1316" r:id="rId29"/>
    <p:sldId id="1425" r:id="rId30"/>
    <p:sldId id="1491" r:id="rId31"/>
    <p:sldId id="1426" r:id="rId32"/>
    <p:sldId id="1492" r:id="rId33"/>
    <p:sldId id="1427" r:id="rId34"/>
    <p:sldId id="1493" r:id="rId35"/>
    <p:sldId id="1428" r:id="rId36"/>
    <p:sldId id="1494" r:id="rId37"/>
    <p:sldId id="1429" r:id="rId38"/>
    <p:sldId id="1430" r:id="rId39"/>
    <p:sldId id="1495" r:id="rId40"/>
    <p:sldId id="1431" r:id="rId41"/>
    <p:sldId id="1496" r:id="rId42"/>
    <p:sldId id="1460" r:id="rId43"/>
    <p:sldId id="1497" r:id="rId44"/>
    <p:sldId id="1433" r:id="rId45"/>
    <p:sldId id="1498" r:id="rId46"/>
    <p:sldId id="1446" r:id="rId47"/>
    <p:sldId id="1499" r:id="rId48"/>
    <p:sldId id="1435" r:id="rId4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5744"/>
    <a:srgbClr val="EAF5EF"/>
    <a:srgbClr val="F7C1C9"/>
    <a:srgbClr val="AE7C65"/>
    <a:srgbClr val="F6F1D4"/>
    <a:srgbClr val="C1E8ED"/>
    <a:srgbClr val="FFD01B"/>
    <a:srgbClr val="F496C0"/>
    <a:srgbClr val="FDEADA"/>
    <a:srgbClr val="F6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7138" autoAdjust="0"/>
  </p:normalViewPr>
  <p:slideViewPr>
    <p:cSldViewPr>
      <p:cViewPr varScale="1">
        <p:scale>
          <a:sx n="116" d="100"/>
          <a:sy n="116" d="100"/>
        </p:scale>
        <p:origin x="129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47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5-0-0-0-0&amp;classno=MM_32_04/suh_0302_01_0005/suh_0302_01_0005_205_1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data2.tsherpa.co.kr/tsherpa/multimedia/Flash/2022/curri/index.html?flashxmlnum=yrhj07&amp;classno=E-curri03-math-H_2022/31/suh_h_0301_01_0002/suh_h_0301_01_0002_301_1.html&amp;id=1440183&amp;classa=1" TargetMode="Externa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.png"/><Relationship Id="rId7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.png"/><Relationship Id="rId7" Type="http://schemas.openxmlformats.org/officeDocument/2006/relationships/image" Target="../media/image44.png"/><Relationship Id="rId12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1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14.png"/><Relationship Id="rId4" Type="http://schemas.openxmlformats.org/officeDocument/2006/relationships/image" Target="../media/image32.pn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1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14.png"/><Relationship Id="rId4" Type="http://schemas.openxmlformats.org/officeDocument/2006/relationships/image" Target="../media/image32.png"/><Relationship Id="rId9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8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8.png"/><Relationship Id="rId9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5741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2175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5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하루 동안 사파리 버스에 탈 수 있는 사람은 모두 몇 명인지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클릭하면 정답 그림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그림 나타나기 전 화면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정답 그림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56715" y="148856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17523" y="148478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9" name="TextBox 43"/>
          <p:cNvSpPr txBox="1"/>
          <p:nvPr/>
        </p:nvSpPr>
        <p:spPr>
          <a:xfrm>
            <a:off x="373127" y="1772816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13060" y="1351726"/>
            <a:ext cx="1107094" cy="313457"/>
            <a:chOff x="3952363" y="1253627"/>
            <a:chExt cx="1107094" cy="313457"/>
          </a:xfrm>
        </p:grpSpPr>
        <p:pic>
          <p:nvPicPr>
            <p:cNvPr id="33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1107094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153940" y="1268760"/>
              <a:ext cx="9055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3, 4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503548" y="2708920"/>
            <a:ext cx="6228692" cy="172819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99" y="2948156"/>
            <a:ext cx="5962629" cy="1236928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261" y="35061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3735402" y="32849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0322" y="1684873"/>
            <a:ext cx="2078182" cy="1420091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83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answer_01.png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\app\resource\contents\lesson01\ops\lesson01\images\mm_32_1_04_03_01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37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4780864" y="1233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" name="타원 193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373127" y="1746938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888123" y="2528900"/>
            <a:ext cx="138093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32" y="28586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6004469" y="4947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373127" y="1746938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얼마일지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355384" y="2528900"/>
            <a:ext cx="244641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것 같습니다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32" y="28586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985375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7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6004469" y="4947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373127" y="1746938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985375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95536" y="2672916"/>
            <a:ext cx="1955805" cy="15841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443129" y="2753532"/>
            <a:ext cx="19082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20×3×10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1045108" y="3224299"/>
            <a:ext cx="1306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×10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44202" y="3224888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40" y="30877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43"/>
          <p:cNvSpPr txBox="1"/>
          <p:nvPr/>
        </p:nvSpPr>
        <p:spPr>
          <a:xfrm>
            <a:off x="1043608" y="3645024"/>
            <a:ext cx="1306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52491" y="3656347"/>
            <a:ext cx="62722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5191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2447764" y="2671556"/>
            <a:ext cx="2331496" cy="15841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43"/>
          <p:cNvSpPr txBox="1"/>
          <p:nvPr/>
        </p:nvSpPr>
        <p:spPr>
          <a:xfrm>
            <a:off x="2495357" y="2752172"/>
            <a:ext cx="19082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 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2495357" y="3800363"/>
            <a:ext cx="1306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92210" y="3790975"/>
            <a:ext cx="62722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570" y="40868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393068" y="3252188"/>
            <a:ext cx="44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꺾인 연결선 4"/>
          <p:cNvCxnSpPr>
            <a:endCxn id="41" idx="3"/>
          </p:cNvCxnSpPr>
          <p:nvPr/>
        </p:nvCxnSpPr>
        <p:spPr bwMode="auto">
          <a:xfrm rot="16200000" flipH="1">
            <a:off x="3372985" y="3336889"/>
            <a:ext cx="1038804" cy="254089"/>
          </a:xfrm>
          <a:prstGeom prst="bentConnector4">
            <a:avLst>
              <a:gd name="adj1" fmla="val -780"/>
              <a:gd name="adj2" fmla="val 189968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935135" y="3247073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73" y="31099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4868240" y="2671556"/>
            <a:ext cx="1955805" cy="15841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5060077" y="2996952"/>
            <a:ext cx="1312123" cy="964767"/>
            <a:chOff x="4829515" y="2318817"/>
            <a:chExt cx="1312123" cy="96476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856938" y="231881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855698" y="2898863"/>
              <a:ext cx="124896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6  0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4829515" y="2589614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3  0</a:t>
              </a:r>
              <a:endParaRPr lang="ko-KR" altLang="en-US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5091779" y="2928703"/>
              <a:ext cx="104985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5200987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5489019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5777051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6071468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직사각형 60"/>
          <p:cNvSpPr/>
          <p:nvPr/>
        </p:nvSpPr>
        <p:spPr>
          <a:xfrm>
            <a:off x="6303224" y="138572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0441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끝을 화살표로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" name="타원 193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647601" y="13684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982542" y="136847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6303224" y="13684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373127" y="1746938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계산할 수 있을지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17" y="2190163"/>
            <a:ext cx="5484146" cy="2844717"/>
          </a:xfrm>
          <a:prstGeom prst="rect">
            <a:avLst/>
          </a:prstGeom>
        </p:spPr>
      </p:pic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714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\app\resource\contents\lesson01\ops\lesson01\images\mm_32_1_04_05_01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1943708" y="4054999"/>
            <a:ext cx="514857" cy="3563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43"/>
          <p:cNvSpPr txBox="1"/>
          <p:nvPr/>
        </p:nvSpPr>
        <p:spPr>
          <a:xfrm>
            <a:off x="935596" y="4052692"/>
            <a:ext cx="19082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14×10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564429" y="4080789"/>
            <a:ext cx="753803" cy="3563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43"/>
          <p:cNvSpPr txBox="1"/>
          <p:nvPr/>
        </p:nvSpPr>
        <p:spPr>
          <a:xfrm>
            <a:off x="2546139" y="4048917"/>
            <a:ext cx="41140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14×20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14×10×2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20307" y="4035227"/>
            <a:ext cx="64268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45" y="3898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6028355" y="4052692"/>
            <a:ext cx="62722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92" y="39155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203848" y="4730333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6" y="4593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43"/>
          <p:cNvSpPr txBox="1"/>
          <p:nvPr/>
        </p:nvSpPr>
        <p:spPr>
          <a:xfrm>
            <a:off x="3674866" y="4763285"/>
            <a:ext cx="3960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8974" y="4447327"/>
            <a:ext cx="384019" cy="2830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781734" y="1180848"/>
            <a:ext cx="296538" cy="28824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5457302" y="4494578"/>
            <a:ext cx="296538" cy="27866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5490" y="1983167"/>
            <a:ext cx="1711000" cy="819718"/>
          </a:xfrm>
          <a:prstGeom prst="rect">
            <a:avLst/>
          </a:prstGeom>
        </p:spPr>
      </p:pic>
      <p:grpSp>
        <p:nvGrpSpPr>
          <p:cNvPr id="94" name="그룹 93"/>
          <p:cNvGrpSpPr/>
          <p:nvPr/>
        </p:nvGrpSpPr>
        <p:grpSpPr>
          <a:xfrm>
            <a:off x="2706232" y="5283339"/>
            <a:ext cx="1637116" cy="263186"/>
            <a:chOff x="319554" y="1245924"/>
            <a:chExt cx="2636592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타원 98"/>
          <p:cNvSpPr/>
          <p:nvPr/>
        </p:nvSpPr>
        <p:spPr>
          <a:xfrm>
            <a:off x="4383924" y="5266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23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" name="타원 193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647601" y="13684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982542" y="136847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6303224" y="13684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373127" y="1746938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계산할 수 있을지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2697360" y="5287769"/>
            <a:ext cx="1654859" cy="269100"/>
            <a:chOff x="290979" y="2009759"/>
            <a:chExt cx="2665167" cy="433388"/>
          </a:xfrm>
        </p:grpSpPr>
        <p:pic>
          <p:nvPicPr>
            <p:cNvPr id="42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414544" y="2235840"/>
            <a:ext cx="6364709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14×20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14×10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배이므로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14×10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계산한 다음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곱합니다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90" y="26295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059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29" y="2206822"/>
            <a:ext cx="5772528" cy="29571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끝을 화살표로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" name="타원 193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647601" y="136847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6" name="직사각형 75"/>
          <p:cNvSpPr/>
          <p:nvPr/>
        </p:nvSpPr>
        <p:spPr>
          <a:xfrm>
            <a:off x="4982542" y="13684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03224" y="13684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373127" y="1746938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계산할 수 있을지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72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\app\resource\contents\lesson01\ops\lesson01\images\mm_32_1_04_05_02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1780940" y="4041068"/>
            <a:ext cx="386820" cy="3563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43"/>
          <p:cNvSpPr txBox="1"/>
          <p:nvPr/>
        </p:nvSpPr>
        <p:spPr>
          <a:xfrm>
            <a:off x="935596" y="4052692"/>
            <a:ext cx="19082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14×2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28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527884" y="4080789"/>
            <a:ext cx="622977" cy="3563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43"/>
          <p:cNvSpPr txBox="1"/>
          <p:nvPr/>
        </p:nvSpPr>
        <p:spPr>
          <a:xfrm>
            <a:off x="2501509" y="4048917"/>
            <a:ext cx="41140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14×20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14×2×10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88024" y="4052391"/>
            <a:ext cx="46261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45" y="3898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5961003" y="4052692"/>
            <a:ext cx="62722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39155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203848" y="4730333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6" y="4593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43"/>
          <p:cNvSpPr txBox="1"/>
          <p:nvPr/>
        </p:nvSpPr>
        <p:spPr>
          <a:xfrm>
            <a:off x="3674866" y="4763285"/>
            <a:ext cx="3960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8974" y="4447327"/>
            <a:ext cx="384019" cy="2830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457302" y="4494578"/>
            <a:ext cx="296538" cy="27866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706232" y="5283339"/>
            <a:ext cx="1637116" cy="263186"/>
            <a:chOff x="319554" y="1245924"/>
            <a:chExt cx="2636592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타원 98"/>
          <p:cNvSpPr/>
          <p:nvPr/>
        </p:nvSpPr>
        <p:spPr>
          <a:xfrm>
            <a:off x="4383924" y="5266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0437" y="1606879"/>
            <a:ext cx="1452723" cy="9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3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" name="타원 193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373127" y="1746938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계산할 수 있을지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2697360" y="5287769"/>
            <a:ext cx="1654859" cy="269100"/>
            <a:chOff x="290979" y="2009759"/>
            <a:chExt cx="2665167" cy="433388"/>
          </a:xfrm>
        </p:grpSpPr>
        <p:pic>
          <p:nvPicPr>
            <p:cNvPr id="42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414544" y="2235840"/>
            <a:ext cx="6364709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14×20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배이므로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계산한 다음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곱합니다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90" y="26295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647601" y="136847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4982542" y="13684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03224" y="13684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1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" name="타원 193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373127" y="1746938"/>
            <a:ext cx="6637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710688" y="2235840"/>
            <a:ext cx="361739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14×10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계산한 다음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합니다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232" y="23337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647601" y="13684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82542" y="13684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03224" y="136847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717557" y="2708920"/>
            <a:ext cx="361052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14×2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계산한 다음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합니다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02" y="28068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55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60×70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35×60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9089" y="2488860"/>
            <a:ext cx="80443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548" y="26539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310248" y="3590984"/>
            <a:ext cx="82327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83" y="3747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87220" y="2706472"/>
            <a:ext cx="1304660" cy="1222490"/>
            <a:chOff x="2187220" y="2706472"/>
            <a:chExt cx="1304660" cy="122249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5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337035" y="3316358"/>
              <a:ext cx="11548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398934" y="3366514"/>
              <a:ext cx="103584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3 9 0 0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472" y="36712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683568" y="2698794"/>
            <a:ext cx="1304660" cy="1222490"/>
            <a:chOff x="2187220" y="2706472"/>
            <a:chExt cx="1304660" cy="122249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9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337035" y="3316358"/>
              <a:ext cx="11548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398934" y="3366514"/>
              <a:ext cx="103584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2 7 0 0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472" y="36712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05577"/>
              </p:ext>
            </p:extLst>
          </p:nvPr>
        </p:nvGraphicFramePr>
        <p:xfrm>
          <a:off x="179388" y="149396"/>
          <a:ext cx="8774172" cy="55471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사파리 버스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사파리 버스에 탈 수 있는 사람의 수 구하는 방법을 생각해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사람의 수 구하기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14~15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14~15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14~15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8011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14~15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해결하기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60×70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35×60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9089" y="2488860"/>
            <a:ext cx="80443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548" y="26539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310248" y="3590984"/>
            <a:ext cx="82327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83" y="3747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187220" y="2706472"/>
            <a:ext cx="1304660" cy="1222490"/>
            <a:chOff x="2187220" y="2706472"/>
            <a:chExt cx="1304660" cy="122249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5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337035" y="3316358"/>
              <a:ext cx="11548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398934" y="3366514"/>
              <a:ext cx="103584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3 9 0 0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472" y="36712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683568" y="2698794"/>
            <a:ext cx="1304660" cy="1222490"/>
            <a:chOff x="2187220" y="2706472"/>
            <a:chExt cx="1304660" cy="122249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9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337035" y="3316358"/>
              <a:ext cx="11548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398934" y="3366514"/>
              <a:ext cx="103584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2 7 0 0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472" y="36712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853139" y="3637887"/>
            <a:ext cx="889646" cy="957600"/>
            <a:chOff x="1022958" y="2321943"/>
            <a:chExt cx="889646" cy="95760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4 2 0 0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923928" y="3634187"/>
            <a:ext cx="889646" cy="957600"/>
            <a:chOff x="3923928" y="3634187"/>
            <a:chExt cx="889646" cy="95760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008201" y="3634187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923928" y="3904984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6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4008202" y="4244073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923928" y="4253233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2 1 0 0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27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5" y="1714500"/>
            <a:ext cx="6753225" cy="342900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cdata2.tsherpa.co.kr/tsherpa/MultiMedia/Flash/2020/curri/index.html?flashxmlnum=yuni4856&amp;classa=A8-C1-32-MM-MM-04-02-05-0-0-0-0&amp;classno=MM_32_04/suh_0302_01_0005/suh_0302_01_0005_205_1.html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60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70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578931" y="2816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98827" y="2816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91" y="980727"/>
            <a:ext cx="6918956" cy="7568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67048" y="1092062"/>
            <a:ext cx="6101196" cy="464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몇십</a:t>
            </a:r>
            <a:r>
              <a:rPr lang="en-US" altLang="ko-KR" sz="1800" dirty="0" smtClean="0">
                <a:solidFill>
                  <a:schemeClr val="tx1"/>
                </a:solidFill>
              </a:rPr>
              <a:t>)×(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몇십</a:t>
            </a:r>
            <a:r>
              <a:rPr lang="en-US" altLang="ko-KR" sz="1800" dirty="0" smtClean="0">
                <a:solidFill>
                  <a:schemeClr val="tx1"/>
                </a:solidFill>
              </a:rPr>
              <a:t>), (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몇십몇</a:t>
            </a:r>
            <a:r>
              <a:rPr lang="en-US" altLang="ko-KR" sz="1800" dirty="0" smtClean="0">
                <a:solidFill>
                  <a:schemeClr val="tx1"/>
                </a:solidFill>
              </a:rPr>
              <a:t>)×(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몇십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을 계산해 봅시다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6" y="1066372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170107" y="1280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60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91017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102370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어린이 기차 한 </a:t>
            </a:r>
            <a:r>
              <a:rPr lang="ko-KR" altLang="en-US" sz="1900" u="sng" spc="-1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량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명씩 탈 수 있다면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00" dirty="0" err="1" smtClean="0">
                <a:latin typeface="맑은 고딕" pitchFamily="50" charset="-127"/>
                <a:ea typeface="맑은 고딕" pitchFamily="50" charset="-127"/>
              </a:rPr>
              <a:t>량에는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 모두 몇 명이 탈 수 있을까요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단어 설명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12×20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916459" y="3368315"/>
            <a:ext cx="10074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953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2271447" y="12806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59532" y="102370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어린이 기차 한 </a:t>
            </a:r>
            <a:r>
              <a:rPr lang="ko-KR" altLang="en-US" sz="1900" u="sng" spc="-1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량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명씩 탈 수 있다면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00" dirty="0" err="1" smtClean="0">
                <a:latin typeface="맑은 고딕" pitchFamily="50" charset="-127"/>
                <a:ea typeface="맑은 고딕" pitchFamily="50" charset="-127"/>
              </a:rPr>
              <a:t>량에는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 모두 몇 명이 탈 수 있을까요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단어 설명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12×20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916459" y="3368315"/>
            <a:ext cx="10074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953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2166135" y="1383431"/>
            <a:ext cx="3879765" cy="1212426"/>
            <a:chOff x="4349138" y="4617038"/>
            <a:chExt cx="3879765" cy="1212426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138" y="4617038"/>
              <a:ext cx="3879765" cy="121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644008" y="4653136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량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53616" y="5222447"/>
              <a:ext cx="371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열차나 </a:t>
              </a:r>
              <a:r>
                <a:rPr lang="ko-KR" altLang="en-US" sz="1600" smtClean="0">
                  <a:latin typeface="+mn-ea"/>
                  <a:ea typeface="+mn-ea"/>
                </a:rPr>
                <a:t>전철의 차량을 세는 단위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899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59532" y="102370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어린이 기차 한 </a:t>
            </a:r>
            <a:r>
              <a:rPr lang="ko-KR" altLang="en-US" sz="1900" u="sng" spc="-1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량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명씩 탈 수 있다면 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00" dirty="0" err="1" smtClean="0">
                <a:latin typeface="맑은 고딕" pitchFamily="50" charset="-127"/>
                <a:ea typeface="맑은 고딕" pitchFamily="50" charset="-127"/>
              </a:rPr>
              <a:t>량에는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 모두 몇 명이 탈 수 있을까요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12×20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916459" y="3368315"/>
            <a:ext cx="10074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953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67551" y="3604546"/>
            <a:ext cx="889646" cy="957600"/>
            <a:chOff x="1022958" y="2321943"/>
            <a:chExt cx="889646" cy="9576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2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2 4 0 0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97082" y="3744325"/>
            <a:ext cx="526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한 량에 </a:t>
            </a:r>
            <a:r>
              <a:rPr lang="en-US" altLang="ko-KR" sz="1600" dirty="0" smtClean="0">
                <a:latin typeface="+mn-ea"/>
                <a:ea typeface="+mn-ea"/>
              </a:rPr>
              <a:t>12</a:t>
            </a:r>
            <a:r>
              <a:rPr lang="ko-KR" altLang="en-US" sz="1600" dirty="0" smtClean="0">
                <a:latin typeface="+mn-ea"/>
                <a:ea typeface="+mn-ea"/>
              </a:rPr>
              <a:t>명씩 탈 수 있으므로 </a:t>
            </a:r>
            <a:r>
              <a:rPr lang="en-US" altLang="ko-KR" sz="1600" dirty="0" smtClean="0">
                <a:latin typeface="+mn-ea"/>
                <a:ea typeface="+mn-ea"/>
              </a:rPr>
              <a:t>20</a:t>
            </a:r>
            <a:r>
              <a:rPr lang="ko-KR" altLang="en-US" sz="1600" dirty="0" smtClean="0">
                <a:latin typeface="+mn-ea"/>
                <a:ea typeface="+mn-ea"/>
              </a:rPr>
              <a:t>량에 탈 수 있는 사람은 </a:t>
            </a:r>
            <a:r>
              <a:rPr lang="en-US" altLang="ko-KR" sz="1600" dirty="0" smtClean="0">
                <a:latin typeface="+mn-ea"/>
                <a:ea typeface="+mn-ea"/>
              </a:rPr>
              <a:t>12×20</a:t>
            </a:r>
            <a:r>
              <a:rPr lang="ko-KR" altLang="en-US" sz="1600" dirty="0">
                <a:latin typeface="+mn-ea"/>
                <a:ea typeface="+mn-ea"/>
              </a:rPr>
              <a:t>을</a:t>
            </a:r>
            <a:r>
              <a:rPr lang="ko-KR" altLang="en-US" sz="1600" dirty="0" smtClean="0">
                <a:latin typeface="+mn-ea"/>
                <a:ea typeface="+mn-ea"/>
              </a:rPr>
              <a:t> 계산하면 됩니다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따라서 </a:t>
            </a:r>
            <a:r>
              <a:rPr lang="en-US" altLang="ko-KR" sz="1600" dirty="0" smtClean="0">
                <a:latin typeface="+mn-ea"/>
                <a:ea typeface="+mn-ea"/>
              </a:rPr>
              <a:t>240</a:t>
            </a:r>
            <a:r>
              <a:rPr lang="ko-KR" altLang="en-US" sz="1600" dirty="0" smtClean="0">
                <a:latin typeface="+mn-ea"/>
                <a:ea typeface="+mn-ea"/>
              </a:rPr>
              <a:t>명입니다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7499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3071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900" b="1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계산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719572" y="1988840"/>
            <a:ext cx="5868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붙입니다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1176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19572" y="2564904"/>
            <a:ext cx="5688632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0" y="267941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1727684" y="2996952"/>
            <a:ext cx="1306334" cy="964767"/>
            <a:chOff x="2771800" y="2321265"/>
            <a:chExt cx="1306334" cy="9647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4325" y="290131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0  0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7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807804" y="2931151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143272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3431304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3719336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013753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2843808" y="2357269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타원 75"/>
          <p:cNvSpPr/>
          <p:nvPr/>
        </p:nvSpPr>
        <p:spPr>
          <a:xfrm>
            <a:off x="1331010" y="931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+mn-ea"/>
                <a:ea typeface="+mn-ea"/>
              </a:rPr>
              <a:t>[</a:t>
            </a:r>
            <a:r>
              <a:rPr lang="ko-KR" altLang="en-US" sz="1000" dirty="0" smtClean="0">
                <a:latin typeface="+mn-ea"/>
                <a:ea typeface="+mn-ea"/>
              </a:rPr>
              <a:t>핵심 정리</a:t>
            </a:r>
            <a:r>
              <a:rPr lang="en-US" altLang="ko-KR" sz="1000" dirty="0" smtClean="0">
                <a:latin typeface="+mn-ea"/>
                <a:ea typeface="+mn-ea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+mn-ea"/>
                <a:ea typeface="+mn-ea"/>
              </a:rPr>
              <a:t>화살표 좌우로 움직이는 이벤트 있음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  <a:r>
              <a:rPr lang="ko-KR" altLang="en-US" sz="1000" dirty="0" smtClean="0">
                <a:latin typeface="+mn-ea"/>
                <a:ea typeface="+mn-ea"/>
              </a:rPr>
              <a:t>화살표 클릭하면 우측 내용이 나타남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algn="just"/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  <a:hlinkClick r:id="rId5"/>
              </a:rPr>
              <a:t>https://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  <a:hlinkClick r:id="rId5"/>
              </a:rPr>
              <a:t>cdata2.tsherpa.co.kr/tsherpa/multimedia/Flash/2022/curri/index.html?flashxmlnum=yrhj07&amp;classno=E-curri03-math-H_2022/31/suh_h_0301_01_0002/suh_h_0301_01_0002_301_1.html&amp;id=1440183&amp;classa=1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just"/>
            <a:r>
              <a:rPr lang="ko-KR" altLang="en-US" sz="1000" dirty="0" smtClean="0">
                <a:latin typeface="+mn-ea"/>
                <a:ea typeface="+mn-ea"/>
              </a:rPr>
              <a:t>링크 참고</a:t>
            </a:r>
            <a:endParaRPr lang="en-US" altLang="ko-KR" sz="1000" dirty="0">
              <a:latin typeface="+mn-ea"/>
              <a:ea typeface="+mn-ea"/>
            </a:endParaRPr>
          </a:p>
          <a:p>
            <a:pPr algn="just"/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/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433424" y="30655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11811" y="2996952"/>
            <a:ext cx="1398471" cy="964767"/>
            <a:chOff x="2679663" y="2321265"/>
            <a:chExt cx="1398471" cy="96476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679663" y="2901311"/>
              <a:ext cx="13522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3  5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807804" y="2931151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143272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3431304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3719336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013753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2843808" y="2360059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719572" y="4473116"/>
            <a:ext cx="58686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계산한 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곱합니다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6019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22900" y="2953338"/>
            <a:ext cx="53193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07642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모눈종이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3-2_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1_05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5" y="14372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47311" y="3327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128" y="3140968"/>
            <a:ext cx="360000" cy="3550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441100" y="3323394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317" y="341225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551783" y="3327238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50×30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93228" y="3327238"/>
            <a:ext cx="62929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386" y="306380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53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5" y="14372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747311" y="3327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128" y="3140968"/>
            <a:ext cx="360000" cy="3550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441100" y="3323394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317" y="341225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551783" y="3327238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50×30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93228" y="3327238"/>
            <a:ext cx="62929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386" y="3063807"/>
            <a:ext cx="360000" cy="355000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251520" y="3805818"/>
            <a:ext cx="6667165" cy="1395464"/>
            <a:chOff x="207825" y="3838394"/>
            <a:chExt cx="6667165" cy="139546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001473"/>
              <a:ext cx="6667165" cy="1044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383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7544" y="4361676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50×3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150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50×30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1500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36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8" t="99" r="10621" b="6546"/>
          <a:stretch/>
        </p:blipFill>
        <p:spPr>
          <a:xfrm>
            <a:off x="71500" y="872716"/>
            <a:ext cx="6912768" cy="475252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3435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사파리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58760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mm_32_1_04_02_01_ani.mp4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5" y="14372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485210" y="2683276"/>
            <a:ext cx="22705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       ×30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85209" y="3512331"/>
            <a:ext cx="22705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24×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01474" y="2684537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12" y="2547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3383018" y="3512331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56" y="33751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5" y="14372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485210" y="2683276"/>
            <a:ext cx="22705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       ×30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85209" y="3512331"/>
            <a:ext cx="22705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24×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01474" y="2684537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12" y="2547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3383018" y="3512331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56" y="33751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251520" y="3689654"/>
            <a:ext cx="6667165" cy="1511628"/>
            <a:chOff x="207825" y="3722230"/>
            <a:chExt cx="6667165" cy="151162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81498"/>
              <a:ext cx="6667165" cy="11643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72223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7544" y="4181656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11×3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33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11×30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330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9979" y="4491174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24×2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48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24×20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480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7" y="425836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7" y="456979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013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813589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42×50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2040161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70×30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387392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24×30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00501" y="303475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15×50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911" y="3023137"/>
            <a:ext cx="368809" cy="4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43"/>
          <p:cNvSpPr txBox="1"/>
          <p:nvPr/>
        </p:nvSpPr>
        <p:spPr>
          <a:xfrm>
            <a:off x="791580" y="3332311"/>
            <a:ext cx="9856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2100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2015716" y="3332311"/>
            <a:ext cx="10605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2100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/>
          <p:cNvSpPr txBox="1"/>
          <p:nvPr/>
        </p:nvSpPr>
        <p:spPr>
          <a:xfrm>
            <a:off x="3876365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720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43"/>
          <p:cNvSpPr txBox="1"/>
          <p:nvPr/>
        </p:nvSpPr>
        <p:spPr>
          <a:xfrm>
            <a:off x="5100501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750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텍스트는 처음에는 안 보이다가 각각의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58553" y="3378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8472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7695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56" y="2863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813589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42×50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2040161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70×30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387392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24×30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00501" y="303475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15×50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911" y="3023137"/>
            <a:ext cx="368809" cy="4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43"/>
          <p:cNvSpPr txBox="1"/>
          <p:nvPr/>
        </p:nvSpPr>
        <p:spPr>
          <a:xfrm>
            <a:off x="791580" y="3332311"/>
            <a:ext cx="9856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2100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2015716" y="3332311"/>
            <a:ext cx="10605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2100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/>
          <p:cNvSpPr txBox="1"/>
          <p:nvPr/>
        </p:nvSpPr>
        <p:spPr>
          <a:xfrm>
            <a:off x="3876365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720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43"/>
          <p:cNvSpPr txBox="1"/>
          <p:nvPr/>
        </p:nvSpPr>
        <p:spPr>
          <a:xfrm>
            <a:off x="5100501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750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8472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7695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56" y="2863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515635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76631" y="403764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42×50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2100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r>
                <a:rPr lang="en-US" altLang="ko-KR" sz="1600" dirty="0" smtClean="0">
                  <a:latin typeface="+mn-ea"/>
                  <a:ea typeface="+mn-ea"/>
                </a:rPr>
                <a:t> 70×30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2100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두 식의 크기는 같습니다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23" y="4155595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487468" y="439768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24×30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720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r>
                <a:rPr lang="en-US" altLang="ko-KR" sz="1600" dirty="0" smtClean="0">
                  <a:latin typeface="+mn-ea"/>
                  <a:ea typeface="+mn-ea"/>
                </a:rPr>
                <a:t> 15×50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750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15×50</a:t>
              </a:r>
              <a:r>
                <a:rPr lang="ko-KR" altLang="en-US" sz="1600" dirty="0" smtClean="0">
                  <a:latin typeface="+mn-ea"/>
                  <a:ea typeface="+mn-ea"/>
                </a:rPr>
                <a:t>이 더 큽니다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380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25×40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과자가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들어 있는 과자는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 bwMode="auto">
          <a:xfrm>
            <a:off x="647564" y="1734078"/>
            <a:ext cx="392599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직선 연결선 139"/>
          <p:cNvCxnSpPr/>
          <p:nvPr/>
        </p:nvCxnSpPr>
        <p:spPr bwMode="auto">
          <a:xfrm>
            <a:off x="4608004" y="1734078"/>
            <a:ext cx="203425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직선 연결선 140"/>
          <p:cNvCxnSpPr/>
          <p:nvPr/>
        </p:nvCxnSpPr>
        <p:spPr bwMode="auto">
          <a:xfrm flipV="1">
            <a:off x="647564" y="2030887"/>
            <a:ext cx="3211744" cy="1270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타원 143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815075" y="1833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06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25×40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과자가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들어 있는 과자는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 bwMode="auto">
          <a:xfrm>
            <a:off x="647564" y="1734078"/>
            <a:ext cx="392599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직선 연결선 139"/>
          <p:cNvCxnSpPr/>
          <p:nvPr/>
        </p:nvCxnSpPr>
        <p:spPr bwMode="auto">
          <a:xfrm>
            <a:off x="4608004" y="1734078"/>
            <a:ext cx="203425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직선 연결선 140"/>
          <p:cNvCxnSpPr/>
          <p:nvPr/>
        </p:nvCxnSpPr>
        <p:spPr bwMode="auto">
          <a:xfrm flipV="1">
            <a:off x="647564" y="2030887"/>
            <a:ext cx="3211744" cy="1270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3849" y="4109648"/>
              <a:ext cx="5006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한 상자에 과자 </a:t>
              </a:r>
              <a:r>
                <a:rPr lang="en-US" altLang="ko-KR" sz="1600" dirty="0" smtClean="0">
                  <a:latin typeface="+mn-ea"/>
                  <a:ea typeface="+mn-ea"/>
                </a:rPr>
                <a:t>25</a:t>
              </a:r>
              <a:r>
                <a:rPr lang="ko-KR" altLang="en-US" sz="1600" dirty="0" smtClean="0">
                  <a:latin typeface="+mn-ea"/>
                  <a:ea typeface="+mn-ea"/>
                </a:rPr>
                <a:t>개씩 들어 있을 때</a:t>
              </a:r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40</a:t>
              </a:r>
              <a:r>
                <a:rPr lang="ko-KR" altLang="en-US" sz="1600" dirty="0" smtClean="0">
                  <a:latin typeface="+mn-ea"/>
                  <a:ea typeface="+mn-ea"/>
                </a:rPr>
                <a:t>상자에 들어 있는 과자의 수는 </a:t>
              </a:r>
              <a:r>
                <a:rPr lang="en-US" altLang="ko-KR" sz="1600" dirty="0" smtClean="0">
                  <a:latin typeface="+mn-ea"/>
                  <a:ea typeface="+mn-ea"/>
                </a:rPr>
                <a:t>25×40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1000(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580112" y="3897052"/>
            <a:ext cx="889646" cy="957600"/>
            <a:chOff x="1022958" y="2321943"/>
            <a:chExt cx="889646" cy="95760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4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1 0 0 0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464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553148" y="1412776"/>
            <a:ext cx="61323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4167440" y="2706472"/>
            <a:ext cx="1304660" cy="1222490"/>
            <a:chOff x="2187220" y="2706472"/>
            <a:chExt cx="1304660" cy="122249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337035" y="3316358"/>
              <a:ext cx="11548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2398934" y="3366514"/>
              <a:ext cx="103584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1 0 2 0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472" y="36712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9" name="그룹 98"/>
          <p:cNvGrpSpPr/>
          <p:nvPr/>
        </p:nvGrpSpPr>
        <p:grpSpPr>
          <a:xfrm>
            <a:off x="1439652" y="2698794"/>
            <a:ext cx="1304660" cy="1222490"/>
            <a:chOff x="2187220" y="2706472"/>
            <a:chExt cx="1304660" cy="122249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3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337035" y="3316358"/>
              <a:ext cx="11548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2398934" y="3366514"/>
              <a:ext cx="103584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2 4 0 0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472" y="36712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" name="TextBox 105"/>
          <p:cNvSpPr txBox="1"/>
          <p:nvPr/>
        </p:nvSpPr>
        <p:spPr>
          <a:xfrm>
            <a:off x="7018371" y="1092168"/>
            <a:ext cx="21256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549910" y="4963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6079915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50×70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준기는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동전을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모았습니다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준기가 모은 돈은 모두 얼마인지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3" name="직선 연결선 132"/>
          <p:cNvCxnSpPr/>
          <p:nvPr/>
        </p:nvCxnSpPr>
        <p:spPr bwMode="auto">
          <a:xfrm>
            <a:off x="4932040" y="1734078"/>
            <a:ext cx="169275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직선 연결선 133"/>
          <p:cNvCxnSpPr/>
          <p:nvPr/>
        </p:nvCxnSpPr>
        <p:spPr bwMode="auto">
          <a:xfrm>
            <a:off x="653020" y="2024844"/>
            <a:ext cx="24232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직선 연결선 134"/>
          <p:cNvCxnSpPr/>
          <p:nvPr/>
        </p:nvCxnSpPr>
        <p:spPr bwMode="auto">
          <a:xfrm>
            <a:off x="666316" y="1734078"/>
            <a:ext cx="415160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4855779" y="4924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6523614" y="20390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50×70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2915816" y="3368315"/>
            <a:ext cx="75608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3642649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준기는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동전을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모았습니다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준기가 모은 돈은 모두 얼마인지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3" name="직선 연결선 132"/>
          <p:cNvCxnSpPr/>
          <p:nvPr/>
        </p:nvCxnSpPr>
        <p:spPr bwMode="auto">
          <a:xfrm>
            <a:off x="4932040" y="1734078"/>
            <a:ext cx="169275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직선 연결선 133"/>
          <p:cNvCxnSpPr/>
          <p:nvPr/>
        </p:nvCxnSpPr>
        <p:spPr bwMode="auto">
          <a:xfrm>
            <a:off x="653020" y="2024844"/>
            <a:ext cx="24232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직선 연결선 134"/>
          <p:cNvCxnSpPr/>
          <p:nvPr/>
        </p:nvCxnSpPr>
        <p:spPr bwMode="auto">
          <a:xfrm>
            <a:off x="666316" y="1734078"/>
            <a:ext cx="415160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그룹 45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849" y="4109648"/>
              <a:ext cx="5006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50</a:t>
              </a:r>
              <a:r>
                <a:rPr lang="ko-KR" altLang="en-US" sz="1600" dirty="0" smtClean="0">
                  <a:latin typeface="+mn-ea"/>
                  <a:ea typeface="+mn-ea"/>
                </a:rPr>
                <a:t>원짜리 동전을 </a:t>
              </a:r>
              <a:r>
                <a:rPr lang="en-US" altLang="ko-KR" sz="1600" dirty="0" smtClean="0">
                  <a:latin typeface="+mn-ea"/>
                  <a:ea typeface="+mn-ea"/>
                </a:rPr>
                <a:t>70</a:t>
              </a:r>
              <a:r>
                <a:rPr lang="ko-KR" altLang="en-US" sz="1600" dirty="0" smtClean="0">
                  <a:latin typeface="+mn-ea"/>
                  <a:ea typeface="+mn-ea"/>
                </a:rPr>
                <a:t>개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모았으므로</a:t>
              </a:r>
              <a:r>
                <a:rPr lang="ko-KR" altLang="en-US" sz="1600" dirty="0" smtClean="0">
                  <a:latin typeface="+mn-ea"/>
                  <a:ea typeface="+mn-ea"/>
                </a:rPr>
                <a:t> 준기가 모은 돈은</a:t>
              </a:r>
              <a:r>
                <a:rPr lang="en-US" altLang="ko-KR" sz="1600" dirty="0" smtClean="0">
                  <a:latin typeface="+mn-ea"/>
                  <a:ea typeface="+mn-ea"/>
                </a:rPr>
                <a:t>50×70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3500(</a:t>
              </a:r>
              <a:r>
                <a:rPr lang="ko-KR" altLang="en-US" sz="1600" dirty="0" smtClean="0">
                  <a:latin typeface="+mn-ea"/>
                  <a:ea typeface="+mn-ea"/>
                </a:rPr>
                <a:t>원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580112" y="3861048"/>
            <a:ext cx="889646" cy="957600"/>
            <a:chOff x="1022958" y="2321943"/>
            <a:chExt cx="889646" cy="9576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7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3 5 0 0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642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485210" y="2683276"/>
            <a:ext cx="22705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       ×10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85209" y="3512331"/>
            <a:ext cx="22705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12×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01474" y="2684537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12" y="2547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383018" y="3512331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56" y="33751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64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rcRect l="41068" t="738" r="6685" b="2733"/>
          <a:stretch/>
        </p:blipFill>
        <p:spPr>
          <a:xfrm>
            <a:off x="344928" y="1558344"/>
            <a:ext cx="3282018" cy="389051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1988840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 동안 사파리 버스에 탈 수 있는 사람의 수입니다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244" y="2276872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395839" y="1134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95" y="4922694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3591386" y="4863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6988" y="1604189"/>
            <a:ext cx="25688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+mn-ea"/>
                <a:ea typeface="+mn-ea"/>
              </a:rPr>
              <a:t>20</a:t>
            </a:r>
            <a:r>
              <a:rPr lang="ko-KR" altLang="en-US" sz="1900" dirty="0" smtClean="0">
                <a:latin typeface="+mn-ea"/>
                <a:ea typeface="+mn-ea"/>
              </a:rPr>
              <a:t>명씩</a:t>
            </a:r>
            <a:r>
              <a:rPr lang="en-US" altLang="ko-KR" sz="1900" dirty="0" smtClean="0">
                <a:latin typeface="+mn-ea"/>
                <a:ea typeface="+mn-ea"/>
              </a:rPr>
              <a:t>, 30</a:t>
            </a:r>
            <a:r>
              <a:rPr lang="ko-KR" altLang="en-US" sz="1900" dirty="0" smtClean="0">
                <a:latin typeface="+mn-ea"/>
                <a:ea typeface="+mn-ea"/>
              </a:rPr>
              <a:t>번 운행</a:t>
            </a:r>
          </a:p>
        </p:txBody>
      </p:sp>
      <p:sp>
        <p:nvSpPr>
          <p:cNvPr id="55" name="타원 54"/>
          <p:cNvSpPr/>
          <p:nvPr/>
        </p:nvSpPr>
        <p:spPr>
          <a:xfrm>
            <a:off x="990014" y="19336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43526" y="3030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2151" y="3960812"/>
            <a:ext cx="4000500" cy="2295525"/>
          </a:xfrm>
          <a:prstGeom prst="rect">
            <a:avLst/>
          </a:prstGeom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540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SA32104.psd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219941" y="2003015"/>
            <a:ext cx="1780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805744"/>
                </a:solidFill>
                <a:latin typeface="+mn-ea"/>
                <a:ea typeface="+mn-ea"/>
              </a:rPr>
              <a:t>사 파 리 체 험</a:t>
            </a:r>
          </a:p>
        </p:txBody>
      </p:sp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485210" y="2683276"/>
            <a:ext cx="22705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       ×10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85209" y="3512331"/>
            <a:ext cx="22705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12×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01474" y="2684537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12" y="2547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383018" y="3512331"/>
            <a:ext cx="5324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56" y="33751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51520" y="3689654"/>
            <a:ext cx="6667165" cy="1511628"/>
            <a:chOff x="207825" y="3722230"/>
            <a:chExt cx="6667165" cy="151162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81498"/>
              <a:ext cx="6667165" cy="11643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72223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7544" y="4181656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63×1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63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63×10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630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9979" y="4491174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12×2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24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12×20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240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7" y="425836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7" y="456979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2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객관식 문제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틀린 답 고르면 나타나는 화면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고르면 나타나는 화면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09804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09508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553148" y="1412776"/>
            <a:ext cx="613236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있는 풀이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풀은 모두 몇 개인지 구하는 식과 답을 바르게 나타낸 것은 어느 것인지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 flipV="1">
            <a:off x="5775758" y="1734078"/>
            <a:ext cx="856627" cy="889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653020" y="2024844"/>
            <a:ext cx="597936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666316" y="1734078"/>
            <a:ext cx="5076490" cy="2734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 flipV="1">
            <a:off x="661692" y="2348880"/>
            <a:ext cx="1464238" cy="444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타원 73"/>
          <p:cNvSpPr/>
          <p:nvPr/>
        </p:nvSpPr>
        <p:spPr>
          <a:xfrm>
            <a:off x="4779236" y="21398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7" y="2807057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93" y="280114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1" y="3463789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507" y="3457875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1" y="4150002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1347211" y="2774381"/>
            <a:ext cx="154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40266" y="3440323"/>
            <a:ext cx="154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33321" y="4106265"/>
            <a:ext cx="154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95249" y="2772525"/>
            <a:ext cx="154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95249" y="3431113"/>
            <a:ext cx="154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171" y="3407847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타원 89"/>
          <p:cNvSpPr/>
          <p:nvPr/>
        </p:nvSpPr>
        <p:spPr>
          <a:xfrm>
            <a:off x="3562770" y="32850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6954" y="3465004"/>
            <a:ext cx="1968463" cy="11686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03938" y="4720962"/>
            <a:ext cx="1968463" cy="11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67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09804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09508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553148" y="1412776"/>
            <a:ext cx="613236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있는 풀이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풀은 모두 몇 개인지 구하는 식과 답을 바르게 나타낸 것은 어느 것인지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 flipV="1">
            <a:off x="5775758" y="1734078"/>
            <a:ext cx="856627" cy="889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653020" y="2024844"/>
            <a:ext cx="597936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666316" y="1734078"/>
            <a:ext cx="5076490" cy="2734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 flipV="1">
            <a:off x="661692" y="2348880"/>
            <a:ext cx="1464238" cy="444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7" y="2807057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93" y="280114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1" y="3463789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507" y="3457875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1" y="4150002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1347211" y="2774381"/>
            <a:ext cx="154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40266" y="3440323"/>
            <a:ext cx="154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33321" y="4106265"/>
            <a:ext cx="154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95249" y="2772525"/>
            <a:ext cx="154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95249" y="3431113"/>
            <a:ext cx="154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171" y="3407847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3849" y="3998731"/>
              <a:ext cx="5006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(30</a:t>
              </a:r>
              <a:r>
                <a:rPr lang="ko-KR" altLang="en-US" sz="1600" dirty="0" smtClean="0">
                  <a:latin typeface="+mn-ea"/>
                  <a:ea typeface="+mn-ea"/>
                </a:rPr>
                <a:t>상자에 들어 있는 풀의 수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(</a:t>
              </a:r>
              <a:r>
                <a:rPr lang="ko-KR" altLang="en-US" sz="1600" dirty="0" smtClean="0">
                  <a:latin typeface="+mn-ea"/>
                  <a:ea typeface="+mn-ea"/>
                </a:rPr>
                <a:t>한 상자에 들어 있는 풀의 수</a:t>
              </a:r>
              <a:r>
                <a:rPr lang="en-US" altLang="ko-KR" sz="1600" dirty="0" smtClean="0">
                  <a:latin typeface="+mn-ea"/>
                  <a:ea typeface="+mn-ea"/>
                </a:rPr>
                <a:t>)×(</a:t>
              </a:r>
              <a:r>
                <a:rPr lang="ko-KR" altLang="en-US" sz="1600" dirty="0" smtClean="0">
                  <a:latin typeface="+mn-ea"/>
                  <a:ea typeface="+mn-ea"/>
                </a:rPr>
                <a:t>상자 수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20×30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600(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580112" y="3861048"/>
            <a:ext cx="889646" cy="957600"/>
            <a:chOff x="1022958" y="2321943"/>
            <a:chExt cx="889646" cy="95760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3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8982" y="2931829"/>
              <a:ext cx="6518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22958" y="2940989"/>
              <a:ext cx="889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798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94388" y="2492896"/>
            <a:ext cx="1969810" cy="552209"/>
            <a:chOff x="4282963" y="2488860"/>
            <a:chExt cx="1969810" cy="552209"/>
          </a:xfrm>
        </p:grpSpPr>
        <p:sp>
          <p:nvSpPr>
            <p:cNvPr id="66" name="TextBox 65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10×70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24271" y="2488860"/>
              <a:ext cx="748430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050" y="27833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9" name="그룹 68"/>
          <p:cNvGrpSpPr/>
          <p:nvPr/>
        </p:nvGrpSpPr>
        <p:grpSpPr>
          <a:xfrm>
            <a:off x="794388" y="3518976"/>
            <a:ext cx="1945713" cy="513582"/>
            <a:chOff x="4282963" y="2488860"/>
            <a:chExt cx="1945713" cy="513582"/>
          </a:xfrm>
        </p:grpSpPr>
        <p:sp>
          <p:nvSpPr>
            <p:cNvPr id="70" name="TextBox 69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32×50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24271" y="2488860"/>
              <a:ext cx="748430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1600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953" y="274471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4" name="그룹 73"/>
          <p:cNvGrpSpPr/>
          <p:nvPr/>
        </p:nvGrpSpPr>
        <p:grpSpPr>
          <a:xfrm>
            <a:off x="4034748" y="2492896"/>
            <a:ext cx="2013416" cy="450084"/>
            <a:chOff x="4282963" y="2488860"/>
            <a:chExt cx="2013416" cy="450084"/>
          </a:xfrm>
        </p:grpSpPr>
        <p:sp>
          <p:nvSpPr>
            <p:cNvPr id="75" name="TextBox 74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0×80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9090" y="2488860"/>
              <a:ext cx="751265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2400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0" name="그룹 79"/>
          <p:cNvGrpSpPr/>
          <p:nvPr/>
        </p:nvGrpSpPr>
        <p:grpSpPr>
          <a:xfrm>
            <a:off x="4034748" y="3518976"/>
            <a:ext cx="2013416" cy="536203"/>
            <a:chOff x="4282963" y="2488860"/>
            <a:chExt cx="2013416" cy="536203"/>
          </a:xfrm>
        </p:grpSpPr>
        <p:sp>
          <p:nvSpPr>
            <p:cNvPr id="81" name="TextBox 80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75×30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24271" y="2488860"/>
              <a:ext cx="756084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2250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76734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794388" y="2492896"/>
            <a:ext cx="1969810" cy="552209"/>
            <a:chOff x="4282963" y="2488860"/>
            <a:chExt cx="1969810" cy="552209"/>
          </a:xfrm>
        </p:grpSpPr>
        <p:sp>
          <p:nvSpPr>
            <p:cNvPr id="66" name="TextBox 65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10×70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24271" y="2488860"/>
              <a:ext cx="748430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050" y="27833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9" name="그룹 68"/>
          <p:cNvGrpSpPr/>
          <p:nvPr/>
        </p:nvGrpSpPr>
        <p:grpSpPr>
          <a:xfrm>
            <a:off x="794388" y="3518976"/>
            <a:ext cx="1945713" cy="513582"/>
            <a:chOff x="4282963" y="2488860"/>
            <a:chExt cx="1945713" cy="513582"/>
          </a:xfrm>
        </p:grpSpPr>
        <p:sp>
          <p:nvSpPr>
            <p:cNvPr id="70" name="TextBox 69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32×50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24271" y="2488860"/>
              <a:ext cx="748430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1600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953" y="274471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4" name="그룹 73"/>
          <p:cNvGrpSpPr/>
          <p:nvPr/>
        </p:nvGrpSpPr>
        <p:grpSpPr>
          <a:xfrm>
            <a:off x="4034748" y="2492896"/>
            <a:ext cx="2013416" cy="450084"/>
            <a:chOff x="4282963" y="2488860"/>
            <a:chExt cx="2013416" cy="450084"/>
          </a:xfrm>
        </p:grpSpPr>
        <p:sp>
          <p:nvSpPr>
            <p:cNvPr id="75" name="TextBox 74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0×80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9090" y="2488860"/>
              <a:ext cx="751265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2400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0" name="그룹 79"/>
          <p:cNvGrpSpPr/>
          <p:nvPr/>
        </p:nvGrpSpPr>
        <p:grpSpPr>
          <a:xfrm>
            <a:off x="4034748" y="3518976"/>
            <a:ext cx="2013416" cy="536203"/>
            <a:chOff x="4282963" y="2488860"/>
            <a:chExt cx="2013416" cy="536203"/>
          </a:xfrm>
        </p:grpSpPr>
        <p:sp>
          <p:nvSpPr>
            <p:cNvPr id="81" name="TextBox 80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75×30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24271" y="2488860"/>
              <a:ext cx="756084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2250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76734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4" name="그룹 53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151620" y="3897052"/>
            <a:ext cx="972108" cy="957600"/>
            <a:chOff x="827896" y="3571535"/>
            <a:chExt cx="972108" cy="957600"/>
          </a:xfrm>
        </p:grpSpPr>
        <p:grpSp>
          <p:nvGrpSpPr>
            <p:cNvPr id="60" name="그룹 59"/>
            <p:cNvGrpSpPr/>
            <p:nvPr/>
          </p:nvGrpSpPr>
          <p:grpSpPr>
            <a:xfrm>
              <a:off x="827896" y="3571535"/>
              <a:ext cx="972108" cy="957600"/>
              <a:chOff x="958966" y="2321943"/>
              <a:chExt cx="972108" cy="957600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7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14006" y="2931829"/>
                <a:ext cx="71706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0 0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62" name="직선 연결선 61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그룹 90"/>
          <p:cNvGrpSpPr/>
          <p:nvPr/>
        </p:nvGrpSpPr>
        <p:grpSpPr>
          <a:xfrm>
            <a:off x="2375756" y="3897052"/>
            <a:ext cx="953638" cy="957600"/>
            <a:chOff x="827896" y="3571535"/>
            <a:chExt cx="953638" cy="957600"/>
          </a:xfrm>
        </p:grpSpPr>
        <p:grpSp>
          <p:nvGrpSpPr>
            <p:cNvPr id="92" name="그룹 91"/>
            <p:cNvGrpSpPr/>
            <p:nvPr/>
          </p:nvGrpSpPr>
          <p:grpSpPr>
            <a:xfrm>
              <a:off x="827896" y="3571535"/>
              <a:ext cx="953638" cy="957600"/>
              <a:chOff x="958966" y="2321943"/>
              <a:chExt cx="953638" cy="957600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8 0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27417" y="2931829"/>
                <a:ext cx="86765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2 4 0 0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93" name="직선 연결선 92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/>
          </p:nvCxnSpPr>
          <p:spPr bwMode="auto">
            <a:xfrm>
              <a:off x="971912" y="3613889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4" name="그룹 103"/>
          <p:cNvGrpSpPr/>
          <p:nvPr/>
        </p:nvGrpSpPr>
        <p:grpSpPr>
          <a:xfrm>
            <a:off x="3612206" y="3897052"/>
            <a:ext cx="953638" cy="957600"/>
            <a:chOff x="827896" y="3571535"/>
            <a:chExt cx="953638" cy="957600"/>
          </a:xfrm>
        </p:grpSpPr>
        <p:grpSp>
          <p:nvGrpSpPr>
            <p:cNvPr id="105" name="그룹 104"/>
            <p:cNvGrpSpPr/>
            <p:nvPr/>
          </p:nvGrpSpPr>
          <p:grpSpPr>
            <a:xfrm>
              <a:off x="827896" y="3571535"/>
              <a:ext cx="953638" cy="957600"/>
              <a:chOff x="958966" y="2321943"/>
              <a:chExt cx="953638" cy="957600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5 0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27417" y="2931829"/>
                <a:ext cx="86765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1 6 0 0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06" name="직선 연결선 105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971912" y="3613889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그룹 114"/>
          <p:cNvGrpSpPr/>
          <p:nvPr/>
        </p:nvGrpSpPr>
        <p:grpSpPr>
          <a:xfrm>
            <a:off x="4842498" y="3897052"/>
            <a:ext cx="953638" cy="957600"/>
            <a:chOff x="827896" y="3571535"/>
            <a:chExt cx="953638" cy="957600"/>
          </a:xfrm>
        </p:grpSpPr>
        <p:grpSp>
          <p:nvGrpSpPr>
            <p:cNvPr id="116" name="그룹 115"/>
            <p:cNvGrpSpPr/>
            <p:nvPr/>
          </p:nvGrpSpPr>
          <p:grpSpPr>
            <a:xfrm>
              <a:off x="827896" y="3571535"/>
              <a:ext cx="953638" cy="957600"/>
              <a:chOff x="958966" y="2321943"/>
              <a:chExt cx="953638" cy="957600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3 0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27417" y="2931829"/>
                <a:ext cx="86765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2 2 5 0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17" name="직선 연결선 116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/>
            <p:cNvCxnSpPr/>
            <p:nvPr/>
          </p:nvCxnSpPr>
          <p:spPr bwMode="auto">
            <a:xfrm>
              <a:off x="971912" y="3613889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69092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들어갈 수 있는 자연수 중에서 가장 작은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08101" y="2907475"/>
            <a:ext cx="3058138" cy="11080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46×    0   1300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5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54" y="333101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226352" y="3260303"/>
            <a:ext cx="3305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23" y="30682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393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들어갈 수 있는 자연수 중에서 가장 작은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08101" y="2907475"/>
            <a:ext cx="3058138" cy="11080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46×    0   1300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5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54" y="333101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226352" y="3260303"/>
            <a:ext cx="3305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23" y="30682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269125" y="2744924"/>
            <a:ext cx="6667165" cy="2420355"/>
            <a:chOff x="225430" y="2777500"/>
            <a:chExt cx="6667165" cy="242035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2940050"/>
              <a:ext cx="6667165" cy="20669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77750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849" y="3308849"/>
              <a:ext cx="630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     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</a:t>
              </a:r>
              <a:r>
                <a:rPr lang="ko-KR" altLang="en-US" sz="1600" dirty="0" smtClean="0">
                  <a:latin typeface="+mn-ea"/>
                  <a:ea typeface="+mn-ea"/>
                </a:rPr>
                <a:t>일 때</a:t>
              </a:r>
              <a:r>
                <a:rPr lang="en-US" altLang="ko-KR" sz="1600" dirty="0" smtClean="0">
                  <a:latin typeface="+mn-ea"/>
                  <a:ea typeface="+mn-ea"/>
                </a:rPr>
                <a:t>, 46×10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460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1300</a:t>
              </a:r>
              <a:r>
                <a:rPr lang="ko-KR" altLang="en-US" sz="1600" dirty="0" smtClean="0">
                  <a:latin typeface="+mn-ea"/>
                  <a:ea typeface="+mn-ea"/>
                </a:rPr>
                <a:t>보다 작습니다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3849" y="3618367"/>
              <a:ext cx="630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     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일 때</a:t>
              </a:r>
              <a:r>
                <a:rPr lang="en-US" altLang="ko-KR" sz="1600" dirty="0" smtClean="0">
                  <a:latin typeface="+mn-ea"/>
                  <a:ea typeface="+mn-ea"/>
                </a:rPr>
                <a:t>, 46×20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920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1300</a:t>
              </a:r>
              <a:r>
                <a:rPr lang="ko-KR" altLang="en-US" sz="1600" dirty="0" smtClean="0">
                  <a:latin typeface="+mn-ea"/>
                  <a:ea typeface="+mn-ea"/>
                </a:rPr>
                <a:t>보다 작습니다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349" y="3942403"/>
              <a:ext cx="630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     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일 때</a:t>
              </a:r>
              <a:r>
                <a:rPr lang="en-US" altLang="ko-KR" sz="1600" dirty="0" smtClean="0">
                  <a:latin typeface="+mn-ea"/>
                  <a:ea typeface="+mn-ea"/>
                </a:rPr>
                <a:t>, 46×30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1380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1300</a:t>
              </a:r>
              <a:r>
                <a:rPr lang="ko-KR" altLang="en-US" sz="1600" dirty="0" smtClean="0">
                  <a:latin typeface="+mn-ea"/>
                  <a:ea typeface="+mn-ea"/>
                </a:rPr>
                <a:t>보다 큽니다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3869" y="428095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smtClean="0">
                  <a:latin typeface="+mn-ea"/>
                  <a:ea typeface="+mn-ea"/>
                </a:rPr>
                <a:t>따라서     안에 들어갈 수는 </a:t>
              </a:r>
              <a:r>
                <a:rPr lang="en-US" altLang="ko-KR" sz="1600" dirty="0" smtClean="0">
                  <a:latin typeface="+mn-ea"/>
                  <a:ea typeface="+mn-ea"/>
                </a:rPr>
                <a:t>3, 4, 5, 6, 7, 8, 9</a:t>
              </a:r>
              <a:r>
                <a:rPr lang="ko-KR" altLang="en-US" sz="1600" dirty="0" smtClean="0">
                  <a:latin typeface="+mn-ea"/>
                  <a:ea typeface="+mn-ea"/>
                </a:rPr>
                <a:t>이고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ko-KR" altLang="en-US" sz="1600" dirty="0" smtClean="0">
                  <a:latin typeface="+mn-ea"/>
                  <a:ea typeface="+mn-ea"/>
                </a:rPr>
                <a:t>그 중에서 가장 작은 수는 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1" y="3335310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0" y="3651992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9" y="3968674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18" y="4291933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0" y="340397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0" y="372361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0" y="404325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0" y="431134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863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suh_p_0302_01_0005_401_1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369" t="739" r="6685" b="-405"/>
          <a:stretch/>
        </p:blipFill>
        <p:spPr>
          <a:xfrm>
            <a:off x="71500" y="872716"/>
            <a:ext cx="6912768" cy="486054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57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SA32104.psd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5730" y="1808820"/>
            <a:ext cx="316863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사파리에서는 한 번에 </a:t>
            </a:r>
            <a:r>
              <a:rPr lang="en-US" altLang="ko-KR" sz="1900" dirty="0" smtClean="0">
                <a:latin typeface="+mn-ea"/>
                <a:ea typeface="+mn-ea"/>
              </a:rPr>
              <a:t>20</a:t>
            </a:r>
            <a:r>
              <a:rPr lang="ko-KR" altLang="en-US" sz="1900" dirty="0" smtClean="0">
                <a:latin typeface="+mn-ea"/>
                <a:ea typeface="+mn-ea"/>
              </a:rPr>
              <a:t>명씩 탈 수 있는 버스가 하루에 </a:t>
            </a:r>
            <a:r>
              <a:rPr lang="en-US" altLang="ko-KR" sz="1900" dirty="0" smtClean="0">
                <a:latin typeface="+mn-ea"/>
                <a:ea typeface="+mn-ea"/>
              </a:rPr>
              <a:t>30</a:t>
            </a:r>
            <a:r>
              <a:rPr lang="ko-KR" altLang="en-US" sz="1900" dirty="0" smtClean="0">
                <a:latin typeface="+mn-ea"/>
                <a:ea typeface="+mn-ea"/>
              </a:rPr>
              <a:t>번 </a:t>
            </a:r>
            <a:r>
              <a:rPr lang="ko-KR" altLang="en-US" sz="1900" dirty="0" err="1" smtClean="0">
                <a:latin typeface="+mn-ea"/>
                <a:ea typeface="+mn-ea"/>
              </a:rPr>
              <a:t>운행한대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사파리에 가면 무시무시한 사자가 이빨을 드러내며 어흥</a:t>
            </a:r>
            <a:r>
              <a:rPr lang="en-US" altLang="ko-KR" sz="1900" dirty="0" smtClean="0">
                <a:latin typeface="+mn-ea"/>
                <a:ea typeface="+mn-ea"/>
              </a:rPr>
              <a:t>! </a:t>
            </a:r>
            <a:r>
              <a:rPr lang="ko-KR" altLang="en-US" sz="1900" dirty="0" smtClean="0">
                <a:latin typeface="+mn-ea"/>
                <a:ea typeface="+mn-ea"/>
              </a:rPr>
              <a:t>하루에 얼마나 많은 사람이 버스에 탈 수 있을까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r>
              <a:rPr lang="ko-KR" altLang="en-US" sz="1900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38" name="타원 37"/>
          <p:cNvSpPr/>
          <p:nvPr/>
        </p:nvSpPr>
        <p:spPr>
          <a:xfrm>
            <a:off x="2987824" y="15145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3528" y="996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151" y="3960812"/>
            <a:ext cx="4000500" cy="22955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44033" y="1421914"/>
            <a:ext cx="1780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805744"/>
                </a:solidFill>
                <a:latin typeface="+mn-ea"/>
                <a:ea typeface="+mn-ea"/>
              </a:rPr>
              <a:t>사 파 리 체 험</a:t>
            </a:r>
          </a:p>
        </p:txBody>
      </p:sp>
      <p:sp>
        <p:nvSpPr>
          <p:cNvPr id="19" name="타원 18"/>
          <p:cNvSpPr/>
          <p:nvPr/>
        </p:nvSpPr>
        <p:spPr>
          <a:xfrm>
            <a:off x="4644330" y="1156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rcRect l="41068" t="738" r="6685" b="2733"/>
          <a:stretch/>
        </p:blipFill>
        <p:spPr>
          <a:xfrm>
            <a:off x="344928" y="1558344"/>
            <a:ext cx="3282018" cy="3890515"/>
          </a:xfrm>
          <a:prstGeom prst="rect">
            <a:avLst/>
          </a:prstGeom>
        </p:spPr>
      </p:pic>
      <p:pic>
        <p:nvPicPr>
          <p:cNvPr id="3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95" y="4922694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1988840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사파리 버스는 한 번에 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태울 수 있습니다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826" y="2291494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988" y="1604189"/>
            <a:ext cx="25688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+mn-ea"/>
                <a:ea typeface="+mn-ea"/>
              </a:rPr>
              <a:t>20</a:t>
            </a:r>
            <a:r>
              <a:rPr lang="ko-KR" altLang="en-US" sz="1900" dirty="0" smtClean="0">
                <a:latin typeface="+mn-ea"/>
                <a:ea typeface="+mn-ea"/>
              </a:rPr>
              <a:t>명씩</a:t>
            </a:r>
            <a:r>
              <a:rPr lang="en-US" altLang="ko-KR" sz="1900" dirty="0" smtClean="0">
                <a:latin typeface="+mn-ea"/>
                <a:ea typeface="+mn-ea"/>
              </a:rPr>
              <a:t>, 30</a:t>
            </a:r>
            <a:r>
              <a:rPr lang="ko-KR" altLang="en-US" sz="1900" dirty="0" smtClean="0">
                <a:latin typeface="+mn-ea"/>
                <a:ea typeface="+mn-ea"/>
              </a:rPr>
              <a:t>번 운행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33168" y="2708920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사파리 버스는 하루에 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운행합니다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5982" y="3011574"/>
            <a:ext cx="360000" cy="355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219941" y="2003015"/>
            <a:ext cx="1780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805744"/>
                </a:solidFill>
                <a:latin typeface="+mn-ea"/>
                <a:ea typeface="+mn-ea"/>
              </a:rPr>
              <a:t>사 파 리 체 험</a:t>
            </a: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282390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9351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rcRect l="41068" t="26606" r="6685" b="22475"/>
          <a:stretch/>
        </p:blipFill>
        <p:spPr>
          <a:xfrm>
            <a:off x="1883781" y="2480217"/>
            <a:ext cx="3282018" cy="20522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100581" y="2440869"/>
            <a:ext cx="25688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+mn-ea"/>
                <a:ea typeface="+mn-ea"/>
              </a:rPr>
              <a:t>20</a:t>
            </a:r>
            <a:r>
              <a:rPr lang="ko-KR" altLang="en-US" sz="1900" dirty="0" smtClean="0">
                <a:latin typeface="+mn-ea"/>
                <a:ea typeface="+mn-ea"/>
              </a:rPr>
              <a:t>명씩</a:t>
            </a:r>
            <a:r>
              <a:rPr lang="en-US" altLang="ko-KR" sz="1900" dirty="0" smtClean="0">
                <a:latin typeface="+mn-ea"/>
                <a:ea typeface="+mn-ea"/>
              </a:rPr>
              <a:t>, 30</a:t>
            </a:r>
            <a:r>
              <a:rPr lang="ko-KR" altLang="en-US" sz="1900" dirty="0" smtClean="0">
                <a:latin typeface="+mn-ea"/>
                <a:ea typeface="+mn-ea"/>
              </a:rPr>
              <a:t>번 운행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856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하루 동안 사파리 버스에 탈 수 있는 사람은 모두 몇 명인지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56715" y="14885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17523" y="14847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283574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7" y="1772816"/>
            <a:ext cx="663736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하루 동안 사파리 버스에 탈 수 있는 사람은 모두 몇 명인지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3" y="1859342"/>
            <a:ext cx="119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915" y="414908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95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SA32104.psd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5103554" y="42645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824147" y="245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13060" y="1351726"/>
            <a:ext cx="1107094" cy="313457"/>
            <a:chOff x="3952363" y="1253627"/>
            <a:chExt cx="1107094" cy="313457"/>
          </a:xfrm>
        </p:grpSpPr>
        <p:pic>
          <p:nvPicPr>
            <p:cNvPr id="33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1107094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153940" y="1268760"/>
              <a:ext cx="9055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3, 4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059832" y="4641762"/>
            <a:ext cx="10375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20×30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32" y="4971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2151" y="3960812"/>
            <a:ext cx="4000500" cy="229552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2484807" y="2452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369" t="739" r="6685" b="-405"/>
          <a:stretch/>
        </p:blipFill>
        <p:spPr>
          <a:xfrm>
            <a:off x="71500" y="872716"/>
            <a:ext cx="6912768" cy="486054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색을 하늘색으로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57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SA32104.psd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5730" y="1808820"/>
            <a:ext cx="316863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사파리에서는 한 번에 </a:t>
            </a:r>
            <a:r>
              <a:rPr lang="en-US" altLang="ko-KR" sz="1900" dirty="0" smtClean="0">
                <a:latin typeface="+mn-ea"/>
                <a:ea typeface="+mn-ea"/>
              </a:rPr>
              <a:t>20</a:t>
            </a:r>
            <a:r>
              <a:rPr lang="ko-KR" altLang="en-US" sz="1900" dirty="0" smtClean="0">
                <a:latin typeface="+mn-ea"/>
                <a:ea typeface="+mn-ea"/>
              </a:rPr>
              <a:t>명씩 탈 수 있는 버스가 하루에 </a:t>
            </a:r>
            <a:r>
              <a:rPr lang="en-US" altLang="ko-KR" sz="1900" dirty="0" smtClean="0">
                <a:latin typeface="+mn-ea"/>
                <a:ea typeface="+mn-ea"/>
              </a:rPr>
              <a:t>30</a:t>
            </a:r>
            <a:r>
              <a:rPr lang="ko-KR" altLang="en-US" sz="1900" dirty="0" smtClean="0">
                <a:latin typeface="+mn-ea"/>
                <a:ea typeface="+mn-ea"/>
              </a:rPr>
              <a:t>번 </a:t>
            </a:r>
            <a:r>
              <a:rPr lang="ko-KR" altLang="en-US" sz="1900" dirty="0" err="1" smtClean="0">
                <a:latin typeface="+mn-ea"/>
                <a:ea typeface="+mn-ea"/>
              </a:rPr>
              <a:t>운행한대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사파리에 가면 무시무시한 사자가 이빨을 드러내며 어흥</a:t>
            </a:r>
            <a:r>
              <a:rPr lang="en-US" altLang="ko-KR" sz="1900" dirty="0" smtClean="0">
                <a:latin typeface="+mn-ea"/>
                <a:ea typeface="+mn-ea"/>
              </a:rPr>
              <a:t>! </a:t>
            </a:r>
            <a:r>
              <a:rPr lang="ko-KR" altLang="en-US" sz="1900" dirty="0" smtClean="0">
                <a:latin typeface="+mn-ea"/>
                <a:ea typeface="+mn-ea"/>
              </a:rPr>
              <a:t>하루에 얼마나 많은 사람이 버스에 탈 수 있을까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r>
              <a:rPr lang="ko-KR" altLang="en-US" sz="1900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38" name="타원 37"/>
          <p:cNvSpPr/>
          <p:nvPr/>
        </p:nvSpPr>
        <p:spPr>
          <a:xfrm>
            <a:off x="2987824" y="15145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3528" y="996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151" y="3960812"/>
            <a:ext cx="4000500" cy="22955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44033" y="1421914"/>
            <a:ext cx="1780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805744"/>
                </a:solidFill>
                <a:latin typeface="+mn-ea"/>
                <a:ea typeface="+mn-ea"/>
              </a:rPr>
              <a:t>사 파 리 체 험</a:t>
            </a:r>
          </a:p>
        </p:txBody>
      </p:sp>
      <p:sp>
        <p:nvSpPr>
          <p:cNvPr id="19" name="타원 18"/>
          <p:cNvSpPr/>
          <p:nvPr/>
        </p:nvSpPr>
        <p:spPr>
          <a:xfrm>
            <a:off x="4644330" y="1156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78678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43993</TotalTime>
  <Words>4326</Words>
  <Application>Microsoft Office PowerPoint</Application>
  <PresentationFormat>화면 슬라이드 쇼(4:3)</PresentationFormat>
  <Paragraphs>1241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7727</cp:revision>
  <dcterms:created xsi:type="dcterms:W3CDTF">2008-07-15T12:19:11Z</dcterms:created>
  <dcterms:modified xsi:type="dcterms:W3CDTF">2022-05-23T05:16:08Z</dcterms:modified>
</cp:coreProperties>
</file>