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5" r:id="rId3"/>
  </p:sldMasterIdLst>
  <p:notesMasterIdLst>
    <p:notesMasterId r:id="rId51"/>
  </p:notesMasterIdLst>
  <p:handoutMasterIdLst>
    <p:handoutMasterId r:id="rId52"/>
  </p:handoutMasterIdLst>
  <p:sldIdLst>
    <p:sldId id="782" r:id="rId4"/>
    <p:sldId id="783" r:id="rId5"/>
    <p:sldId id="1327" r:id="rId6"/>
    <p:sldId id="1414" r:id="rId7"/>
    <p:sldId id="1353" r:id="rId8"/>
    <p:sldId id="1415" r:id="rId9"/>
    <p:sldId id="1097" r:id="rId10"/>
    <p:sldId id="1289" r:id="rId11"/>
    <p:sldId id="1500" r:id="rId12"/>
    <p:sldId id="1501" r:id="rId13"/>
    <p:sldId id="1503" r:id="rId14"/>
    <p:sldId id="1502" r:id="rId15"/>
    <p:sldId id="1391" r:id="rId16"/>
    <p:sldId id="1504" r:id="rId17"/>
    <p:sldId id="1505" r:id="rId18"/>
    <p:sldId id="1506" r:id="rId19"/>
    <p:sldId id="1507" r:id="rId20"/>
    <p:sldId id="1313" r:id="rId21"/>
    <p:sldId id="1508" r:id="rId22"/>
    <p:sldId id="1402" r:id="rId23"/>
    <p:sldId id="1401" r:id="rId24"/>
    <p:sldId id="1509" r:id="rId25"/>
    <p:sldId id="1297" r:id="rId26"/>
    <p:sldId id="1315" r:id="rId27"/>
    <p:sldId id="1316" r:id="rId28"/>
    <p:sldId id="1425" r:id="rId29"/>
    <p:sldId id="1510" r:id="rId30"/>
    <p:sldId id="1426" r:id="rId31"/>
    <p:sldId id="1511" r:id="rId32"/>
    <p:sldId id="1427" r:id="rId33"/>
    <p:sldId id="1515" r:id="rId34"/>
    <p:sldId id="1428" r:id="rId35"/>
    <p:sldId id="1512" r:id="rId36"/>
    <p:sldId id="1429" r:id="rId37"/>
    <p:sldId id="1513" r:id="rId38"/>
    <p:sldId id="1430" r:id="rId39"/>
    <p:sldId id="1516" r:id="rId40"/>
    <p:sldId id="1431" r:id="rId41"/>
    <p:sldId id="1517" r:id="rId42"/>
    <p:sldId id="1460" r:id="rId43"/>
    <p:sldId id="1518" r:id="rId44"/>
    <p:sldId id="1433" r:id="rId45"/>
    <p:sldId id="1519" r:id="rId46"/>
    <p:sldId id="1446" r:id="rId47"/>
    <p:sldId id="1520" r:id="rId48"/>
    <p:sldId id="1435" r:id="rId49"/>
    <p:sldId id="1521" r:id="rId5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744"/>
    <a:srgbClr val="EAF5EF"/>
    <a:srgbClr val="F7C1C9"/>
    <a:srgbClr val="AE7C65"/>
    <a:srgbClr val="F6F1D4"/>
    <a:srgbClr val="C1E8ED"/>
    <a:srgbClr val="FFD01B"/>
    <a:srgbClr val="F496C0"/>
    <a:srgbClr val="FDEADA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59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25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63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75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9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25045-DBE2-4E92-A14B-AB94969E9944}" type="slidenum"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6-0-0-0-0&amp;classno=MM_32_04/suh_0302_01_0006/suh_0302_01_0006_205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2/curri/index.html?flashxmlnum=yrhj07&amp;classno=E-curri03-math-H_2022/31/suh_h_0301_01_0002/suh_h_0301_01_0002_301_1.html&amp;id=1440183&amp;classa=1" TargetMode="Externa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6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6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71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44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5981728" y="4967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38" y="2168860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221012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74" y="2252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31540" y="2672916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색칠한 다음 모눈의 수를 세어 보면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271417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5" y="3062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1540" y="3465004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350626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6" y="35481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3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rcRect l="44065" t="4422" r="12859" b="44033"/>
          <a:stretch/>
        </p:blipFill>
        <p:spPr>
          <a:xfrm>
            <a:off x="2118689" y="2444179"/>
            <a:ext cx="2808312" cy="18849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3590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2" y="396137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149865" y="4473116"/>
            <a:ext cx="85745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16" y="4744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48125" y="2468215"/>
            <a:ext cx="1431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0283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3590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있을지 모눈종이로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73" y="2155033"/>
            <a:ext cx="3838365" cy="3038163"/>
          </a:xfrm>
          <a:prstGeom prst="rect">
            <a:avLst/>
          </a:prstGeom>
        </p:spPr>
      </p:pic>
      <p:sp>
        <p:nvSpPr>
          <p:cNvPr id="34" name="TextBox 43"/>
          <p:cNvSpPr txBox="1"/>
          <p:nvPr/>
        </p:nvSpPr>
        <p:spPr>
          <a:xfrm>
            <a:off x="1574952" y="3609020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555776" y="2131985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3507559" y="3167556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468773" y="4401108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4415710" y="3145285"/>
            <a:ext cx="7902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56514" y="4401108"/>
            <a:ext cx="708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232" y="4672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142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\app\resource\contents\lesson01\ops\lesson01\images\mm_32_1_05_03_02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5358062" y="1808447"/>
            <a:ext cx="956208" cy="313457"/>
            <a:chOff x="3952363" y="1253627"/>
            <a:chExt cx="956208" cy="313457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6278266" y="1873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89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4780864" y="1233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53" y="1903876"/>
            <a:ext cx="3838365" cy="3038163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359532" y="3357863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1340356" y="1880828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43"/>
          <p:cNvSpPr txBox="1"/>
          <p:nvPr/>
        </p:nvSpPr>
        <p:spPr>
          <a:xfrm>
            <a:off x="2292139" y="2916399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2253353" y="4149951"/>
            <a:ext cx="44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200290" y="2894128"/>
            <a:ext cx="7902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41094" y="4149951"/>
            <a:ext cx="708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76156" y="318829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84" name="직사각형 83"/>
          <p:cNvSpPr/>
          <p:nvPr/>
        </p:nvSpPr>
        <p:spPr>
          <a:xfrm>
            <a:off x="5976156" y="354833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87" name="직사각형 86"/>
          <p:cNvSpPr/>
          <p:nvPr/>
        </p:nvSpPr>
        <p:spPr>
          <a:xfrm>
            <a:off x="6264188" y="3188295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8×6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54959" y="3548335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8×10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319972" y="2384884"/>
            <a:ext cx="1584176" cy="2220925"/>
            <a:chOff x="1043609" y="2108175"/>
            <a:chExt cx="1584176" cy="222092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5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75276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07137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75276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75276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06249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062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5" y="368102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1416348" y="2132856"/>
              <a:ext cx="0" cy="209627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806042" y="2132856"/>
              <a:ext cx="0" cy="209627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2183036" y="2124809"/>
              <a:ext cx="0" cy="209627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560030" y="2124809"/>
              <a:ext cx="0" cy="209627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28498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013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\app\resource\contents\lesson01\ops\lesson01\images\mm_32_1_05_04_01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2710779" y="5261132"/>
            <a:ext cx="1637116" cy="263186"/>
            <a:chOff x="319554" y="1245924"/>
            <a:chExt cx="2636592" cy="423864"/>
          </a:xfrm>
        </p:grpSpPr>
        <p:pic>
          <p:nvPicPr>
            <p:cNvPr id="1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67983" y="5271942"/>
            <a:ext cx="1654859" cy="269100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1745375" y="2077107"/>
            <a:ext cx="1278453" cy="1209603"/>
            <a:chOff x="3497367" y="1653227"/>
            <a:chExt cx="1278453" cy="120960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6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9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11" y="37170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2747747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869611" y="2079600"/>
            <a:ext cx="1278453" cy="1209603"/>
            <a:chOff x="3497367" y="1653227"/>
            <a:chExt cx="1278453" cy="1209603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236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67983" y="5271942"/>
            <a:ext cx="1654859" cy="269100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1745375" y="2077107"/>
            <a:ext cx="1278453" cy="1209603"/>
            <a:chOff x="3497367" y="1653227"/>
            <a:chExt cx="1278453" cy="120960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6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그룹 161"/>
          <p:cNvGrpSpPr/>
          <p:nvPr/>
        </p:nvGrpSpPr>
        <p:grpSpPr>
          <a:xfrm>
            <a:off x="3869611" y="2079600"/>
            <a:ext cx="1278453" cy="1209603"/>
            <a:chOff x="3497367" y="1653227"/>
            <a:chExt cx="1278453" cy="1209603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236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1171534" y="3750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멈춤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339755" y="3730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3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8572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1745375" y="2077107"/>
            <a:ext cx="1278453" cy="1209603"/>
            <a:chOff x="3497367" y="1653227"/>
            <a:chExt cx="1278453" cy="120960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6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그룹 161"/>
          <p:cNvGrpSpPr/>
          <p:nvPr/>
        </p:nvGrpSpPr>
        <p:grpSpPr>
          <a:xfrm>
            <a:off x="3869611" y="2079600"/>
            <a:ext cx="1278453" cy="1209603"/>
            <a:chOff x="3497367" y="1653227"/>
            <a:chExt cx="1278453" cy="1209603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236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68538" y="1653227"/>
              <a:ext cx="262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544" y="3543980"/>
            <a:ext cx="6364709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십의 자리로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올림하고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자리에 씁니다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십의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백의 자리에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십의 자리에 씁니다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3" y="4499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7166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16×8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25050" y="2312876"/>
            <a:ext cx="47335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8×16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08" y="2621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03224" y="138572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3198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9×24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5270" y="2501522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23" y="2666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8064" y="3603646"/>
            <a:ext cx="6803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8" y="3759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83568" y="2698794"/>
            <a:ext cx="1332148" cy="1192810"/>
            <a:chOff x="2187220" y="2706472"/>
            <a:chExt cx="1332148" cy="11928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6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2087724" y="2700294"/>
            <a:ext cx="1332148" cy="1192810"/>
            <a:chOff x="2187220" y="2706472"/>
            <a:chExt cx="1332148" cy="11928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9×24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5270" y="2501522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23" y="2666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8064" y="3603646"/>
            <a:ext cx="6803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8" y="3759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683568" y="2698794"/>
            <a:ext cx="1332148" cy="1192810"/>
            <a:chOff x="2187220" y="2706472"/>
            <a:chExt cx="1332148" cy="11928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6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2087724" y="2700294"/>
            <a:ext cx="1332148" cy="1192810"/>
            <a:chOff x="2187220" y="2706472"/>
            <a:chExt cx="1332148" cy="11928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853139" y="3476037"/>
            <a:ext cx="889646" cy="1119450"/>
            <a:chOff x="1022958" y="2160093"/>
            <a:chExt cx="889646" cy="111945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57543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73567" y="2160093"/>
              <a:ext cx="18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923928" y="3465004"/>
            <a:ext cx="889646" cy="1126783"/>
            <a:chOff x="3923928" y="3465004"/>
            <a:chExt cx="889646" cy="112678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1" y="3634187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923928" y="3904984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008202" y="4244073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923928" y="4253233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368676" y="3465004"/>
              <a:ext cx="212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94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98714"/>
              </p:ext>
            </p:extLst>
          </p:nvPr>
        </p:nvGraphicFramePr>
        <p:xfrm>
          <a:off x="179388" y="149396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놀이기구 타기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기구를 탈 수 있는 사람의 수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사람의 수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16~17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16~17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16~17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우유갑은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무엇이 될까요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813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736812"/>
            <a:ext cx="6762750" cy="345757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cdata2.tsherpa.co.kr/tsherpa/MultiMedia/Flash/2020/curri/index.html?flashxmlnum=yuni4856&amp;classa=A8-C1-32-MM-MM-04-02-06-0-0-0-0&amp;classno=MM_32_04/suh_0302_01_0006/suh_0302_01_0006_205_1.html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69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9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47131" y="2514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47131" y="3291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91" y="980727"/>
            <a:ext cx="6918956" cy="756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몇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몇십몇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218123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56485" y="177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27784" y="3329030"/>
            <a:ext cx="296538" cy="28548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31940" y="3366517"/>
            <a:ext cx="296538" cy="28548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91017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연지는 놀이공원에서 찍은 사진을 앨범 한 쪽에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장씩 넣어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쪽을 채웠습니다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사진은 모두 몇 장일까요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연지는 놀이공원에서 찍은 사진을 앨범 한 쪽에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장씩 넣어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쪽을 채웠습니다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사진은 모두 몇 장일까요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67551" y="3681028"/>
            <a:ext cx="892681" cy="957600"/>
            <a:chOff x="1022958" y="2321943"/>
            <a:chExt cx="892681" cy="9576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쪽에 </a:t>
            </a:r>
            <a:r>
              <a:rPr lang="en-US" altLang="ko-KR" sz="1600" dirty="0" smtClean="0">
                <a:latin typeface="+mn-ea"/>
                <a:ea typeface="+mn-ea"/>
              </a:rPr>
              <a:t>8</a:t>
            </a:r>
            <a:r>
              <a:rPr lang="ko-KR" altLang="en-US" sz="1600" dirty="0" smtClean="0">
                <a:latin typeface="+mn-ea"/>
                <a:ea typeface="+mn-ea"/>
              </a:rPr>
              <a:t>장씩 넣어서 </a:t>
            </a:r>
            <a:r>
              <a:rPr lang="en-US" altLang="ko-KR" sz="1600" dirty="0" smtClean="0">
                <a:latin typeface="+mn-ea"/>
                <a:ea typeface="+mn-ea"/>
              </a:rPr>
              <a:t>25</a:t>
            </a:r>
            <a:r>
              <a:rPr lang="ko-KR" altLang="en-US" sz="1600" dirty="0" smtClean="0">
                <a:latin typeface="+mn-ea"/>
                <a:ea typeface="+mn-ea"/>
              </a:rPr>
              <a:t>쪽을 </a:t>
            </a:r>
            <a:r>
              <a:rPr lang="ko-KR" altLang="en-US" sz="1600" dirty="0" err="1" smtClean="0">
                <a:latin typeface="+mn-ea"/>
                <a:ea typeface="+mn-ea"/>
              </a:rPr>
              <a:t>채웠으므로</a:t>
            </a:r>
            <a:r>
              <a:rPr lang="ko-KR" altLang="en-US" sz="1600" dirty="0" smtClean="0">
                <a:latin typeface="+mn-ea"/>
                <a:ea typeface="+mn-ea"/>
              </a:rPr>
              <a:t> 사진은 모두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8×25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200(</a:t>
            </a:r>
            <a:r>
              <a:rPr lang="ko-KR" altLang="en-US" sz="1600" dirty="0" smtClean="0">
                <a:latin typeface="+mn-ea"/>
                <a:ea typeface="+mn-ea"/>
              </a:rPr>
              <a:t>장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19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307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1988840"/>
            <a:ext cx="58686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따로 구하여 더한 값이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1176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9572" y="2744924"/>
            <a:ext cx="5688632" cy="25202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8594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0902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655676" y="3176972"/>
            <a:ext cx="1332148" cy="896644"/>
            <a:chOff x="2771800" y="2321265"/>
            <a:chExt cx="1332148" cy="8966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4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293115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타원 75"/>
          <p:cNvSpPr/>
          <p:nvPr/>
        </p:nvSpPr>
        <p:spPr>
          <a:xfrm>
            <a:off x="1331010" y="93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핵심 정리</a:t>
            </a:r>
            <a:r>
              <a:rPr lang="en-US" altLang="ko-KR" sz="1000" dirty="0" smtClean="0">
                <a:latin typeface="+mn-ea"/>
                <a:ea typeface="+mn-ea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화살표 좌우로 움직이는 이벤트 있음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화살표 클릭하면 우측 내용이 나타남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https://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cdata2.tsherpa.co.kr/tsherpa/multimedia/Flash/2022/curri/index.html?flashxmlnum=yrhj07&amp;classno=E-curri03-math-H_2022/31/suh_h_0301_01_0002/suh_h_0301_01_0002_301_1.html&amp;id=1440183&amp;classa=1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링크 참고</a:t>
            </a:r>
            <a:endParaRPr lang="en-US" altLang="ko-KR" sz="1000" dirty="0">
              <a:latin typeface="+mn-ea"/>
              <a:ea typeface="+mn-ea"/>
            </a:endParaRPr>
          </a:p>
          <a:p>
            <a:pPr algn="just"/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433424" y="324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887924" y="3176972"/>
            <a:ext cx="1332148" cy="1728192"/>
            <a:chOff x="2771800" y="2321265"/>
            <a:chExt cx="1332148" cy="172819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293115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944656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4112" y="32573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365123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3664736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6856" y="2953338"/>
            <a:ext cx="5319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1_06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835696" y="2108175"/>
            <a:ext cx="1757387" cy="2370636"/>
            <a:chOff x="971600" y="2108175"/>
            <a:chExt cx="1757387" cy="237063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31640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4" y="382504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416348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1806042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183036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688" y="364474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6" y="29335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34" y="29132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2397" y="2932838"/>
            <a:ext cx="3780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2" y="283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23928" y="2924944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32360" y="3364612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7220" y="338745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85" y="3343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1835696" y="2108175"/>
            <a:ext cx="1757387" cy="2370636"/>
            <a:chOff x="971600" y="2108175"/>
            <a:chExt cx="1757387" cy="237063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31640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4" y="382504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416348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1806042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183036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688" y="364474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6" y="29335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34" y="29132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2397" y="2932838"/>
            <a:ext cx="3780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2" y="283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23928" y="2924944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32360" y="3364612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7220" y="338745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85" y="3343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7×4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28, 7×40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280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28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280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308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37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39552" y="1412776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보시오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4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122991" y="2679266"/>
            <a:ext cx="1277101" cy="1602238"/>
            <a:chOff x="635306" y="2321943"/>
            <a:chExt cx="1277101" cy="160223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5406394" y="3658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03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39552" y="1412776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보시오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2586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70898" y="2455452"/>
            <a:ext cx="1666301" cy="209111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300561" y="2682258"/>
            <a:ext cx="1277101" cy="1602238"/>
            <a:chOff x="635306" y="2321943"/>
            <a:chExt cx="1277101" cy="16022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4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122991" y="2679266"/>
            <a:ext cx="1277101" cy="1602238"/>
            <a:chOff x="635306" y="2321943"/>
            <a:chExt cx="1277101" cy="160223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4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4145027"/>
              <a:ext cx="6193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곱해지는 수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과 곱하는 수의 십의 자리 수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의 곱셈은 </a:t>
              </a:r>
              <a:r>
                <a:rPr lang="en-US" altLang="ko-KR" sz="1600" dirty="0" smtClean="0">
                  <a:latin typeface="+mn-ea"/>
                  <a:ea typeface="+mn-ea"/>
                </a:rPr>
                <a:t>3×4</a:t>
              </a:r>
              <a:r>
                <a:rPr lang="ko-KR" altLang="en-US" sz="1600" dirty="0" smtClean="0">
                  <a:latin typeface="+mn-ea"/>
                  <a:ea typeface="+mn-ea"/>
                </a:rPr>
                <a:t>가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3×40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r>
                <a:rPr lang="ko-KR" altLang="en-US" sz="1600" dirty="0" smtClean="0">
                  <a:latin typeface="+mn-ea"/>
                  <a:ea typeface="+mn-ea"/>
                </a:rPr>
                <a:t>따라서 </a:t>
              </a:r>
              <a:r>
                <a:rPr lang="en-US" altLang="ko-KR" sz="1600" dirty="0" smtClean="0">
                  <a:latin typeface="+mn-ea"/>
                  <a:ea typeface="+mn-ea"/>
                </a:rPr>
                <a:t>12</a:t>
              </a:r>
              <a:r>
                <a:rPr lang="ko-KR" altLang="en-US" sz="1600" dirty="0" smtClean="0">
                  <a:latin typeface="+mn-ea"/>
                  <a:ea typeface="+mn-ea"/>
                </a:rPr>
                <a:t>가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120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19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r="7200"/>
          <a:stretch/>
        </p:blipFill>
        <p:spPr>
          <a:xfrm>
            <a:off x="71500" y="907493"/>
            <a:ext cx="6912768" cy="467590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놀이기구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38537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8×21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도연이는 매일 수학책을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쪽씩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도연이가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읽은 수학책은 모두 몇 쪽인지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647564" y="1734078"/>
            <a:ext cx="420020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4932040" y="1734078"/>
            <a:ext cx="171022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 flipV="1">
            <a:off x="647564" y="2024844"/>
            <a:ext cx="4183717" cy="187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282476" y="2118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8×21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647564" y="1734078"/>
            <a:ext cx="420020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4932040" y="1734078"/>
            <a:ext cx="171022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+mn-ea"/>
                  <a:ea typeface="+mn-ea"/>
                </a:rPr>
                <a:t>도연이가</a:t>
              </a:r>
              <a:r>
                <a:rPr lang="ko-KR" altLang="en-US" sz="1600" dirty="0" smtClean="0">
                  <a:latin typeface="+mn-ea"/>
                  <a:ea typeface="+mn-ea"/>
                </a:rPr>
                <a:t> 매일 읽은 수학책은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쪽이므로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21</a:t>
              </a:r>
              <a:r>
                <a:rPr lang="ko-KR" altLang="en-US" sz="1600" dirty="0" smtClean="0">
                  <a:latin typeface="+mn-ea"/>
                  <a:ea typeface="+mn-ea"/>
                </a:rPr>
                <a:t>일 동안 읽은 수학책의 쪽수는 </a:t>
              </a:r>
              <a:r>
                <a:rPr lang="en-US" altLang="ko-KR" sz="1600" dirty="0" smtClean="0">
                  <a:latin typeface="+mn-ea"/>
                  <a:ea typeface="+mn-ea"/>
                </a:rPr>
                <a:t>8×21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168(</a:t>
              </a:r>
              <a:r>
                <a:rPr lang="ko-KR" altLang="en-US" sz="1600" dirty="0" smtClean="0">
                  <a:latin typeface="+mn-ea"/>
                  <a:ea typeface="+mn-ea"/>
                </a:rPr>
                <a:t>쪽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580112" y="3897052"/>
            <a:ext cx="889646" cy="958648"/>
            <a:chOff x="1022958" y="2321943"/>
            <a:chExt cx="889646" cy="95864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2037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8982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도연이는 매일 수학책을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쪽씩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도연이가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읽은 수학책은 모두 몇 쪽인지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 flipV="1">
            <a:off x="647564" y="2024844"/>
            <a:ext cx="4183717" cy="187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06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타원 147"/>
          <p:cNvSpPr/>
          <p:nvPr/>
        </p:nvSpPr>
        <p:spPr>
          <a:xfrm>
            <a:off x="5549910" y="4963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43"/>
          <p:cNvSpPr txBox="1"/>
          <p:nvPr/>
        </p:nvSpPr>
        <p:spPr>
          <a:xfrm>
            <a:off x="2450772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55×10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43"/>
          <p:cNvSpPr txBox="1"/>
          <p:nvPr/>
        </p:nvSpPr>
        <p:spPr>
          <a:xfrm>
            <a:off x="3677344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8×72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114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43"/>
          <p:cNvSpPr txBox="1"/>
          <p:nvPr/>
        </p:nvSpPr>
        <p:spPr>
          <a:xfrm>
            <a:off x="242876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550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43"/>
          <p:cNvSpPr txBox="1"/>
          <p:nvPr/>
        </p:nvSpPr>
        <p:spPr>
          <a:xfrm>
            <a:off x="365289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576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2195736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48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타원 163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2450772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55×10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677344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8×72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114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242876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550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365289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576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48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3849" y="421766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55×10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550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8×72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576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8×72</a:t>
              </a:r>
              <a:r>
                <a:rPr lang="ko-KR" altLang="en-US" sz="1600" dirty="0" smtClean="0">
                  <a:latin typeface="+mn-ea"/>
                  <a:ea typeface="+mn-ea"/>
                </a:rPr>
                <a:t>가 더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10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타원 150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4×82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있는 음료수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음료수는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 bwMode="auto">
          <a:xfrm>
            <a:off x="5742806" y="1734078"/>
            <a:ext cx="8819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직선 연결선 163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직선 연결선 164"/>
          <p:cNvCxnSpPr/>
          <p:nvPr/>
        </p:nvCxnSpPr>
        <p:spPr bwMode="auto">
          <a:xfrm>
            <a:off x="666316" y="1734078"/>
            <a:ext cx="500742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타원 165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6523614" y="2039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4×82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있는 음료수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음료수는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5742806" y="1734078"/>
            <a:ext cx="8819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66316" y="1734078"/>
            <a:ext cx="500742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그룹 73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묶음에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개씩 있는 음료수가 </a:t>
              </a:r>
              <a:r>
                <a:rPr lang="en-US" altLang="ko-KR" sz="1600" dirty="0" smtClean="0">
                  <a:latin typeface="+mn-ea"/>
                  <a:ea typeface="+mn-ea"/>
                </a:rPr>
                <a:t>82</a:t>
              </a:r>
              <a:r>
                <a:rPr lang="ko-KR" altLang="en-US" sz="1600" dirty="0" smtClean="0">
                  <a:latin typeface="+mn-ea"/>
                  <a:ea typeface="+mn-ea"/>
                </a:rPr>
                <a:t>묶음이 있으므로 음료수는 모두 </a:t>
              </a:r>
              <a:r>
                <a:rPr lang="en-US" altLang="ko-KR" sz="1600" dirty="0" smtClean="0">
                  <a:latin typeface="+mn-ea"/>
                  <a:ea typeface="+mn-ea"/>
                </a:rPr>
                <a:t>4×82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328(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580112" y="3861048"/>
            <a:ext cx="889646" cy="957600"/>
            <a:chOff x="1022958" y="2321943"/>
            <a:chExt cx="889646" cy="9576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8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8982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48360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" name="그룹 156"/>
          <p:cNvGrpSpPr/>
          <p:nvPr/>
        </p:nvGrpSpPr>
        <p:grpSpPr>
          <a:xfrm>
            <a:off x="1418620" y="2684239"/>
            <a:ext cx="1569204" cy="1284821"/>
            <a:chOff x="7211783" y="2518574"/>
            <a:chExt cx="1569204" cy="12848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42837" y="251857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2   2   2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33775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37" y="27848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6" name="그룹 165"/>
          <p:cNvGrpSpPr/>
          <p:nvPr/>
        </p:nvGrpSpPr>
        <p:grpSpPr>
          <a:xfrm>
            <a:off x="3902896" y="2688156"/>
            <a:ext cx="1569204" cy="1284821"/>
            <a:chOff x="7211783" y="2518574"/>
            <a:chExt cx="1569204" cy="128482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42837" y="251857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33775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37" y="27848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" name="그룹 156"/>
          <p:cNvGrpSpPr/>
          <p:nvPr/>
        </p:nvGrpSpPr>
        <p:grpSpPr>
          <a:xfrm>
            <a:off x="1418620" y="2684239"/>
            <a:ext cx="1569204" cy="1284821"/>
            <a:chOff x="7211783" y="2518574"/>
            <a:chExt cx="1569204" cy="12848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42837" y="251857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2   2   2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33775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37" y="27848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6" name="그룹 165"/>
          <p:cNvGrpSpPr/>
          <p:nvPr/>
        </p:nvGrpSpPr>
        <p:grpSpPr>
          <a:xfrm>
            <a:off x="3902896" y="2688156"/>
            <a:ext cx="1569204" cy="1284821"/>
            <a:chOff x="7211783" y="2518574"/>
            <a:chExt cx="1569204" cy="128482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42837" y="251857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39299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3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3418674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3   1   5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8759" y="2933775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37" y="27848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07825" y="3320988"/>
            <a:ext cx="6667165" cy="1908212"/>
            <a:chOff x="207825" y="3325646"/>
            <a:chExt cx="6667165" cy="19082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498260"/>
              <a:ext cx="6667165" cy="15475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40414" y="332564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7544" y="3784987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3×</a:t>
              </a:r>
              <a:r>
                <a:rPr lang="ko-KR" altLang="en-US" sz="1600" dirty="0" smtClean="0">
                  <a:latin typeface="+mn-ea"/>
                  <a:ea typeface="+mn-ea"/>
                </a:rPr>
                <a:t>□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의</a:t>
              </a:r>
              <a:r>
                <a:rPr lang="en-US" altLang="ko-KR" sz="1600" dirty="0" smtClean="0">
                  <a:latin typeface="+mn-ea"/>
                  <a:ea typeface="+mn-ea"/>
                </a:rPr>
                <a:t> </a:t>
              </a:r>
              <a:r>
                <a:rPr lang="ko-KR" altLang="en-US" sz="1600" dirty="0" smtClean="0">
                  <a:latin typeface="+mn-ea"/>
                  <a:ea typeface="+mn-ea"/>
                </a:rPr>
                <a:t>계산 결과의 백의 자리 수가 </a:t>
              </a:r>
              <a:r>
                <a:rPr lang="en-US" altLang="ko-KR" sz="1600" dirty="0" smtClean="0">
                  <a:latin typeface="+mn-ea"/>
                  <a:ea typeface="+mn-ea"/>
                </a:rPr>
                <a:t>2, </a:t>
              </a:r>
              <a:r>
                <a:rPr lang="ko-KR" altLang="en-US" sz="1600" dirty="0" smtClean="0">
                  <a:latin typeface="+mn-ea"/>
                  <a:ea typeface="+mn-ea"/>
                </a:rPr>
                <a:t>십의 자리수가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알맞은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8556" y="4356439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+mn-ea"/>
                  <a:ea typeface="+mn-ea"/>
                </a:rPr>
                <a:t>5×</a:t>
              </a:r>
              <a:r>
                <a:rPr lang="ko-KR" altLang="en-US" sz="1600" dirty="0">
                  <a:latin typeface="+mn-ea"/>
                  <a:ea typeface="+mn-ea"/>
                </a:rPr>
                <a:t>□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의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latin typeface="+mn-ea"/>
                  <a:ea typeface="+mn-ea"/>
                </a:rPr>
                <a:t>계산 결과의 백의 자리 수가 </a:t>
              </a:r>
              <a:r>
                <a:rPr lang="en-US" altLang="ko-KR" sz="1600" dirty="0">
                  <a:latin typeface="+mn-ea"/>
                  <a:ea typeface="+mn-ea"/>
                </a:rPr>
                <a:t>3, </a:t>
              </a:r>
              <a:r>
                <a:rPr lang="ko-KR" altLang="en-US" sz="1600" dirty="0">
                  <a:latin typeface="+mn-ea"/>
                  <a:ea typeface="+mn-ea"/>
                </a:rPr>
                <a:t>십의 자리수가 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>
                  <a:latin typeface="+mn-ea"/>
                  <a:ea typeface="+mn-ea"/>
                </a:rPr>
                <a:t>이므로 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 algn="just"/>
              <a:r>
                <a:rPr lang="ko-KR" altLang="en-US" sz="1600" dirty="0">
                  <a:latin typeface="+mn-ea"/>
                  <a:ea typeface="+mn-ea"/>
                </a:rPr>
                <a:t>알맞은 수는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" y="39138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7" y="44766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5" y="3850858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5" y="4408170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77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식을 보고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알맞은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90" y="141905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14" y="141550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799692" y="2146303"/>
            <a:ext cx="3312368" cy="178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152882" y="2492896"/>
            <a:ext cx="7546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38258" y="2292548"/>
            <a:ext cx="8958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38258" y="2686082"/>
            <a:ext cx="10376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79" y="232226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65" y="27296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875559" y="2439388"/>
            <a:ext cx="303512" cy="510265"/>
            <a:chOff x="2875559" y="2422136"/>
            <a:chExt cx="303512" cy="510265"/>
          </a:xfrm>
        </p:grpSpPr>
        <p:cxnSp>
          <p:nvCxnSpPr>
            <p:cNvPr id="4" name="직선 연결선 3"/>
            <p:cNvCxnSpPr/>
            <p:nvPr/>
          </p:nvCxnSpPr>
          <p:spPr bwMode="auto">
            <a:xfrm>
              <a:off x="3023828" y="2436426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3036670" y="2920726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3023828" y="2422136"/>
              <a:ext cx="0" cy="51026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2875559" y="2673813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19" y="342244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470510" y="3339379"/>
            <a:ext cx="271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3736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7065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26" y="438427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48" y="43783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36487" y="4340423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22" y="4169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186189" y="4331312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09" y="41882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식을 보고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알맞은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90" y="141905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14" y="141550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799692" y="2146303"/>
            <a:ext cx="3312368" cy="178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152882" y="2492896"/>
            <a:ext cx="7546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38258" y="2292548"/>
            <a:ext cx="8958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38258" y="2686082"/>
            <a:ext cx="10376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79" y="232226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65" y="27296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875559" y="2439388"/>
            <a:ext cx="303512" cy="510265"/>
            <a:chOff x="2875559" y="2422136"/>
            <a:chExt cx="303512" cy="510265"/>
          </a:xfrm>
        </p:grpSpPr>
        <p:cxnSp>
          <p:nvCxnSpPr>
            <p:cNvPr id="4" name="직선 연결선 3"/>
            <p:cNvCxnSpPr/>
            <p:nvPr/>
          </p:nvCxnSpPr>
          <p:spPr bwMode="auto">
            <a:xfrm>
              <a:off x="3023828" y="2436426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3036670" y="2920726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3023828" y="2422136"/>
              <a:ext cx="0" cy="51026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2875559" y="2673813"/>
              <a:ext cx="14240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19" y="342244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470510" y="3339379"/>
            <a:ext cx="271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3736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7065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26" y="438427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48" y="43783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36487" y="4340423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22" y="4169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186189" y="4331312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09" y="41882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51520" y="3689654"/>
            <a:ext cx="6667165" cy="1511628"/>
            <a:chOff x="207825" y="3722230"/>
            <a:chExt cx="6667165" cy="151162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81498"/>
              <a:ext cx="6667165" cy="11643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222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7544" y="4181656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5×17</a:t>
              </a:r>
              <a:r>
                <a:rPr lang="ko-KR" altLang="en-US" sz="1600" dirty="0" smtClean="0">
                  <a:latin typeface="+mn-ea"/>
                  <a:ea typeface="+mn-ea"/>
                </a:rPr>
                <a:t>은 </a:t>
              </a:r>
              <a:r>
                <a:rPr lang="en-US" altLang="ko-KR" sz="1600" dirty="0" smtClean="0">
                  <a:latin typeface="+mn-ea"/>
                  <a:ea typeface="+mn-ea"/>
                </a:rPr>
                <a:t>5×7, 5×10</a:t>
              </a:r>
              <a:r>
                <a:rPr lang="ko-KR" altLang="en-US" sz="1600" dirty="0" smtClean="0">
                  <a:latin typeface="+mn-ea"/>
                  <a:ea typeface="+mn-ea"/>
                </a:rPr>
                <a:t>의 합이므로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5×17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35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50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85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35,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0" y="4460870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45" y="4455017"/>
            <a:ext cx="239948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6" y="447593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7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rcRect l="44065" t="-1" r="12859" b="-1"/>
          <a:stretch/>
        </p:blipFill>
        <p:spPr>
          <a:xfrm>
            <a:off x="327996" y="1800587"/>
            <a:ext cx="2808312" cy="365685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여아 좌우 위치 반전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기구에 탈 수 있는 사람의 수입니다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44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70" y="509459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591386" y="4863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4367" y="1704971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</a:t>
            </a:r>
          </a:p>
        </p:txBody>
      </p:sp>
      <p:sp>
        <p:nvSpPr>
          <p:cNvPr id="55" name="타원 54"/>
          <p:cNvSpPr/>
          <p:nvPr/>
        </p:nvSpPr>
        <p:spPr>
          <a:xfrm>
            <a:off x="2018781" y="1521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03959" y="219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540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SA32105.psd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730" y="4005064"/>
            <a:ext cx="3385126" cy="1947054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2642146" y="4236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4×24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3×34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8×27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6×36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102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558553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6001152" y="3332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67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4×24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3×34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3962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8×27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6×36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43"/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43"/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102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4×24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96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3×34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102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3×34</a:t>
              </a:r>
              <a:r>
                <a:rPr lang="ko-KR" altLang="en-US" sz="1600" dirty="0" smtClean="0">
                  <a:latin typeface="+mn-ea"/>
                  <a:ea typeface="+mn-ea"/>
                </a:rPr>
                <a:t>가 더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87468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8×27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216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6×36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216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두 식의 크기는 같습니다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721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535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5062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사과는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배는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과일이 몇 개 더 많은지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 bwMode="auto">
          <a:xfrm flipV="1">
            <a:off x="5043195" y="2024433"/>
            <a:ext cx="1589190" cy="41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636544" y="2348880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666316" y="1734078"/>
            <a:ext cx="5966069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523614" y="2344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636544" y="2024433"/>
            <a:ext cx="4356214" cy="237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403262" y="3365410"/>
            <a:ext cx="7370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24" y="3133486"/>
            <a:ext cx="289948" cy="28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3108054" y="3392996"/>
            <a:ext cx="25818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더 많습니다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46212" y="3374817"/>
            <a:ext cx="605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88" y="3147219"/>
            <a:ext cx="289948" cy="28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2216257" y="3440323"/>
            <a:ext cx="28061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23" y="32296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535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5062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사과는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배는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과일이 몇 개 더 많은지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 bwMode="auto">
          <a:xfrm flipV="1">
            <a:off x="5043195" y="2024433"/>
            <a:ext cx="1589190" cy="41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636544" y="2348880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666316" y="1734078"/>
            <a:ext cx="5966069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636544" y="2024433"/>
            <a:ext cx="4356214" cy="237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그룹 42"/>
          <p:cNvGrpSpPr/>
          <p:nvPr/>
        </p:nvGrpSpPr>
        <p:grpSpPr>
          <a:xfrm>
            <a:off x="269125" y="2924944"/>
            <a:ext cx="6667165" cy="2240335"/>
            <a:chOff x="225430" y="2957520"/>
            <a:chExt cx="6667165" cy="22403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101536"/>
              <a:ext cx="6667165" cy="19054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9575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94819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76631" y="3317560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(29</a:t>
              </a:r>
              <a:r>
                <a:rPr lang="ko-KR" altLang="en-US" sz="1600" dirty="0" smtClean="0">
                  <a:latin typeface="+mn-ea"/>
                  <a:ea typeface="+mn-ea"/>
                </a:rPr>
                <a:t>봉지에 들어 있는 사과의 개수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한 봉지에 들어 있는 사과의 개수</a:t>
              </a:r>
              <a:r>
                <a:rPr lang="en-US" altLang="ko-KR" sz="1600" dirty="0" smtClean="0">
                  <a:latin typeface="+mn-ea"/>
                  <a:ea typeface="+mn-ea"/>
                </a:rPr>
                <a:t>)×29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8×29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232(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343551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487468" y="3830242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(32</a:t>
              </a:r>
              <a:r>
                <a:rPr lang="ko-KR" altLang="en-US" sz="1600" dirty="0" smtClean="0">
                  <a:latin typeface="+mn-ea"/>
                  <a:ea typeface="+mn-ea"/>
                </a:rPr>
                <a:t>봉지에 </a:t>
              </a:r>
              <a:r>
                <a:rPr lang="ko-KR" altLang="en-US" sz="1600" dirty="0">
                  <a:latin typeface="+mn-ea"/>
                  <a:ea typeface="+mn-ea"/>
                </a:rPr>
                <a:t>들어 있는 </a:t>
              </a:r>
              <a:r>
                <a:rPr lang="ko-KR" altLang="en-US" sz="1600" dirty="0" smtClean="0">
                  <a:latin typeface="+mn-ea"/>
                  <a:ea typeface="+mn-ea"/>
                </a:rPr>
                <a:t>배의 </a:t>
              </a:r>
              <a:r>
                <a:rPr lang="ko-KR" altLang="en-US" sz="1600" dirty="0">
                  <a:latin typeface="+mn-ea"/>
                  <a:ea typeface="+mn-ea"/>
                </a:rPr>
                <a:t>개수</a:t>
              </a:r>
              <a:r>
                <a:rPr lang="en-US" altLang="ko-KR" sz="1600" dirty="0">
                  <a:latin typeface="+mn-ea"/>
                  <a:ea typeface="+mn-ea"/>
                </a:rPr>
                <a:t>)</a:t>
              </a:r>
            </a:p>
            <a:p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(</a:t>
              </a:r>
              <a:r>
                <a:rPr lang="ko-KR" altLang="en-US" sz="1600" dirty="0">
                  <a:latin typeface="+mn-ea"/>
                  <a:ea typeface="+mn-ea"/>
                </a:rPr>
                <a:t>한 봉지에 들어 있는 </a:t>
              </a:r>
              <a:r>
                <a:rPr lang="ko-KR" altLang="en-US" sz="1600" dirty="0" smtClean="0">
                  <a:latin typeface="+mn-ea"/>
                  <a:ea typeface="+mn-ea"/>
                </a:rPr>
                <a:t>배의 개수</a:t>
              </a:r>
              <a:r>
                <a:rPr lang="en-US" altLang="ko-KR" sz="1600" dirty="0" smtClean="0">
                  <a:latin typeface="+mn-ea"/>
                  <a:ea typeface="+mn-ea"/>
                </a:rPr>
                <a:t>)×32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7×32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224(</a:t>
              </a:r>
              <a:r>
                <a:rPr lang="ko-KR" altLang="en-US" sz="1600" dirty="0">
                  <a:latin typeface="+mn-ea"/>
                  <a:ea typeface="+mn-ea"/>
                </a:rPr>
                <a:t>개</a:t>
              </a:r>
              <a:r>
                <a:rPr lang="en-US" altLang="ko-KR" sz="1600" dirty="0">
                  <a:latin typeface="+mn-ea"/>
                  <a:ea typeface="+mn-ea"/>
                </a:rPr>
                <a:t>)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676" y="4397680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사과는 </a:t>
              </a:r>
              <a:r>
                <a:rPr lang="en-US" altLang="ko-KR" sz="1600" dirty="0" smtClean="0">
                  <a:latin typeface="+mn-ea"/>
                  <a:ea typeface="+mn-ea"/>
                </a:rPr>
                <a:t>232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배는 </a:t>
              </a:r>
              <a:r>
                <a:rPr lang="en-US" altLang="ko-KR" sz="1600" dirty="0" smtClean="0">
                  <a:latin typeface="+mn-ea"/>
                  <a:ea typeface="+mn-ea"/>
                </a:rPr>
                <a:t>224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, 232</a:t>
              </a:r>
              <a:r>
                <a:rPr lang="ko-KR" altLang="en-US" sz="1600" dirty="0" smtClean="0">
                  <a:latin typeface="+mn-ea"/>
                  <a:ea typeface="+mn-ea"/>
                </a:rPr>
                <a:t>－</a:t>
              </a:r>
              <a:r>
                <a:rPr lang="en-US" altLang="ko-KR" sz="1600" dirty="0" smtClean="0">
                  <a:latin typeface="+mn-ea"/>
                  <a:ea typeface="+mn-ea"/>
                </a:rPr>
                <a:t>224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사과가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개 더 많습니다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8" y="441013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781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4×27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감이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있다면 감은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327360" y="1734078"/>
            <a:ext cx="229743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66316" y="1734078"/>
            <a:ext cx="36610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23614" y="2039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4×27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감이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있다면 감은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327360" y="1734078"/>
            <a:ext cx="229743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66316" y="1734078"/>
            <a:ext cx="36610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그룹 49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봉지에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있는 감이 </a:t>
              </a:r>
              <a:r>
                <a:rPr lang="en-US" altLang="ko-KR" sz="1600" dirty="0" smtClean="0">
                  <a:latin typeface="+mn-ea"/>
                  <a:ea typeface="+mn-ea"/>
                </a:rPr>
                <a:t>27</a:t>
              </a:r>
              <a:r>
                <a:rPr lang="ko-KR" altLang="en-US" sz="1600" dirty="0" smtClean="0">
                  <a:latin typeface="+mn-ea"/>
                  <a:ea typeface="+mn-ea"/>
                </a:rPr>
                <a:t>봉지가 있으므로 감은 모두 </a:t>
              </a:r>
              <a:r>
                <a:rPr lang="en-US" altLang="ko-KR" sz="1600" dirty="0" smtClean="0">
                  <a:latin typeface="+mn-ea"/>
                  <a:ea typeface="+mn-ea"/>
                </a:rPr>
                <a:t>4×27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108(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80112" y="3861048"/>
            <a:ext cx="889646" cy="957600"/>
            <a:chOff x="1022958" y="2321943"/>
            <a:chExt cx="889646" cy="9576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8982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2143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suh_p_0302_01_0006_401_1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★[초등] 교사용DVD 자료\수학(박) 3-2 지도서\app\resource\contents\lesson01\ops\lesson01\video\mm_32_1_01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4"/>
          <a:stretch/>
        </p:blipFill>
        <p:spPr bwMode="auto">
          <a:xfrm>
            <a:off x="67112" y="915675"/>
            <a:ext cx="6917156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suh_p_0302_01_0006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_402_1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곱셈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우유갑은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en-US" altLang="ko-KR" sz="3200" b="1" dirty="0" err="1">
              <a:solidFill>
                <a:srgbClr val="F7964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무엇이 될까요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9226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mm_32_1_05_07_04_ani.mp4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애니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DVD </a:t>
            </a:r>
            <a:r>
              <a:rPr kumimoji="1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수학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박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 </a:t>
            </a:r>
            <a:r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지도서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\app\resource\contents\lesson01\ops\lesson01\video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애니 </a:t>
            </a:r>
            <a:r>
              <a:rPr kumimoji="1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게이트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참고 화면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448" t="-1" r="8302" b="-1"/>
          <a:stretch/>
        </p:blipFill>
        <p:spPr>
          <a:xfrm>
            <a:off x="71501" y="872716"/>
            <a:ext cx="6876764" cy="48672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여아 좌우 위치 반전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7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SA32105.psd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30" y="1537625"/>
            <a:ext cx="26920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새로운 놀이 기구가 생겼네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여기에는 한 줄에 </a:t>
            </a:r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줄로 </a:t>
            </a:r>
            <a:r>
              <a:rPr lang="ko-KR" altLang="en-US" sz="1900" dirty="0" err="1" smtClean="0">
                <a:latin typeface="+mn-ea"/>
                <a:ea typeface="+mn-ea"/>
              </a:rPr>
              <a:t>앉는대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지금 줄을 서면 언제 탈 수 있을지 궁금해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한 번에 몇 명이 탈 수 있는지 구하면 알 수 있을까</a:t>
            </a:r>
            <a:r>
              <a:rPr lang="en-US" altLang="ko-KR" sz="1900" dirty="0" smtClean="0">
                <a:latin typeface="+mn-ea"/>
                <a:ea typeface="+mn-ea"/>
              </a:rPr>
              <a:t>? 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80714" y="1302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40152" y="3962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30" y="4005064"/>
            <a:ext cx="3385126" cy="19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기구에는 한 줄에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탈 수 있고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16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 있습니다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76" y="2308609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rcRect l="44065" t="-1" r="12859" b="-1"/>
          <a:stretch/>
        </p:blipFill>
        <p:spPr>
          <a:xfrm>
            <a:off x="327996" y="1800587"/>
            <a:ext cx="2808312" cy="3656855"/>
          </a:xfrm>
          <a:prstGeom prst="rect">
            <a:avLst/>
          </a:prstGeom>
        </p:spPr>
      </p:pic>
      <p:pic>
        <p:nvPicPr>
          <p:cNvPr id="5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70" y="509459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34367" y="1704971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rcRect l="44065" t="4422" r="12859" b="44033"/>
          <a:stretch/>
        </p:blipFill>
        <p:spPr>
          <a:xfrm>
            <a:off x="2118689" y="2444179"/>
            <a:ext cx="2808312" cy="18849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90586" y="1394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 기구를 한 번에 탈 수 있는 사람은 모두 몇 명일지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2" y="396137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95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SA32105.psd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4999612" y="3997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674685" y="2456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4332" y="4473116"/>
            <a:ext cx="57685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4971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522684" y="2514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730" y="4005064"/>
            <a:ext cx="3385126" cy="194705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148125" y="2468215"/>
            <a:ext cx="1431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203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448" t="-1" r="8302" b="-1"/>
          <a:stretch/>
        </p:blipFill>
        <p:spPr>
          <a:xfrm>
            <a:off x="71501" y="872716"/>
            <a:ext cx="6876764" cy="48672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여아 좌우 위치 반전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7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SA32105.psd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30" y="1537625"/>
            <a:ext cx="26920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새로운 놀이 기구가 생겼네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여기에는 한 줄에 </a:t>
            </a:r>
            <a:r>
              <a:rPr lang="en-US" altLang="ko-KR" sz="1900" dirty="0" smtClean="0">
                <a:latin typeface="+mn-ea"/>
                <a:ea typeface="+mn-ea"/>
              </a:rPr>
              <a:t>8</a:t>
            </a:r>
            <a:r>
              <a:rPr lang="ko-KR" altLang="en-US" sz="1900" dirty="0" smtClean="0">
                <a:latin typeface="+mn-ea"/>
                <a:ea typeface="+mn-ea"/>
              </a:rPr>
              <a:t>명씩 </a:t>
            </a:r>
            <a:r>
              <a:rPr lang="en-US" altLang="ko-KR" sz="1900" dirty="0" smtClean="0">
                <a:latin typeface="+mn-ea"/>
                <a:ea typeface="+mn-ea"/>
              </a:rPr>
              <a:t>16</a:t>
            </a:r>
            <a:r>
              <a:rPr lang="ko-KR" altLang="en-US" sz="1900" dirty="0" smtClean="0">
                <a:latin typeface="+mn-ea"/>
                <a:ea typeface="+mn-ea"/>
              </a:rPr>
              <a:t>줄로 </a:t>
            </a:r>
            <a:r>
              <a:rPr lang="ko-KR" altLang="en-US" sz="1900" dirty="0" err="1" smtClean="0">
                <a:latin typeface="+mn-ea"/>
                <a:ea typeface="+mn-ea"/>
              </a:rPr>
              <a:t>앉는대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지금 줄을 서면 언제 탈 수 있을지 궁금해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한 번에 몇 명이 탈 수 있는지 구하면 알 수 있을까</a:t>
            </a:r>
            <a:r>
              <a:rPr lang="en-US" altLang="ko-KR" sz="1900" dirty="0" smtClean="0">
                <a:latin typeface="+mn-ea"/>
                <a:ea typeface="+mn-ea"/>
              </a:rPr>
              <a:t>? 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80714" y="1302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40152" y="3962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30" y="4005064"/>
            <a:ext cx="3385126" cy="19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28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44198</TotalTime>
  <Words>4237</Words>
  <Application>Microsoft Office PowerPoint</Application>
  <PresentationFormat>화면 슬라이드 쇼(4:3)</PresentationFormat>
  <Paragraphs>1298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7754</cp:revision>
  <dcterms:created xsi:type="dcterms:W3CDTF">2008-07-15T12:19:11Z</dcterms:created>
  <dcterms:modified xsi:type="dcterms:W3CDTF">2022-05-24T01:48:39Z</dcterms:modified>
</cp:coreProperties>
</file>