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handoutMasterIdLst>
    <p:handoutMasterId r:id="rId30"/>
  </p:handoutMasterIdLst>
  <p:sldIdLst>
    <p:sldId id="782" r:id="rId2"/>
    <p:sldId id="783" r:id="rId3"/>
    <p:sldId id="1327" r:id="rId4"/>
    <p:sldId id="1097" r:id="rId5"/>
    <p:sldId id="1289" r:id="rId6"/>
    <p:sldId id="1375" r:id="rId7"/>
    <p:sldId id="1376" r:id="rId8"/>
    <p:sldId id="1377" r:id="rId9"/>
    <p:sldId id="1378" r:id="rId10"/>
    <p:sldId id="1379" r:id="rId11"/>
    <p:sldId id="1351" r:id="rId12"/>
    <p:sldId id="1393" r:id="rId13"/>
    <p:sldId id="1380" r:id="rId14"/>
    <p:sldId id="1394" r:id="rId15"/>
    <p:sldId id="1381" r:id="rId16"/>
    <p:sldId id="1384" r:id="rId17"/>
    <p:sldId id="1385" r:id="rId18"/>
    <p:sldId id="1389" r:id="rId19"/>
    <p:sldId id="1390" r:id="rId20"/>
    <p:sldId id="1392" r:id="rId21"/>
    <p:sldId id="1395" r:id="rId22"/>
    <p:sldId id="1387" r:id="rId23"/>
    <p:sldId id="1396" r:id="rId24"/>
    <p:sldId id="1397" r:id="rId25"/>
    <p:sldId id="1391" r:id="rId26"/>
    <p:sldId id="1315" r:id="rId27"/>
    <p:sldId id="1316" r:id="rId2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FF0000"/>
    <a:srgbClr val="336600"/>
    <a:srgbClr val="339933"/>
    <a:srgbClr val="FFFFCC"/>
    <a:srgbClr val="C99447"/>
    <a:srgbClr val="2AD09D"/>
    <a:srgbClr val="FF9999"/>
    <a:srgbClr val="93B1D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105" d="100"/>
          <a:sy n="105" d="100"/>
        </p:scale>
        <p:origin x="-594" y="-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 userDrawn="1"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8"/>
          <p:cNvSpPr txBox="1">
            <a:spLocks noChangeArrowheads="1"/>
          </p:cNvSpPr>
          <p:nvPr userDrawn="1"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7"/>
          <p:cNvSpPr txBox="1">
            <a:spLocks noChangeArrowheads="1"/>
          </p:cNvSpPr>
          <p:nvPr userDrawn="1"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 userDrawn="1"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 userDrawn="1"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 userDrawn="1"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 userDrawn="1"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9"/>
          <p:cNvSpPr txBox="1">
            <a:spLocks noChangeArrowheads="1"/>
          </p:cNvSpPr>
          <p:nvPr userDrawn="1"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8"/>
          <p:cNvSpPr txBox="1">
            <a:spLocks noChangeArrowheads="1"/>
          </p:cNvSpPr>
          <p:nvPr userDrawn="1"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9"/>
          <p:cNvSpPr txBox="1">
            <a:spLocks noChangeArrowheads="1"/>
          </p:cNvSpPr>
          <p:nvPr userDrawn="1"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593879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7505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2.png"/><Relationship Id="rId5" Type="http://schemas.openxmlformats.org/officeDocument/2006/relationships/image" Target="../media/image7.png"/><Relationship Id="rId10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12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9.png"/><Relationship Id="rId5" Type="http://schemas.openxmlformats.org/officeDocument/2006/relationships/image" Target="../media/image27.png"/><Relationship Id="rId10" Type="http://schemas.openxmlformats.org/officeDocument/2006/relationships/image" Target="../media/image8.png"/><Relationship Id="rId4" Type="http://schemas.openxmlformats.org/officeDocument/2006/relationships/image" Target="../media/image26.pn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28.png"/><Relationship Id="rId4" Type="http://schemas.openxmlformats.org/officeDocument/2006/relationships/image" Target="../media/image15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36017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51498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57319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수학의 힘을 키워요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suh_h_0302_01_0009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그림 보기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495903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5312" y="894492"/>
            <a:ext cx="6918956" cy="8633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다른 나라의 돈으로 산 선물과 남은 동전은 우리나라 돈으로 얼마인지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865902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5786" y="1748811"/>
            <a:ext cx="6568441" cy="38673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754710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" name="TextBox 43"/>
          <p:cNvSpPr txBox="1"/>
          <p:nvPr/>
        </p:nvSpPr>
        <p:spPr>
          <a:xfrm>
            <a:off x="569064" y="1831147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96159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 bwMode="auto">
          <a:xfrm>
            <a:off x="620415" y="2254852"/>
            <a:ext cx="5787789" cy="6964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삼촌이 세계 여러 나라에 일하러 다녀오며 조카를 위해 선물을 사 온 이야기를 하고 있습니다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633" y="2085927"/>
            <a:ext cx="360000" cy="355000"/>
          </a:xfrm>
          <a:prstGeom prst="rect">
            <a:avLst/>
          </a:prstGeom>
        </p:spPr>
      </p:pic>
      <p:sp>
        <p:nvSpPr>
          <p:cNvPr id="54" name="TextBox 43"/>
          <p:cNvSpPr txBox="1"/>
          <p:nvPr/>
        </p:nvSpPr>
        <p:spPr>
          <a:xfrm>
            <a:off x="569064" y="3082944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삼촌이 싱가포르에서 선물을 사는 데 쓴 돈은 얼마인가요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322279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/>
          <p:cNvSpPr/>
          <p:nvPr/>
        </p:nvSpPr>
        <p:spPr bwMode="auto">
          <a:xfrm>
            <a:off x="647564" y="3517506"/>
            <a:ext cx="5740069" cy="4368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달러입니다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411" y="3557569"/>
            <a:ext cx="360000" cy="355000"/>
          </a:xfrm>
          <a:prstGeom prst="rect">
            <a:avLst/>
          </a:prstGeom>
        </p:spPr>
      </p:pic>
      <p:sp>
        <p:nvSpPr>
          <p:cNvPr id="62" name="TextBox 43"/>
          <p:cNvSpPr txBox="1"/>
          <p:nvPr/>
        </p:nvSpPr>
        <p:spPr>
          <a:xfrm>
            <a:off x="569074" y="411972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삼촌에게서 받은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달러 동전은 나라별로 각각 몇 개인가요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50" y="425957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/>
          <p:cNvSpPr/>
          <p:nvPr/>
        </p:nvSpPr>
        <p:spPr bwMode="auto">
          <a:xfrm>
            <a:off x="647574" y="4554290"/>
            <a:ext cx="5740069" cy="6749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캐나다 동전은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1" lang="en-US" altLang="ko-KR" sz="1900" b="1" i="0" u="none" strike="noStrike" cap="none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호주 동전은 </a:t>
            </a:r>
            <a:r>
              <a:rPr kumimoji="1" lang="en-US" altLang="ko-KR" sz="1900" b="1" i="0" u="none" strike="noStrike" cap="none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ko-KR" altLang="en-US" sz="1900" b="1" i="0" u="none" strike="noStrike" cap="none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  <a:r>
              <a:rPr kumimoji="1" lang="en-US" altLang="ko-KR" sz="1900" b="1" i="0" u="none" strike="noStrike" cap="none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싱가포르 동전은 </a:t>
            </a:r>
            <a:r>
              <a:rPr kumimoji="1" lang="en-US" altLang="ko-KR" sz="1900" b="1" i="0" u="none" strike="noStrike" cap="none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1900" b="1" i="0" u="none" strike="noStrike" cap="none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  <a:r>
              <a:rPr kumimoji="1" lang="en-US" altLang="ko-KR" sz="1900" b="1" i="0" u="none" strike="noStrike" cap="none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뉴질랜드 동전은 </a:t>
            </a:r>
            <a:r>
              <a:rPr kumimoji="1" lang="en-US" altLang="ko-KR" sz="1900" b="1" i="0" u="none" strike="noStrike" cap="none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ko-KR" altLang="en-US" sz="1900" b="1" i="0" u="none" strike="noStrike" cap="none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kumimoji="1" lang="en-US" altLang="ko-KR" sz="1900" b="1" i="0" u="none" strike="noStrike" cap="none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4172" y="4504449"/>
            <a:ext cx="360000" cy="355000"/>
          </a:xfrm>
          <a:prstGeom prst="rect">
            <a:avLst/>
          </a:prstGeom>
        </p:spPr>
      </p:pic>
      <p:sp>
        <p:nvSpPr>
          <p:cNvPr id="40" name="타원 39"/>
          <p:cNvSpPr/>
          <p:nvPr/>
        </p:nvSpPr>
        <p:spPr>
          <a:xfrm>
            <a:off x="4171238" y="18155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251823" y="53102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6602324" y="14885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785" y="1855943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45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8760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그림 보기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칸 안에 들어가게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전체 삽화는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정중앙을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기준으로 최대한 크게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6216" y="3723519"/>
            <a:ext cx="891483" cy="7296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63336" y="3885445"/>
            <a:ext cx="1173107" cy="2796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13200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)3-2-1(1).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1219227"/>
            <a:ext cx="6912768" cy="4009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모서리가 둥근 사각형 설명선 49"/>
          <p:cNvSpPr/>
          <p:nvPr/>
        </p:nvSpPr>
        <p:spPr>
          <a:xfrm>
            <a:off x="92474" y="1507069"/>
            <a:ext cx="2139266" cy="913819"/>
          </a:xfrm>
          <a:prstGeom prst="wedgeRoundRectCallout">
            <a:avLst>
              <a:gd name="adj1" fmla="val -18229"/>
              <a:gd name="adj2" fmla="val 70231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각각 캐나다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호주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싱가포르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뉴질랜드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사 온 선물이야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2636851" y="1452178"/>
            <a:ext cx="80657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캐나다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4384543" y="1464793"/>
            <a:ext cx="80657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호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주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2303748" y="3331911"/>
            <a:ext cx="105038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싱가포르</a:t>
            </a:r>
          </a:p>
        </p:txBody>
      </p:sp>
      <p:sp>
        <p:nvSpPr>
          <p:cNvPr id="61" name="직사각형 60"/>
          <p:cNvSpPr/>
          <p:nvPr/>
        </p:nvSpPr>
        <p:spPr bwMode="auto">
          <a:xfrm>
            <a:off x="4143361" y="3350017"/>
            <a:ext cx="1112715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뉴질랜드</a:t>
            </a:r>
          </a:p>
        </p:txBody>
      </p:sp>
      <p:sp>
        <p:nvSpPr>
          <p:cNvPr id="62" name="모서리가 둥근 사각형 설명선 61"/>
          <p:cNvSpPr/>
          <p:nvPr/>
        </p:nvSpPr>
        <p:spPr>
          <a:xfrm>
            <a:off x="5462951" y="2638396"/>
            <a:ext cx="1340342" cy="456910"/>
          </a:xfrm>
          <a:prstGeom prst="wedgeRoundRectCallout">
            <a:avLst>
              <a:gd name="adj1" fmla="val -19992"/>
              <a:gd name="adj2" fmla="val 74194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 5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488582" y="12695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1655676" y="13187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33504" y="10682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636851" y="5533025"/>
            <a:ext cx="1637116" cy="263186"/>
            <a:chOff x="319554" y="1245924"/>
            <a:chExt cx="2636592" cy="423864"/>
          </a:xfrm>
        </p:grpSpPr>
        <p:pic>
          <p:nvPicPr>
            <p:cNvPr id="24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934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8760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그림 보기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캐릭터를 가리지 않도록 삽화 위치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만약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인해 삽화가 상하좌우 중앙에 위치하지 못하면 첫 번째 삽화와 두 번째 삽화의 하단 부분의 위치를 동일하게 맞춤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전체 삽화는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정중앙을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기준으로 최대한 크게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6216" y="3723519"/>
            <a:ext cx="891483" cy="7296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63336" y="3885445"/>
            <a:ext cx="1173107" cy="2796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634565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)3-2-1(1).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 rot="10800000">
            <a:off x="2636851" y="5542077"/>
            <a:ext cx="1637116" cy="263186"/>
            <a:chOff x="319554" y="1245924"/>
            <a:chExt cx="2636592" cy="423864"/>
          </a:xfrm>
        </p:grpSpPr>
        <p:pic>
          <p:nvPicPr>
            <p:cNvPr id="24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7" y="1599697"/>
            <a:ext cx="6859335" cy="393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모서리가 둥근 사각형 설명선 30"/>
          <p:cNvSpPr/>
          <p:nvPr/>
        </p:nvSpPr>
        <p:spPr>
          <a:xfrm>
            <a:off x="215516" y="742384"/>
            <a:ext cx="3420380" cy="1502875"/>
          </a:xfrm>
          <a:prstGeom prst="wedgeRoundRectCallout">
            <a:avLst>
              <a:gd name="adj1" fmla="val -5286"/>
              <a:gd name="adj2" fmla="val 62130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남은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달러 동전도 기념으로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줄게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캐나다 동전은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호주 동전은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싱가포르 동전은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뉴질랜드 동전은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개네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4463989" y="1808820"/>
            <a:ext cx="2052228" cy="1053730"/>
          </a:xfrm>
          <a:prstGeom prst="wedgeRoundRectCallout">
            <a:avLst>
              <a:gd name="adj1" fmla="val -28506"/>
              <a:gd name="adj2" fmla="val 65904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우리나라 돈으로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계산하면 각각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얼마인 거죠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3487627" y="10099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6655024" y="14536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519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495903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5312" y="894492"/>
            <a:ext cx="6918956" cy="8633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다른 나라의 돈으로 산 선물과 남은 동전은 우리나라 돈으로 얼마인지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76040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5786" y="1748811"/>
            <a:ext cx="6568441" cy="38673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754710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" name="TextBox 43"/>
          <p:cNvSpPr txBox="1"/>
          <p:nvPr/>
        </p:nvSpPr>
        <p:spPr>
          <a:xfrm>
            <a:off x="569064" y="1851792"/>
            <a:ext cx="596513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 나라의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달러 동전이 우리나라 돈으로 얼마인지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96159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2427607" y="5296530"/>
            <a:ext cx="2194365" cy="263186"/>
            <a:chOff x="2062652" y="5296530"/>
            <a:chExt cx="2194365" cy="263186"/>
          </a:xfrm>
        </p:grpSpPr>
        <p:pic>
          <p:nvPicPr>
            <p:cNvPr id="82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2652" y="5296530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4980" y="5340888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7430" y="5337931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6789" y="5305402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198" y="532979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그룹 6"/>
          <p:cNvGrpSpPr/>
          <p:nvPr/>
        </p:nvGrpSpPr>
        <p:grpSpPr>
          <a:xfrm>
            <a:off x="392061" y="3092316"/>
            <a:ext cx="5980139" cy="1524816"/>
            <a:chOff x="572081" y="3429000"/>
            <a:chExt cx="5980139" cy="1524816"/>
          </a:xfrm>
        </p:grpSpPr>
        <p:pic>
          <p:nvPicPr>
            <p:cNvPr id="6148" name="Picture 4" descr="D:\2022 2학기 업무\한대희 전자저작물\한대희 3-2\app\resource\contents\lesson01\ops\1\images\1_powerup\1_powerup_page2_ex1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081" y="3429000"/>
              <a:ext cx="5980139" cy="1524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646258" y="4510682"/>
              <a:ext cx="1585482" cy="3929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우리나라 돈</a:t>
              </a:r>
              <a:endPara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pc="-1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(2020</a:t>
              </a:r>
              <a:r>
                <a:rPr lang="ko-KR" altLang="en-US" spc="-1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 </a:t>
              </a:r>
              <a:r>
                <a:rPr lang="en-US" altLang="ko-KR" spc="-1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pc="-1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</a:t>
              </a:r>
              <a:r>
                <a:rPr lang="en-US" altLang="ko-KR" spc="-1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pc="-1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 기준</a:t>
              </a:r>
              <a:r>
                <a:rPr lang="en-US" altLang="ko-KR" spc="-1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63457" y="3644709"/>
              <a:ext cx="1518660" cy="61238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나라의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달러 동전</a:t>
              </a:r>
              <a:endParaRPr lang="ko-KR" altLang="en-US" sz="19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677927" y="4200036"/>
              <a:ext cx="442391" cy="1213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703582" y="4196432"/>
              <a:ext cx="442391" cy="177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641783" y="4168508"/>
              <a:ext cx="584381" cy="205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715684" y="4174999"/>
              <a:ext cx="584381" cy="205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346801" y="4118588"/>
              <a:ext cx="1046120" cy="33663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spc="-1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캐나다</a:t>
              </a:r>
              <a:endParaRPr lang="ko-KR" altLang="en-US" sz="18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25980" y="4128240"/>
              <a:ext cx="1046120" cy="33663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spc="-1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싱가포르</a:t>
              </a:r>
              <a:endParaRPr lang="ko-KR" altLang="en-US" sz="18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461251" y="4107826"/>
              <a:ext cx="1046120" cy="33663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spc="-1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뉴질랜드</a:t>
              </a:r>
              <a:endParaRPr lang="ko-KR" altLang="en-US" sz="18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399762" y="4120002"/>
              <a:ext cx="1046120" cy="33663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spc="-1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호주</a:t>
              </a:r>
              <a:endParaRPr lang="ko-KR" altLang="en-US" sz="18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427507" y="4504400"/>
              <a:ext cx="934489" cy="3929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895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endParaRPr lang="ko-KR" altLang="en-US" sz="19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472810" y="4527464"/>
              <a:ext cx="912936" cy="3518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826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endParaRPr lang="ko-KR" altLang="en-US" sz="19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524372" y="4523249"/>
              <a:ext cx="912936" cy="3518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871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endParaRPr lang="ko-KR" altLang="en-US" sz="19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547639" y="4511637"/>
              <a:ext cx="912936" cy="3518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765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endParaRPr lang="ko-KR" altLang="en-US" sz="19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5" name="Picture 3">
            <a:extLst>
              <a:ext uri="{FF2B5EF4-FFF2-40B4-BE49-F238E27FC236}">
                <a16:creationId xmlns="" xmlns:a16="http://schemas.microsoft.com/office/drawing/2014/main" id="{223496B7-96B5-49A4-A752-CC4173735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0" y="2183478"/>
            <a:ext cx="6820597" cy="1955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>
            <a:extLst>
              <a:ext uri="{FF2B5EF4-FFF2-40B4-BE49-F238E27FC236}">
                <a16:creationId xmlns="" xmlns:a16="http://schemas.microsoft.com/office/drawing/2014/main" id="{4746027F-19A9-4C32-8F8D-BA0D571FEAF7}"/>
              </a:ext>
            </a:extLst>
          </p:cNvPr>
          <p:cNvSpPr txBox="1"/>
          <p:nvPr/>
        </p:nvSpPr>
        <p:spPr>
          <a:xfrm>
            <a:off x="192007" y="3188295"/>
            <a:ext cx="62161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 smtClean="0">
                <a:latin typeface="맑은 고딕" pitchFamily="50" charset="-127"/>
                <a:ea typeface="맑은 고딕" pitchFamily="50" charset="-127"/>
              </a:rPr>
              <a:t>우리나라 돈으로 각각 얼마인지 구해 보세요</a:t>
            </a:r>
            <a:r>
              <a:rPr lang="en-US" altLang="ko-KR" sz="1900" b="1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8AB072C0-B844-473D-A4F9-1876AD11E7AD}"/>
              </a:ext>
            </a:extLst>
          </p:cNvPr>
          <p:cNvSpPr/>
          <p:nvPr/>
        </p:nvSpPr>
        <p:spPr>
          <a:xfrm>
            <a:off x="6534199" y="24168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21">
            <a:extLst>
              <a:ext uri="{FF2B5EF4-FFF2-40B4-BE49-F238E27FC236}">
                <a16:creationId xmlns="" xmlns:a16="http://schemas.microsoft.com/office/drawing/2014/main" id="{DE39E1FD-B904-4584-98F3-D57EC1D03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가로 팝업 창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초 뒤에 자동으로 닫힘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닫기 버튼으로 창 닫기 가능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39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해당 내용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3-2\app\resource\contents\lesson01\ops\1\1_8_01.html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이너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내 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닫혔을 때 화면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클릭 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팝업창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열림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495903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5312" y="894492"/>
            <a:ext cx="6918956" cy="8633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다른 나라의 돈으로 산 선물과 남은 동전은 우리나라 돈으로 얼마인지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434245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5786" y="1748811"/>
            <a:ext cx="6568441" cy="38673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754710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" name="TextBox 43"/>
          <p:cNvSpPr txBox="1"/>
          <p:nvPr/>
        </p:nvSpPr>
        <p:spPr>
          <a:xfrm>
            <a:off x="569064" y="1851792"/>
            <a:ext cx="596513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 나라의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달러 동전이 우리나라 돈으로 얼마인지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96159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6167854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427607" y="5296530"/>
            <a:ext cx="2194365" cy="263186"/>
            <a:chOff x="2062652" y="5296530"/>
            <a:chExt cx="2194365" cy="263186"/>
          </a:xfrm>
        </p:grpSpPr>
        <p:pic>
          <p:nvPicPr>
            <p:cNvPr id="82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2652" y="5296530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4980" y="5340888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7430" y="5337931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6789" y="5305402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198" y="532979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7" name="타원 86"/>
          <p:cNvSpPr/>
          <p:nvPr/>
        </p:nvSpPr>
        <p:spPr>
          <a:xfrm>
            <a:off x="2190192" y="51837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41404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3-2\app\resource\contents\lesson01\ops\1\images\1_powerup\1_powerup_page2_ex1.svg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392061" y="3092316"/>
            <a:ext cx="5980139" cy="1524816"/>
            <a:chOff x="572081" y="3429000"/>
            <a:chExt cx="5980139" cy="1524816"/>
          </a:xfrm>
        </p:grpSpPr>
        <p:pic>
          <p:nvPicPr>
            <p:cNvPr id="6148" name="Picture 4" descr="D:\2022 2학기 업무\한대희 전자저작물\한대희 3-2\app\resource\contents\lesson01\ops\1\images\1_powerup\1_powerup_page2_ex1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081" y="3429000"/>
              <a:ext cx="5980139" cy="1524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646258" y="4510682"/>
              <a:ext cx="1585482" cy="3929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우리나라 돈</a:t>
              </a:r>
              <a:endPara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pc="-1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(2020</a:t>
              </a:r>
              <a:r>
                <a:rPr lang="ko-KR" altLang="en-US" spc="-1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 </a:t>
              </a:r>
              <a:r>
                <a:rPr lang="en-US" altLang="ko-KR" spc="-1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pc="-1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</a:t>
              </a:r>
              <a:r>
                <a:rPr lang="en-US" altLang="ko-KR" spc="-1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pc="-1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 기준</a:t>
              </a:r>
              <a:r>
                <a:rPr lang="en-US" altLang="ko-KR" spc="-1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63457" y="3644709"/>
              <a:ext cx="1518660" cy="61238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나라의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달러 동전</a:t>
              </a:r>
              <a:endParaRPr lang="ko-KR" altLang="en-US" sz="19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677927" y="4200036"/>
              <a:ext cx="442391" cy="1213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703582" y="4196432"/>
              <a:ext cx="442391" cy="177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641783" y="4168508"/>
              <a:ext cx="584381" cy="205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715684" y="4174999"/>
              <a:ext cx="584381" cy="205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346801" y="4118588"/>
              <a:ext cx="1046120" cy="33663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spc="-1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캐나다</a:t>
              </a:r>
              <a:endParaRPr lang="ko-KR" altLang="en-US" sz="18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25980" y="4128240"/>
              <a:ext cx="1046120" cy="33663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spc="-1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싱가포르</a:t>
              </a:r>
              <a:endParaRPr lang="ko-KR" altLang="en-US" sz="18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461251" y="4107826"/>
              <a:ext cx="1046120" cy="33663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spc="-1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뉴질랜드</a:t>
              </a:r>
              <a:endParaRPr lang="ko-KR" altLang="en-US" sz="18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399762" y="4120002"/>
              <a:ext cx="1046120" cy="33663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spc="-1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호주</a:t>
              </a:r>
              <a:endParaRPr lang="ko-KR" altLang="en-US" sz="18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427507" y="4504400"/>
              <a:ext cx="934489" cy="3929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895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endParaRPr lang="ko-KR" altLang="en-US" sz="19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472810" y="4527464"/>
              <a:ext cx="912936" cy="3518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826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endParaRPr lang="ko-KR" altLang="en-US" sz="19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524372" y="4523249"/>
              <a:ext cx="912936" cy="3518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871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endParaRPr lang="ko-KR" altLang="en-US" sz="19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547639" y="4511637"/>
              <a:ext cx="912936" cy="3518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765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endParaRPr lang="ko-KR" altLang="en-US" sz="19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0" name="타원 79"/>
          <p:cNvSpPr/>
          <p:nvPr/>
        </p:nvSpPr>
        <p:spPr>
          <a:xfrm>
            <a:off x="3201842" y="30130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948" y="3225804"/>
            <a:ext cx="437451" cy="586184"/>
          </a:xfrm>
          <a:prstGeom prst="rect">
            <a:avLst/>
          </a:prstGeom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013054"/>
            <a:ext cx="302889" cy="1222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3174" y="40279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29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해당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3-2\app\resource\contents\lesson01\ops\1\1_8_01.html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돋보기 확대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확대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텍스트는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495903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5312" y="894492"/>
            <a:ext cx="6918956" cy="8633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다른 나라의 돈으로 산 선물과 남은 동전은 우리나라 돈으로 얼마인지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728308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5786" y="1748811"/>
            <a:ext cx="6568441" cy="38673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754710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" name="TextBox 43"/>
          <p:cNvSpPr txBox="1"/>
          <p:nvPr/>
        </p:nvSpPr>
        <p:spPr>
          <a:xfrm>
            <a:off x="569064" y="1851792"/>
            <a:ext cx="59651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 나라에서 산 선물의 가격을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96159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2427607" y="5296530"/>
            <a:ext cx="2194365" cy="263186"/>
            <a:chOff x="2427607" y="5296530"/>
            <a:chExt cx="2194365" cy="263186"/>
          </a:xfrm>
        </p:grpSpPr>
        <p:pic>
          <p:nvPicPr>
            <p:cNvPr id="82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7607" y="5296530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5340888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2385" y="5337931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744" y="5305402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532979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448295" y="5305402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68855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3-2\app\resource\contents\lesson01\ops\1\images\1_powerup\1_powerup_page2_ex2.svg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900" y="2306870"/>
            <a:ext cx="4296236" cy="2886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3115217" y="36825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3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912" y="4878867"/>
            <a:ext cx="281087" cy="27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/>
          <p:cNvSpPr/>
          <p:nvPr/>
        </p:nvSpPr>
        <p:spPr>
          <a:xfrm>
            <a:off x="4995542" y="47251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823" y="3580853"/>
            <a:ext cx="437451" cy="586184"/>
          </a:xfrm>
          <a:prstGeom prst="rect">
            <a:avLst/>
          </a:prstGeom>
        </p:spPr>
      </p:pic>
      <p:sp>
        <p:nvSpPr>
          <p:cNvPr id="45" name="타원 44"/>
          <p:cNvSpPr/>
          <p:nvPr/>
        </p:nvSpPr>
        <p:spPr>
          <a:xfrm>
            <a:off x="4847273" y="23266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013054"/>
            <a:ext cx="302889" cy="1222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8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8760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그림 보기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직접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삽화의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가격택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부분도 텍스트로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기울여진 정도는 삽화에서 보여지는 것과 동일하게 작성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전체 삽화는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정중앙을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기준으로 최대한 크게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24967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3-2\app\resource\contents\lesson01\ops\1\images\1_powerup\1_powerup_page2_ex2.svg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980728"/>
            <a:ext cx="6660740" cy="4495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9"/>
          <p:cNvSpPr/>
          <p:nvPr/>
        </p:nvSpPr>
        <p:spPr bwMode="auto">
          <a:xfrm>
            <a:off x="1979712" y="1196752"/>
            <a:ext cx="957585" cy="388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캐나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4165044" y="1196752"/>
            <a:ext cx="957585" cy="388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호주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1475656" y="3429000"/>
            <a:ext cx="1347014" cy="388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싱가포르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3729042" y="3429000"/>
            <a:ext cx="1347014" cy="388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뉴질랜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드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789028" y="10987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397617" y="18503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878275" y="26009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971600" y="42210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307811" y="4367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43557" y="8066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56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9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좌우로 움직이는 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우측 내용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왼쪽 삽화는 처음부터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495903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5312" y="894492"/>
            <a:ext cx="6918956" cy="8633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다른 나라의 돈으로 산 선물과 남은 동전은 우리나라 돈으로 얼마인지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940988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5786" y="1748811"/>
            <a:ext cx="6568441" cy="38673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754710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" name="TextBox 43"/>
          <p:cNvSpPr txBox="1"/>
          <p:nvPr/>
        </p:nvSpPr>
        <p:spPr>
          <a:xfrm>
            <a:off x="569064" y="1851792"/>
            <a:ext cx="596513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캐나다에서 산 물건은 우리나라 돈으로 얼마인지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96159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67832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과자 이미지만 사용</a:t>
                      </a:r>
                      <a:r>
                        <a:rPr kumimoji="0" lang="en-US" altLang="ko-KR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3-2\app\resource\contents\lesson01\ops\1\images\1_powerup\1_powerup_page2_ex3.svg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07246"/>
            <a:ext cx="992523" cy="1229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151" y="364770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그룹 46"/>
          <p:cNvGrpSpPr/>
          <p:nvPr/>
        </p:nvGrpSpPr>
        <p:grpSpPr>
          <a:xfrm>
            <a:off x="3064350" y="3459085"/>
            <a:ext cx="840546" cy="537565"/>
            <a:chOff x="6012160" y="1660849"/>
            <a:chExt cx="840546" cy="537565"/>
          </a:xfrm>
        </p:grpSpPr>
        <p:sp>
          <p:nvSpPr>
            <p:cNvPr id="50" name="직사각형 49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895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63" name="직사각형 62"/>
          <p:cNvSpPr/>
          <p:nvPr/>
        </p:nvSpPr>
        <p:spPr bwMode="auto">
          <a:xfrm>
            <a:off x="3695430" y="3629965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×6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64" name="그룹 63"/>
          <p:cNvGrpSpPr/>
          <p:nvPr/>
        </p:nvGrpSpPr>
        <p:grpSpPr>
          <a:xfrm>
            <a:off x="4302812" y="3401935"/>
            <a:ext cx="962749" cy="594715"/>
            <a:chOff x="6012160" y="1603699"/>
            <a:chExt cx="962749" cy="594715"/>
          </a:xfrm>
        </p:grpSpPr>
        <p:sp>
          <p:nvSpPr>
            <p:cNvPr id="65" name="직사각형 64"/>
            <p:cNvSpPr/>
            <p:nvPr/>
          </p:nvSpPr>
          <p:spPr bwMode="auto">
            <a:xfrm>
              <a:off x="6012160" y="1833284"/>
              <a:ext cx="84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5370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14909" y="1603699"/>
              <a:ext cx="360000" cy="355000"/>
            </a:xfrm>
            <a:prstGeom prst="rect">
              <a:avLst/>
            </a:prstGeom>
          </p:spPr>
        </p:pic>
      </p:grpSp>
      <p:sp>
        <p:nvSpPr>
          <p:cNvPr id="67" name="직사각형 66"/>
          <p:cNvSpPr/>
          <p:nvPr/>
        </p:nvSpPr>
        <p:spPr bwMode="auto">
          <a:xfrm>
            <a:off x="5078799" y="3620440"/>
            <a:ext cx="54684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원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 rot="10800000">
            <a:off x="2454448" y="5274076"/>
            <a:ext cx="2194365" cy="263186"/>
            <a:chOff x="2062652" y="5296530"/>
            <a:chExt cx="2194365" cy="263186"/>
          </a:xfrm>
        </p:grpSpPr>
        <p:pic>
          <p:nvPicPr>
            <p:cNvPr id="77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2652" y="5296530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4980" y="5340888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7430" y="5337931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6789" y="5305402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198" y="532979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7" name="타원 86"/>
          <p:cNvSpPr/>
          <p:nvPr/>
        </p:nvSpPr>
        <p:spPr>
          <a:xfrm>
            <a:off x="2477069" y="33556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013054"/>
            <a:ext cx="302889" cy="1222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76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495903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5312" y="894492"/>
            <a:ext cx="6918956" cy="8633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다른 나라의 돈으로 산 선물과 남은 동전은 우리나라 돈으로 얼마인지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897793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5786" y="1748811"/>
            <a:ext cx="6568441" cy="38673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6624228" y="1754710"/>
            <a:ext cx="283788" cy="1980220"/>
            <a:chOff x="6624228" y="1754710"/>
            <a:chExt cx="283788" cy="198022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24228" y="2263461"/>
              <a:ext cx="283785" cy="46335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24231" y="1754710"/>
              <a:ext cx="283785" cy="46335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24229" y="2767516"/>
              <a:ext cx="283785" cy="463356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24229" y="3271574"/>
              <a:ext cx="283785" cy="46335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" name="TextBox 43"/>
          <p:cNvSpPr txBox="1"/>
          <p:nvPr/>
        </p:nvSpPr>
        <p:spPr>
          <a:xfrm>
            <a:off x="569064" y="1851792"/>
            <a:ext cx="596513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호주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싱가포르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뉴질랜드에서 선물을 사는 데 쓴 돈은 얼마일까요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96159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2160912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923082"/>
              </p:ext>
            </p:extLst>
          </p:nvPr>
        </p:nvGraphicFramePr>
        <p:xfrm>
          <a:off x="470795" y="2818772"/>
          <a:ext cx="6045421" cy="169164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1493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637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601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선물을 사는 데 쓴 돈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우리나라 돈으로 구하는 식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계산 결과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호주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달러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826×5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4130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싱가포르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달러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871×7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6097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뉴질랜드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달러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765×8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6120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3" name="그룹 92"/>
          <p:cNvGrpSpPr/>
          <p:nvPr/>
        </p:nvGrpSpPr>
        <p:grpSpPr>
          <a:xfrm>
            <a:off x="2720466" y="5265204"/>
            <a:ext cx="1637116" cy="263186"/>
            <a:chOff x="319554" y="1245924"/>
            <a:chExt cx="2636592" cy="423864"/>
          </a:xfrm>
        </p:grpSpPr>
        <p:pic>
          <p:nvPicPr>
            <p:cNvPr id="94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5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4008" y="3248980"/>
            <a:ext cx="360000" cy="355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4008" y="3696204"/>
            <a:ext cx="360000" cy="3550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4008" y="4070265"/>
            <a:ext cx="360000" cy="3550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4068" y="4082592"/>
            <a:ext cx="360000" cy="3550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4068" y="3639984"/>
            <a:ext cx="360000" cy="3550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4068" y="3284984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9712" y="3248980"/>
            <a:ext cx="360000" cy="355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9712" y="3608596"/>
            <a:ext cx="360000" cy="3550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9712" y="3993696"/>
            <a:ext cx="360000" cy="355000"/>
          </a:xfrm>
          <a:prstGeom prst="rect">
            <a:avLst/>
          </a:prstGeom>
        </p:spPr>
      </p:pic>
      <p:pic>
        <p:nvPicPr>
          <p:cNvPr id="76" name="Picture 3">
            <a:extLst>
              <a:ext uri="{FF2B5EF4-FFF2-40B4-BE49-F238E27FC236}">
                <a16:creationId xmlns="" xmlns:a16="http://schemas.microsoft.com/office/drawing/2014/main" id="{223496B7-96B5-49A4-A752-CC4173735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0" y="2183478"/>
            <a:ext cx="6820597" cy="1955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43">
            <a:extLst>
              <a:ext uri="{FF2B5EF4-FFF2-40B4-BE49-F238E27FC236}">
                <a16:creationId xmlns="" xmlns:a16="http://schemas.microsoft.com/office/drawing/2014/main" id="{4746027F-19A9-4C32-8F8D-BA0D571FEAF7}"/>
              </a:ext>
            </a:extLst>
          </p:cNvPr>
          <p:cNvSpPr txBox="1"/>
          <p:nvPr/>
        </p:nvSpPr>
        <p:spPr>
          <a:xfrm>
            <a:off x="192007" y="3188295"/>
            <a:ext cx="62161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 smtClean="0">
                <a:latin typeface="맑은 고딕" pitchFamily="50" charset="-127"/>
                <a:ea typeface="맑은 고딕" pitchFamily="50" charset="-127"/>
              </a:rPr>
              <a:t>우리나라 돈으로 각각 얼마인지 구해 보세요</a:t>
            </a:r>
            <a:r>
              <a:rPr lang="en-US" altLang="ko-KR" sz="1900" b="1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8AB072C0-B844-473D-A4F9-1876AD11E7AD}"/>
              </a:ext>
            </a:extLst>
          </p:cNvPr>
          <p:cNvSpPr/>
          <p:nvPr/>
        </p:nvSpPr>
        <p:spPr>
          <a:xfrm>
            <a:off x="6534199" y="24168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21">
            <a:extLst>
              <a:ext uri="{FF2B5EF4-FFF2-40B4-BE49-F238E27FC236}">
                <a16:creationId xmlns="" xmlns:a16="http://schemas.microsoft.com/office/drawing/2014/main" id="{DE39E1FD-B904-4584-98F3-D57EC1D03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가로 팝업 창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초 뒤에 자동으로 닫힘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닫기 버튼으로 창 닫기 가능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17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보기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안에 별도의 정답 칸을 생성하지 않고 클릭 시 정답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단위는 처음부터 보여줌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상단 위치와 표 크기는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안에서 동일함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가운데 정렬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닫혔을 때 화면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클릭 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팝업창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열림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495903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5312" y="894492"/>
            <a:ext cx="6918956" cy="8633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다른 나라의 돈으로 산 선물과 남은 동전은 우리나라 돈으로 얼마인지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156625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5786" y="1748811"/>
            <a:ext cx="6568441" cy="38673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6624228" y="1754710"/>
            <a:ext cx="283788" cy="1980220"/>
            <a:chOff x="6624228" y="1754710"/>
            <a:chExt cx="283788" cy="198022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24228" y="2263461"/>
              <a:ext cx="283785" cy="46335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24231" y="1754710"/>
              <a:ext cx="283785" cy="46335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24229" y="2767516"/>
              <a:ext cx="283785" cy="463356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24229" y="3271574"/>
              <a:ext cx="283785" cy="46335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" name="TextBox 43"/>
          <p:cNvSpPr txBox="1"/>
          <p:nvPr/>
        </p:nvSpPr>
        <p:spPr>
          <a:xfrm>
            <a:off x="569064" y="1851792"/>
            <a:ext cx="596513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호주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싱가포르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뉴질랜드에서 선물을 사는 데 쓴 돈은 얼마일까요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96159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2160912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타원 57"/>
          <p:cNvSpPr/>
          <p:nvPr/>
        </p:nvSpPr>
        <p:spPr>
          <a:xfrm>
            <a:off x="2339752" y="21688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91205"/>
              </p:ext>
            </p:extLst>
          </p:nvPr>
        </p:nvGraphicFramePr>
        <p:xfrm>
          <a:off x="470795" y="2818772"/>
          <a:ext cx="6045421" cy="169164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1493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637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601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선물을 사는 데 쓴 돈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우리나라 돈으로 구하는 식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계산 결과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호주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달러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826×5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4130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싱가포르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달러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871×7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6097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뉴질랜드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달러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765×8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6120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2" name="타원 91"/>
          <p:cNvSpPr/>
          <p:nvPr/>
        </p:nvSpPr>
        <p:spPr>
          <a:xfrm>
            <a:off x="393318" y="26729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2720466" y="5265204"/>
            <a:ext cx="1637116" cy="263186"/>
            <a:chOff x="319554" y="1245924"/>
            <a:chExt cx="2636592" cy="423864"/>
          </a:xfrm>
        </p:grpSpPr>
        <p:pic>
          <p:nvPicPr>
            <p:cNvPr id="94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5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8" name="타원 97"/>
          <p:cNvSpPr/>
          <p:nvPr/>
        </p:nvSpPr>
        <p:spPr>
          <a:xfrm>
            <a:off x="2488021" y="51280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565" y="1628800"/>
            <a:ext cx="1907931" cy="509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708920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20032" y="24483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44008" y="3248980"/>
            <a:ext cx="360000" cy="355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44008" y="3696204"/>
            <a:ext cx="360000" cy="3550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44008" y="4070265"/>
            <a:ext cx="360000" cy="3550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84068" y="4082592"/>
            <a:ext cx="360000" cy="3550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84068" y="3639984"/>
            <a:ext cx="360000" cy="3550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84068" y="3284984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79712" y="3248980"/>
            <a:ext cx="360000" cy="355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79712" y="3608596"/>
            <a:ext cx="360000" cy="3550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79712" y="399369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5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873184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여러 나라의 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다른 나라의 돈이 우리나라 돈으로 얼마인지 알아보기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다른 나라의 돈이 우리나라 돈으로 얼마인지 알아보기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칭찬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8760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2735796" y="5470070"/>
            <a:ext cx="1637116" cy="263186"/>
            <a:chOff x="319554" y="1245924"/>
            <a:chExt cx="2636592" cy="423864"/>
          </a:xfrm>
        </p:grpSpPr>
        <p:pic>
          <p:nvPicPr>
            <p:cNvPr id="38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그림 보기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직접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삽화의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가격택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부분도 텍스트로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기울여진 정도는 삽화에서 보여지는 것과 동일하게 작성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전체 삽화는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정중앙을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기준으로 최대한 크게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980728"/>
            <a:ext cx="6660740" cy="4495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/>
          <p:cNvSpPr/>
          <p:nvPr/>
        </p:nvSpPr>
        <p:spPr bwMode="auto">
          <a:xfrm>
            <a:off x="1979712" y="1196752"/>
            <a:ext cx="957585" cy="388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캐나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4165044" y="1196752"/>
            <a:ext cx="957585" cy="388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호주</a:t>
            </a:r>
          </a:p>
        </p:txBody>
      </p:sp>
      <p:sp>
        <p:nvSpPr>
          <p:cNvPr id="46" name="직사각형 45"/>
          <p:cNvSpPr/>
          <p:nvPr/>
        </p:nvSpPr>
        <p:spPr bwMode="auto">
          <a:xfrm>
            <a:off x="1475656" y="3429000"/>
            <a:ext cx="1347014" cy="388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싱가포르</a:t>
            </a:r>
          </a:p>
        </p:txBody>
      </p:sp>
      <p:sp>
        <p:nvSpPr>
          <p:cNvPr id="47" name="직사각형 46"/>
          <p:cNvSpPr/>
          <p:nvPr/>
        </p:nvSpPr>
        <p:spPr bwMode="auto">
          <a:xfrm>
            <a:off x="3729042" y="3429000"/>
            <a:ext cx="1347014" cy="388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뉴질랜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드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789028" y="10987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3397617" y="18503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878275" y="26009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971600" y="42210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307811" y="4367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43557" y="8066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57766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3-2\app\resource\contents\lesson01\ops\1\images\1_powerup\1_powerup_page2_ex2.svg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타원 56"/>
          <p:cNvSpPr/>
          <p:nvPr/>
        </p:nvSpPr>
        <p:spPr>
          <a:xfrm>
            <a:off x="2439258" y="54789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415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8760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그림 보기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직접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부분은 칸에 들어가도록 텍스트 크기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최대한 크게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전체 삽화는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정중앙을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기준으로 최대한 크게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02303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3-2\app\resource\contents\lesson01\ops\1\images\1_powerup\1_powerup_page2_ex1.svg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8" y="2358943"/>
            <a:ext cx="6863326" cy="1749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 bwMode="auto">
          <a:xfrm>
            <a:off x="179512" y="2518612"/>
            <a:ext cx="1915170" cy="7764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각 나라의</a:t>
            </a:r>
            <a:endParaRPr kumimoji="1" lang="en-US" altLang="ko-KR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달러 동전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2267744" y="3123439"/>
            <a:ext cx="957585" cy="388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캐나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3470399" y="3132300"/>
            <a:ext cx="957585" cy="388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호주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4449122" y="3123439"/>
            <a:ext cx="1347014" cy="388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싱가포르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616116" y="3117658"/>
            <a:ext cx="1347014" cy="388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뉴질랜</a:t>
            </a:r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드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2267744" y="3592526"/>
            <a:ext cx="957585" cy="388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895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3506403" y="3601579"/>
            <a:ext cx="957585" cy="388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826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658531" y="3601579"/>
            <a:ext cx="957585" cy="388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871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5832140" y="3592526"/>
            <a:ext cx="957585" cy="388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765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220294" y="3600352"/>
            <a:ext cx="1750573" cy="388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우리나라 돈</a:t>
            </a:r>
            <a:endParaRPr kumimoji="1" lang="en-US" altLang="ko-KR" sz="14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(2020</a:t>
            </a:r>
            <a:r>
              <a:rPr kumimoji="1" lang="ko-KR" altLang="en-US" sz="14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년 </a:t>
            </a: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ko-KR" altLang="en-US" sz="14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월 </a:t>
            </a: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4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일 기준</a:t>
            </a: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4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43857" y="22531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92152" y="33949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 rot="10800000">
            <a:off x="2720466" y="5487536"/>
            <a:ext cx="1637116" cy="263186"/>
            <a:chOff x="319554" y="1245924"/>
            <a:chExt cx="2636592" cy="423864"/>
          </a:xfrm>
        </p:grpSpPr>
        <p:pic>
          <p:nvPicPr>
            <p:cNvPr id="42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6" name="타원 45"/>
          <p:cNvSpPr/>
          <p:nvPr/>
        </p:nvSpPr>
        <p:spPr>
          <a:xfrm>
            <a:off x="6600601" y="21885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390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보기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안에 별도의 정답 칸을 생성하지 않고 클릭 시 정답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단위는 처음부터 보여줌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 상단 위치와 표 크기는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안에서 동일함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495903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5312" y="894492"/>
            <a:ext cx="6918956" cy="8633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다른 나라의 돈으로 산 선물과 남은 동전은 우리나라 돈으로 얼마인지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811415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5786" y="1748811"/>
            <a:ext cx="6568441" cy="38673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6624228" y="1754710"/>
            <a:ext cx="283788" cy="1980220"/>
            <a:chOff x="6624228" y="1754710"/>
            <a:chExt cx="283788" cy="198022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24228" y="2263461"/>
              <a:ext cx="283785" cy="46335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24231" y="1754710"/>
              <a:ext cx="283785" cy="46335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24229" y="2767516"/>
              <a:ext cx="283785" cy="463356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24229" y="3271574"/>
              <a:ext cx="283785" cy="46335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" name="TextBox 43"/>
          <p:cNvSpPr txBox="1"/>
          <p:nvPr/>
        </p:nvSpPr>
        <p:spPr>
          <a:xfrm>
            <a:off x="569064" y="1851792"/>
            <a:ext cx="59651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삼촌에게서 받은 다른 나라의 동전은 얼마일까요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96159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857" y="1876588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396017"/>
              </p:ext>
            </p:extLst>
          </p:nvPr>
        </p:nvGraphicFramePr>
        <p:xfrm>
          <a:off x="470795" y="2818616"/>
          <a:ext cx="6045421" cy="206248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1488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641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601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달러 동전의 수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우리나라 돈으로 구하는 식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계산 결과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캐나다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895×2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1790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호주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826×4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3304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싱가포르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871×3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2613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뉴질랜드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765×5</a:t>
                      </a:r>
                      <a:endParaRPr lang="ko-KR" altLang="en-US" sz="1900" b="1" kern="1200" dirty="0" smtClean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3825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5" name="그림 8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008" y="3248980"/>
            <a:ext cx="360000" cy="3550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008" y="3696204"/>
            <a:ext cx="360000" cy="3550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008" y="4070265"/>
            <a:ext cx="360000" cy="3550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4068" y="4082592"/>
            <a:ext cx="360000" cy="355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4068" y="3639984"/>
            <a:ext cx="360000" cy="355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4068" y="3284984"/>
            <a:ext cx="360000" cy="355000"/>
          </a:xfrm>
          <a:prstGeom prst="rect">
            <a:avLst/>
          </a:prstGeom>
        </p:spPr>
      </p:pic>
      <p:grpSp>
        <p:nvGrpSpPr>
          <p:cNvPr id="93" name="그룹 92"/>
          <p:cNvGrpSpPr/>
          <p:nvPr/>
        </p:nvGrpSpPr>
        <p:grpSpPr>
          <a:xfrm rot="10800000">
            <a:off x="2720466" y="5265204"/>
            <a:ext cx="1637116" cy="263186"/>
            <a:chOff x="319554" y="1245924"/>
            <a:chExt cx="2636592" cy="423864"/>
          </a:xfrm>
        </p:grpSpPr>
        <p:pic>
          <p:nvPicPr>
            <p:cNvPr id="94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5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9712" y="3248980"/>
            <a:ext cx="360000" cy="355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9712" y="3608596"/>
            <a:ext cx="360000" cy="3550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9712" y="3993696"/>
            <a:ext cx="360000" cy="3550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9712" y="4400779"/>
            <a:ext cx="360000" cy="3550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008" y="4395365"/>
            <a:ext cx="360000" cy="3550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4068" y="4407692"/>
            <a:ext cx="360000" cy="355000"/>
          </a:xfrm>
          <a:prstGeom prst="rect">
            <a:avLst/>
          </a:prstGeom>
        </p:spPr>
      </p:pic>
      <p:sp>
        <p:nvSpPr>
          <p:cNvPr id="81" name="타원 80"/>
          <p:cNvSpPr/>
          <p:nvPr/>
        </p:nvSpPr>
        <p:spPr>
          <a:xfrm>
            <a:off x="971600" y="25645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6327689" y="17057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708920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008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8760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2735796" y="5470070"/>
            <a:ext cx="1637116" cy="263186"/>
            <a:chOff x="319554" y="1245924"/>
            <a:chExt cx="2636592" cy="423864"/>
          </a:xfrm>
        </p:grpSpPr>
        <p:pic>
          <p:nvPicPr>
            <p:cNvPr id="38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그림 보기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직접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삽화의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가격택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부분도 텍스트로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기울여진 정도는 삽화에서 보여지는 것과 동일하게 작성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전체 삽화는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정중앙을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기준으로 최대한 크게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980728"/>
            <a:ext cx="6660740" cy="4495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/>
          <p:cNvSpPr/>
          <p:nvPr/>
        </p:nvSpPr>
        <p:spPr bwMode="auto">
          <a:xfrm>
            <a:off x="1979712" y="1196752"/>
            <a:ext cx="957585" cy="388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캐나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4165044" y="1196752"/>
            <a:ext cx="957585" cy="388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호주</a:t>
            </a:r>
          </a:p>
        </p:txBody>
      </p:sp>
      <p:sp>
        <p:nvSpPr>
          <p:cNvPr id="46" name="직사각형 45"/>
          <p:cNvSpPr/>
          <p:nvPr/>
        </p:nvSpPr>
        <p:spPr bwMode="auto">
          <a:xfrm>
            <a:off x="1475656" y="3429000"/>
            <a:ext cx="1347014" cy="388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싱가포르</a:t>
            </a:r>
          </a:p>
        </p:txBody>
      </p:sp>
      <p:sp>
        <p:nvSpPr>
          <p:cNvPr id="47" name="직사각형 46"/>
          <p:cNvSpPr/>
          <p:nvPr/>
        </p:nvSpPr>
        <p:spPr bwMode="auto">
          <a:xfrm>
            <a:off x="3729042" y="3429000"/>
            <a:ext cx="1347014" cy="388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뉴질랜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드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789028" y="10987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3397617" y="18503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878275" y="26009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971600" y="42210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307811" y="4367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43557" y="8066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55780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3-2\app\resource\contents\lesson01\ops\1\images\1_powerup\1_powerup_page2_ex2.svg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타원 56"/>
          <p:cNvSpPr/>
          <p:nvPr/>
        </p:nvSpPr>
        <p:spPr>
          <a:xfrm>
            <a:off x="2439258" y="54789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8760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그림 보기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직접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부분은 칸에 들어가도록 텍스트 크기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최대한 크게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전체 삽화는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정중앙을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기준으로 최대한 크게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17011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3-2\app\resource\contents\lesson01\ops\1\images\1_powerup\1_powerup_page4_pop.svg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 rot="10800000">
            <a:off x="2720466" y="5487536"/>
            <a:ext cx="1637116" cy="263186"/>
            <a:chOff x="319554" y="1245924"/>
            <a:chExt cx="2636592" cy="423864"/>
          </a:xfrm>
        </p:grpSpPr>
        <p:pic>
          <p:nvPicPr>
            <p:cNvPr id="42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2" y="2357933"/>
            <a:ext cx="6848475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 bwMode="auto">
          <a:xfrm>
            <a:off x="179512" y="2544553"/>
            <a:ext cx="1915170" cy="7764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각 나라의</a:t>
            </a:r>
            <a:endParaRPr kumimoji="1" lang="en-US" altLang="ko-KR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달러 동전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2267744" y="3123439"/>
            <a:ext cx="957585" cy="388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캐나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3470399" y="3132300"/>
            <a:ext cx="957585" cy="388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호주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4449122" y="3123439"/>
            <a:ext cx="1347014" cy="388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싱가포르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616116" y="3117658"/>
            <a:ext cx="1347014" cy="388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뉴질랜</a:t>
            </a:r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드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2267744" y="3592526"/>
            <a:ext cx="957585" cy="388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895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3506403" y="3601579"/>
            <a:ext cx="957585" cy="388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826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658531" y="3601579"/>
            <a:ext cx="957585" cy="388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871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5832140" y="3592526"/>
            <a:ext cx="957585" cy="388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765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220294" y="3600352"/>
            <a:ext cx="1750573" cy="388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우리나라 돈</a:t>
            </a:r>
            <a:endParaRPr kumimoji="1" lang="en-US" altLang="ko-KR" sz="14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(2020</a:t>
            </a:r>
            <a:r>
              <a:rPr kumimoji="1" lang="ko-KR" altLang="en-US" sz="14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년 </a:t>
            </a: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ko-KR" altLang="en-US" sz="14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월 </a:t>
            </a: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4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일 기준</a:t>
            </a: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4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43857" y="22531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92152" y="33949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264663" y="4176031"/>
            <a:ext cx="957585" cy="388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3503322" y="4185084"/>
            <a:ext cx="957585" cy="388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655450" y="4185084"/>
            <a:ext cx="957585" cy="388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5829059" y="4176031"/>
            <a:ext cx="957585" cy="388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217213" y="4183857"/>
            <a:ext cx="1750573" cy="388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남은 </a:t>
            </a: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4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달러 동전</a:t>
            </a:r>
          </a:p>
        </p:txBody>
      </p:sp>
      <p:sp>
        <p:nvSpPr>
          <p:cNvPr id="46" name="타원 45"/>
          <p:cNvSpPr/>
          <p:nvPr/>
        </p:nvSpPr>
        <p:spPr>
          <a:xfrm>
            <a:off x="6600601" y="21885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59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495903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5312" y="894492"/>
            <a:ext cx="6918956" cy="8633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다른 나라의 돈으로 산 선물과 남은 동전은 우리나라 돈으로 얼마인지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325594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5786" y="1748811"/>
            <a:ext cx="6568441" cy="38673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6624228" y="1754710"/>
            <a:ext cx="283788" cy="1980220"/>
            <a:chOff x="6624228" y="1754710"/>
            <a:chExt cx="283788" cy="198022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24228" y="2263461"/>
              <a:ext cx="283785" cy="46335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24231" y="1754710"/>
              <a:ext cx="283785" cy="46335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24229" y="2767516"/>
              <a:ext cx="283785" cy="46335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24229" y="3271574"/>
              <a:ext cx="283785" cy="463356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" name="TextBox 43"/>
          <p:cNvSpPr txBox="1"/>
          <p:nvPr/>
        </p:nvSpPr>
        <p:spPr>
          <a:xfrm>
            <a:off x="569064" y="1851792"/>
            <a:ext cx="59651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친구들과 해결 과정을 공유하고 결과를 비교해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96159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668" y="3316909"/>
            <a:ext cx="1143000" cy="194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모서리가 둥근 사각형 설명선 24"/>
          <p:cNvSpPr/>
          <p:nvPr/>
        </p:nvSpPr>
        <p:spPr>
          <a:xfrm>
            <a:off x="1619275" y="2384884"/>
            <a:ext cx="3636802" cy="861466"/>
          </a:xfrm>
          <a:prstGeom prst="wedgeRoundRectCallout">
            <a:avLst>
              <a:gd name="adj1" fmla="val 7053"/>
              <a:gd name="adj2" fmla="val 79469"/>
              <a:gd name="adj3" fmla="val 16667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과정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결과를 모두 비교해 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지니 캐릭터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437676" y="32715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191968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926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24727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단원을 마무리해요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998" y="31442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537" y="3612322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95" y="3606407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205078" y="3601368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26~29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5" name="직사각형 24"/>
          <p:cNvSpPr/>
          <p:nvPr/>
        </p:nvSpPr>
        <p:spPr>
          <a:xfrm>
            <a:off x="4736841" y="3597298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312" y="894492"/>
            <a:ext cx="6918956" cy="950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89042" y="1304764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오늘 학습한 내용을 떠올려 보고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우리 반 친구를 칭찬해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356080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55233" y="896404"/>
            <a:ext cx="225652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964" y="7218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  <a:hlinkClick r:id="rId3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52" y="1971080"/>
            <a:ext cx="6286282" cy="300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9" y="898694"/>
            <a:ext cx="6917779" cy="471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616781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1_powerup_ani.mp4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3-2\app\resource\contents\lesson01\ops\1\media\mp4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9275" y="898695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839913" y="2425265"/>
            <a:ext cx="3426375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나라의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돈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400565" y="3487383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5400000">
            <a:off x="3510504" y="3595395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888940"/>
            <a:ext cx="60797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다른 나라의 돈이 우리나라 돈으로 얼마인지 곱셈을 활용하여 해결하고 설명할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01714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633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다른 나라의 돈으로 산 선물과 남은 동전은 우리나라 돈으로 얼마인지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 텍스트 들어감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내 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120965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)3-2-1(1).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691680" y="52906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16703" y="20405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985" y="5290672"/>
            <a:ext cx="247915" cy="242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203" y="5333914"/>
            <a:ext cx="472767" cy="1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943" y="5331031"/>
            <a:ext cx="484298" cy="18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227" y="5299321"/>
            <a:ext cx="253680" cy="247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964" y="5331031"/>
            <a:ext cx="484298" cy="18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64" y="1999484"/>
            <a:ext cx="4535396" cy="3221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모서리가 둥근 사각형 설명선 33"/>
          <p:cNvSpPr/>
          <p:nvPr/>
        </p:nvSpPr>
        <p:spPr>
          <a:xfrm>
            <a:off x="913241" y="2023897"/>
            <a:ext cx="2490404" cy="1045063"/>
          </a:xfrm>
          <a:prstGeom prst="wedgeRoundRectCallout">
            <a:avLst>
              <a:gd name="adj1" fmla="val 27477"/>
              <a:gd name="adj2" fmla="val 72818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삼촌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이번에는 어디 놀러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갔다 오셨어요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3671900" y="1916832"/>
            <a:ext cx="3007654" cy="1066593"/>
          </a:xfrm>
          <a:prstGeom prst="wedgeRoundRectCallout">
            <a:avLst>
              <a:gd name="adj1" fmla="val -33961"/>
              <a:gd name="adj2" fmla="val 66554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놀러 간 것이 아니고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일하러 다녀왔어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우리 조카 선물도 사왔지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262" y="5331031"/>
            <a:ext cx="484298" cy="18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/>
          <p:cNvSpPr/>
          <p:nvPr/>
        </p:nvSpPr>
        <p:spPr>
          <a:xfrm>
            <a:off x="6531285" y="52205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925" y="5331031"/>
            <a:ext cx="484298" cy="18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57" y="1917204"/>
            <a:ext cx="3990975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8633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다른 나라의 돈으로 산 선물과 남은 동전은 우리나라 돈으로 얼마인지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 텍스트 들어감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84365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)3-2-1(1).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111619" y="20405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202" y="5333914"/>
            <a:ext cx="472767" cy="1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049" y="5331031"/>
            <a:ext cx="484298" cy="1844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  <a:extLst/>
        </p:spPr>
      </p:pic>
      <p:pic>
        <p:nvPicPr>
          <p:cNvPr id="32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113" y="5331031"/>
            <a:ext cx="484298" cy="18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모서리가 둥근 사각형 설명선 33"/>
          <p:cNvSpPr/>
          <p:nvPr/>
        </p:nvSpPr>
        <p:spPr>
          <a:xfrm>
            <a:off x="1408157" y="2169606"/>
            <a:ext cx="1500572" cy="736352"/>
          </a:xfrm>
          <a:prstGeom prst="wedgeRoundRectCallout">
            <a:avLst>
              <a:gd name="adj1" fmla="val 19860"/>
              <a:gd name="adj2" fmla="val 70231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와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~</a:t>
            </a:r>
          </a:p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정말요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3671900" y="2905958"/>
            <a:ext cx="1503827" cy="445643"/>
          </a:xfrm>
          <a:prstGeom prst="wedgeRoundRectCallout">
            <a:avLst>
              <a:gd name="adj1" fmla="val -32061"/>
              <a:gd name="adj2" fmla="val 94340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기다려 봐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411" y="5331031"/>
            <a:ext cx="484298" cy="18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376" y="5299321"/>
            <a:ext cx="253680" cy="247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074" y="5331031"/>
            <a:ext cx="484298" cy="18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969007" y="5292363"/>
            <a:ext cx="253680" cy="247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424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72" y="2155141"/>
            <a:ext cx="5259345" cy="3050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8633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다른 나라의 돈으로 산 선물과 남은 동전은 우리나라 돈으로 얼마인지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 텍스트 들어감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칸 안에 들어가게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17226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)3-2-1(1).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145" y="5333914"/>
            <a:ext cx="472767" cy="1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049" y="5331031"/>
            <a:ext cx="484298" cy="1844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  <a:extLst/>
        </p:spPr>
      </p:pic>
      <p:pic>
        <p:nvPicPr>
          <p:cNvPr id="32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558" y="5331031"/>
            <a:ext cx="484298" cy="18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모서리가 둥근 사각형 설명선 33"/>
          <p:cNvSpPr/>
          <p:nvPr/>
        </p:nvSpPr>
        <p:spPr>
          <a:xfrm>
            <a:off x="201497" y="2155140"/>
            <a:ext cx="2139266" cy="913819"/>
          </a:xfrm>
          <a:prstGeom prst="wedgeRoundRectCallout">
            <a:avLst>
              <a:gd name="adj1" fmla="val 19860"/>
              <a:gd name="adj2" fmla="val 70231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각각 캐나다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호주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싱가포르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뉴질랜드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사 온 선물이야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411" y="5331031"/>
            <a:ext cx="484298" cy="18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/>
          <p:cNvSpPr/>
          <p:nvPr/>
        </p:nvSpPr>
        <p:spPr bwMode="auto">
          <a:xfrm>
            <a:off x="2636851" y="2298733"/>
            <a:ext cx="80657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캐나다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3989679" y="2298733"/>
            <a:ext cx="80657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호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주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453403" y="3709871"/>
            <a:ext cx="105038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싱가포르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846484" y="3737030"/>
            <a:ext cx="1112715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뉴질랜드</a:t>
            </a:r>
          </a:p>
        </p:txBody>
      </p:sp>
      <p:sp>
        <p:nvSpPr>
          <p:cNvPr id="24" name="타원 23"/>
          <p:cNvSpPr/>
          <p:nvPr/>
        </p:nvSpPr>
        <p:spPr>
          <a:xfrm>
            <a:off x="201497" y="18775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모서리가 둥근 사각형 설명선 40"/>
          <p:cNvSpPr/>
          <p:nvPr/>
        </p:nvSpPr>
        <p:spPr>
          <a:xfrm>
            <a:off x="4959199" y="3068958"/>
            <a:ext cx="1340342" cy="456910"/>
          </a:xfrm>
          <a:prstGeom prst="wedgeRoundRectCallout">
            <a:avLst>
              <a:gd name="adj1" fmla="val -19992"/>
              <a:gd name="adj2" fmla="val 74194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 5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355515" y="21508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376" y="5299321"/>
            <a:ext cx="253680" cy="247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074" y="5331031"/>
            <a:ext cx="484298" cy="18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969007" y="5292363"/>
            <a:ext cx="253680" cy="247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92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35" y="2284467"/>
            <a:ext cx="508635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8633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다른 나라의 돈으로 산 선물과 남은 동전은 우리나라 돈으로 얼마인지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 텍스트 들어감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188040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)3-2-1(1).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사각형 설명선 33"/>
          <p:cNvSpPr/>
          <p:nvPr/>
        </p:nvSpPr>
        <p:spPr>
          <a:xfrm>
            <a:off x="489529" y="1795101"/>
            <a:ext cx="2606307" cy="913819"/>
          </a:xfrm>
          <a:prstGeom prst="wedgeRoundRectCallout">
            <a:avLst>
              <a:gd name="adj1" fmla="val 19860"/>
              <a:gd name="adj2" fmla="val 70231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이건 달러라고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읽는 거야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우리나라에서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천 원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이천 원 하듯이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······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01497" y="18775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모서리가 둥근 사각형 설명선 40"/>
          <p:cNvSpPr/>
          <p:nvPr/>
        </p:nvSpPr>
        <p:spPr>
          <a:xfrm>
            <a:off x="4533523" y="2780928"/>
            <a:ext cx="801931" cy="456910"/>
          </a:xfrm>
          <a:prstGeom prst="wedgeRoundRectCallout">
            <a:avLst>
              <a:gd name="adj1" fmla="val -19992"/>
              <a:gd name="adj2" fmla="val 74194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아하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201" y="5333914"/>
            <a:ext cx="472767" cy="1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049" y="5331031"/>
            <a:ext cx="484298" cy="1844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  <a:extLst/>
        </p:spPr>
      </p:pic>
      <p:pic>
        <p:nvPicPr>
          <p:cNvPr id="2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558" y="5331031"/>
            <a:ext cx="484298" cy="18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14" y="5331031"/>
            <a:ext cx="484298" cy="18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376" y="5299321"/>
            <a:ext cx="253680" cy="247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074" y="5331031"/>
            <a:ext cx="484298" cy="18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969007" y="5292363"/>
            <a:ext cx="253680" cy="247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520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43" y="2276450"/>
            <a:ext cx="515302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8633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다른 나라의 돈으로 산 선물과 남은 동전은 우리나라 돈으로 얼마인지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 텍스트 들어감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내에서 최대한 텍스트 크게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왼쪽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텍스트를 기준으로 양쪽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텍스트 크기 동일하게 작성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.)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3573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)3-2-1(1).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사각형 설명선 33"/>
          <p:cNvSpPr/>
          <p:nvPr/>
        </p:nvSpPr>
        <p:spPr>
          <a:xfrm>
            <a:off x="822153" y="1801640"/>
            <a:ext cx="2993763" cy="1290649"/>
          </a:xfrm>
          <a:prstGeom prst="wedgeRoundRectCallout">
            <a:avLst>
              <a:gd name="adj1" fmla="val -1845"/>
              <a:gd name="adj2" fmla="val 6844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남은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달러 동전도 기념으로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줄게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캐나다 동전은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호주 동전은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싱가포르 동전은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뉴질랜드 동전은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개네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31286" y="26396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모서리가 둥근 사각형 설명선 40"/>
          <p:cNvSpPr/>
          <p:nvPr/>
        </p:nvSpPr>
        <p:spPr>
          <a:xfrm>
            <a:off x="4139952" y="2348880"/>
            <a:ext cx="1692188" cy="873710"/>
          </a:xfrm>
          <a:prstGeom prst="wedgeRoundRectCallout">
            <a:avLst>
              <a:gd name="adj1" fmla="val -19992"/>
              <a:gd name="adj2" fmla="val 74194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우리나라 돈으로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계산하면 각각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얼마인 거죠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 rot="10800000">
            <a:off x="2024985" y="5290672"/>
            <a:ext cx="3040922" cy="256563"/>
            <a:chOff x="2024985" y="5290672"/>
            <a:chExt cx="3040922" cy="256563"/>
          </a:xfrm>
        </p:grpSpPr>
        <p:pic>
          <p:nvPicPr>
            <p:cNvPr id="23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4985" y="5290672"/>
              <a:ext cx="247915" cy="242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203" y="5333914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1943" y="5331031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2227" y="5299321"/>
              <a:ext cx="253680" cy="2479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1964" y="5331031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6262" y="5331031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1925" y="5331031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501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43568</TotalTime>
  <Words>1854</Words>
  <Application>Microsoft Office PowerPoint</Application>
  <PresentationFormat>화면 슬라이드 쇼(4:3)</PresentationFormat>
  <Paragraphs>722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7752</cp:revision>
  <cp:lastPrinted>2021-12-20T01:30:02Z</cp:lastPrinted>
  <dcterms:created xsi:type="dcterms:W3CDTF">2008-07-15T12:19:11Z</dcterms:created>
  <dcterms:modified xsi:type="dcterms:W3CDTF">2022-05-31T05:12:30Z</dcterms:modified>
</cp:coreProperties>
</file>