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364" r:id="rId5"/>
    <p:sldId id="1347" r:id="rId6"/>
    <p:sldId id="1392" r:id="rId7"/>
    <p:sldId id="1393" r:id="rId8"/>
    <p:sldId id="1394" r:id="rId9"/>
    <p:sldId id="1097" r:id="rId10"/>
    <p:sldId id="1289" r:id="rId11"/>
    <p:sldId id="1377" r:id="rId12"/>
    <p:sldId id="1378" r:id="rId13"/>
    <p:sldId id="1379" r:id="rId14"/>
    <p:sldId id="1329" r:id="rId15"/>
    <p:sldId id="1380" r:id="rId16"/>
    <p:sldId id="1381" r:id="rId17"/>
    <p:sldId id="1310" r:id="rId18"/>
    <p:sldId id="1395" r:id="rId19"/>
    <p:sldId id="1297" r:id="rId20"/>
    <p:sldId id="1315" r:id="rId21"/>
    <p:sldId id="1316" r:id="rId22"/>
    <p:sldId id="1322" r:id="rId23"/>
    <p:sldId id="1323" r:id="rId24"/>
    <p:sldId id="1396" r:id="rId25"/>
    <p:sldId id="1324" r:id="rId26"/>
    <p:sldId id="1342" r:id="rId27"/>
    <p:sldId id="1397" r:id="rId28"/>
    <p:sldId id="1317" r:id="rId29"/>
    <p:sldId id="1404" r:id="rId30"/>
    <p:sldId id="1358" r:id="rId31"/>
    <p:sldId id="1399" r:id="rId32"/>
    <p:sldId id="1366" r:id="rId33"/>
    <p:sldId id="1400" r:id="rId34"/>
    <p:sldId id="1320" r:id="rId35"/>
    <p:sldId id="1401" r:id="rId36"/>
    <p:sldId id="1321" r:id="rId37"/>
    <p:sldId id="1402" r:id="rId38"/>
    <p:sldId id="1343" r:id="rId39"/>
    <p:sldId id="1403" r:id="rId40"/>
    <p:sldId id="1391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96E0"/>
    <a:srgbClr val="FF5A00"/>
    <a:srgbClr val="AED7F3"/>
    <a:srgbClr val="FFCCCC"/>
    <a:srgbClr val="FF9999"/>
    <a:srgbClr val="C1E8EC"/>
    <a:srgbClr val="E46C0A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57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56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1693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jpe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2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2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4623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081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사람이 사용한 쌀가루의 양을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사람이 사용한 쌀가루의 양이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컵보다 많은지 적은지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478443" y="13923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1" y="3689403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51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934149" y="1013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44266"/>
              </p:ext>
            </p:extLst>
          </p:nvPr>
        </p:nvGraphicFramePr>
        <p:xfrm>
          <a:off x="1820092" y="399655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11558" y="2618248"/>
            <a:ext cx="6224439" cy="7574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컵보다 많은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쌀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가루를 사용했고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아버지는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컵보다 많은 쌀가루를 사용했으므로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컵보다는 많을 것 같습니다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 bwMode="auto">
          <a:xfrm>
            <a:off x="611557" y="3645024"/>
            <a:ext cx="6224439" cy="124771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lnSpc>
                <a:spcPct val="150000"/>
              </a:lnSpc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나와 아버지가 사용한 쌀가루의 양에서 분수 부분 </a:t>
            </a:r>
            <a:r>
              <a:rPr lang="ko-KR" altLang="en-US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    를 더해도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작으므로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컵보다 적을 것 같습니다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050762"/>
              </p:ext>
            </p:extLst>
          </p:nvPr>
        </p:nvGraphicFramePr>
        <p:xfrm>
          <a:off x="1136016" y="399955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9161" y="4715242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643" y="2395778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사람이 사용한 쌀가루의 양을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이미지와 함께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사용한 쌀가루의 양을 각각 그림에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1718188" y="2168860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940440" y="2168860"/>
            <a:ext cx="948960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아버지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90" y="2492896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5677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 / answer_02.svg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내에 텍스트는 지우고 새로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\app\resource\contents\lesson01\ops\lesson01\images\mm_42_1_03_03_02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209" y="2494441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1267"/>
              </p:ext>
            </p:extLst>
          </p:nvPr>
        </p:nvGraphicFramePr>
        <p:xfrm>
          <a:off x="872094" y="28889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3792" y="3000326"/>
            <a:ext cx="65434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87690"/>
              </p:ext>
            </p:extLst>
          </p:nvPr>
        </p:nvGraphicFramePr>
        <p:xfrm>
          <a:off x="3873176" y="28908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3612469" y="2998800"/>
            <a:ext cx="659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56" y="4761148"/>
            <a:ext cx="247372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1421649" y="22356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39552" y="249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51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00" y="2708920"/>
            <a:ext cx="1581232" cy="10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73" y="301686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1279707" y="3051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660957" y="25513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581" y="2708920"/>
            <a:ext cx="2388643" cy="10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77" y="30049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3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사람이 사용한 쌀가루의 양을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진입 부터 정답 이미지로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 아님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사람이 사용한 쌀가루의 양을 구하는 식을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915816" y="4270065"/>
            <a:ext cx="1260140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43808" y="4374037"/>
            <a:ext cx="1512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6641"/>
              </p:ext>
            </p:extLst>
          </p:nvPr>
        </p:nvGraphicFramePr>
        <p:xfrm>
          <a:off x="3104909" y="429694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23220"/>
              </p:ext>
            </p:extLst>
          </p:nvPr>
        </p:nvGraphicFramePr>
        <p:xfrm>
          <a:off x="3824383" y="429694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56" y="4041068"/>
            <a:ext cx="360000" cy="355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00" y="2710800"/>
            <a:ext cx="1584176" cy="103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00" y="2710800"/>
            <a:ext cx="2382624" cy="102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51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392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\app\resource\contents\lesson01\ops\lesson01\images\mm_42_1_03_03_02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90" y="2492896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209" y="2494441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1718188" y="2168860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940440" y="2168860"/>
            <a:ext cx="948960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아버지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36387"/>
              </p:ext>
            </p:extLst>
          </p:nvPr>
        </p:nvGraphicFramePr>
        <p:xfrm>
          <a:off x="872094" y="288894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13792" y="3000326"/>
            <a:ext cx="65434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15216"/>
              </p:ext>
            </p:extLst>
          </p:nvPr>
        </p:nvGraphicFramePr>
        <p:xfrm>
          <a:off x="3873176" y="28908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3612469" y="2998800"/>
            <a:ext cx="659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767547" y="2508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2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사람이 사용한 쌀가루의 양을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사람이 사용한 쌀가루의 양을 그림으로 나타내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4738251" y="1305292"/>
            <a:ext cx="2277494" cy="313547"/>
            <a:chOff x="623133" y="5445224"/>
            <a:chExt cx="2277494" cy="313547"/>
          </a:xfrm>
        </p:grpSpPr>
        <p:grpSp>
          <p:nvGrpSpPr>
            <p:cNvPr id="46" name="그룹 4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064462" y="4473116"/>
            <a:ext cx="88679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64461" y="4594022"/>
            <a:ext cx="10754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54257"/>
              </p:ext>
            </p:extLst>
          </p:nvPr>
        </p:nvGraphicFramePr>
        <p:xfrm>
          <a:off x="3325420" y="4498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6" name="그림 7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52" y="4295616"/>
            <a:ext cx="360000" cy="355000"/>
          </a:xfrm>
          <a:prstGeom prst="rect">
            <a:avLst/>
          </a:prstGeom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0585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\app\resource\contents\lesson01\ops\lesson01\images\mm_42_1_03_03_03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404037"/>
            <a:ext cx="5041973" cy="16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41" y="2404037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83" y="308791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447" y="4629260"/>
            <a:ext cx="1979049" cy="63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16570" y="23958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123334" y="30838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51" y="1017914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0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92932"/>
              </p:ext>
            </p:extLst>
          </p:nvPr>
        </p:nvGraphicFramePr>
        <p:xfrm>
          <a:off x="611560" y="9312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75384"/>
              </p:ext>
            </p:extLst>
          </p:nvPr>
        </p:nvGraphicFramePr>
        <p:xfrm>
          <a:off x="1862175" y="162105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426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92504" y="1548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4992042" y="1374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98505"/>
              </p:ext>
            </p:extLst>
          </p:nvPr>
        </p:nvGraphicFramePr>
        <p:xfrm>
          <a:off x="1276588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62838"/>
              </p:ext>
            </p:extLst>
          </p:nvPr>
        </p:nvGraphicFramePr>
        <p:xfrm>
          <a:off x="2519772" y="16213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452483"/>
            <a:ext cx="5220580" cy="133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01115"/>
              </p:ext>
            </p:extLst>
          </p:nvPr>
        </p:nvGraphicFramePr>
        <p:xfrm>
          <a:off x="4860032" y="241783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601730" y="2529218"/>
            <a:ext cx="65434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09981"/>
              </p:ext>
            </p:extLst>
          </p:nvPr>
        </p:nvGraphicFramePr>
        <p:xfrm>
          <a:off x="1331988" y="241783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68529" y="2529218"/>
            <a:ext cx="659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98814"/>
              </p:ext>
            </p:extLst>
          </p:nvPr>
        </p:nvGraphicFramePr>
        <p:xfrm>
          <a:off x="637401" y="32142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88800" y="3291414"/>
            <a:ext cx="147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91832"/>
              </p:ext>
            </p:extLst>
          </p:nvPr>
        </p:nvGraphicFramePr>
        <p:xfrm>
          <a:off x="1331640" y="32129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53797"/>
              </p:ext>
            </p:extLst>
          </p:nvPr>
        </p:nvGraphicFramePr>
        <p:xfrm>
          <a:off x="1664355" y="428793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403648" y="4365069"/>
            <a:ext cx="518457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    ＝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67861"/>
              </p:ext>
            </p:extLst>
          </p:nvPr>
        </p:nvGraphicFramePr>
        <p:xfrm>
          <a:off x="2375756" y="428663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3400598" y="443081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40189"/>
              </p:ext>
            </p:extLst>
          </p:nvPr>
        </p:nvGraphicFramePr>
        <p:xfrm>
          <a:off x="4139952" y="429098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03874"/>
              </p:ext>
            </p:extLst>
          </p:nvPr>
        </p:nvGraphicFramePr>
        <p:xfrm>
          <a:off x="4680012" y="429098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4679808" y="425498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5378879" y="443081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02991"/>
              </p:ext>
            </p:extLst>
          </p:nvPr>
        </p:nvGraphicFramePr>
        <p:xfrm>
          <a:off x="5904180" y="428793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5911418" y="427811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951820" y="499165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508610" y="499512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36842"/>
              </p:ext>
            </p:extLst>
          </p:nvPr>
        </p:nvGraphicFramePr>
        <p:xfrm>
          <a:off x="3851920" y="483925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 bwMode="auto">
          <a:xfrm>
            <a:off x="3859158" y="48294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408742" y="499673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63043"/>
              </p:ext>
            </p:extLst>
          </p:nvPr>
        </p:nvGraphicFramePr>
        <p:xfrm>
          <a:off x="4752052" y="484086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4759290" y="483104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249" y="4107159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8421" y="3986515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639" y="4164015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0212" y="4033240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820" y="5103767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8610" y="5157065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4261" y="4611603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7784" y="5162232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110" y="4802065"/>
            <a:ext cx="360000" cy="355000"/>
          </a:xfrm>
          <a:prstGeom prst="rect">
            <a:avLst/>
          </a:prstGeom>
        </p:spPr>
      </p:pic>
      <p:grpSp>
        <p:nvGrpSpPr>
          <p:cNvPr id="109" name="그룹 10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588789" y="4392146"/>
            <a:ext cx="739939" cy="342483"/>
            <a:chOff x="3569808" y="4849650"/>
            <a:chExt cx="739939" cy="342483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7" name="타원 86"/>
          <p:cNvSpPr/>
          <p:nvPr/>
        </p:nvSpPr>
        <p:spPr>
          <a:xfrm>
            <a:off x="292251" y="4430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계산하는 다른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42611"/>
              </p:ext>
            </p:extLst>
          </p:nvPr>
        </p:nvGraphicFramePr>
        <p:xfrm>
          <a:off x="611560" y="9312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17146"/>
              </p:ext>
            </p:extLst>
          </p:nvPr>
        </p:nvGraphicFramePr>
        <p:xfrm>
          <a:off x="1276588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28189"/>
              </p:ext>
            </p:extLst>
          </p:nvPr>
        </p:nvGraphicFramePr>
        <p:xfrm>
          <a:off x="1862175" y="162105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04611"/>
              </p:ext>
            </p:extLst>
          </p:nvPr>
        </p:nvGraphicFramePr>
        <p:xfrm>
          <a:off x="2519772" y="162137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18874"/>
              </p:ext>
            </p:extLst>
          </p:nvPr>
        </p:nvGraphicFramePr>
        <p:xfrm>
          <a:off x="1664355" y="42876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403648" y="4367734"/>
            <a:ext cx="46230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＋    ＝       ＝        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72432"/>
              </p:ext>
            </p:extLst>
          </p:nvPr>
        </p:nvGraphicFramePr>
        <p:xfrm>
          <a:off x="2375756" y="42876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6155520" cy="13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4433"/>
              </p:ext>
            </p:extLst>
          </p:nvPr>
        </p:nvGraphicFramePr>
        <p:xfrm>
          <a:off x="1835696" y="2214678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 bwMode="auto">
          <a:xfrm>
            <a:off x="1854283" y="2204864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88454"/>
              </p:ext>
            </p:extLst>
          </p:nvPr>
        </p:nvGraphicFramePr>
        <p:xfrm>
          <a:off x="4573147" y="2189631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 bwMode="auto">
          <a:xfrm>
            <a:off x="4580385" y="217981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04265"/>
              </p:ext>
            </p:extLst>
          </p:nvPr>
        </p:nvGraphicFramePr>
        <p:xfrm>
          <a:off x="2951876" y="4290596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 bwMode="auto">
          <a:xfrm>
            <a:off x="2970463" y="4280782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98831"/>
              </p:ext>
            </p:extLst>
          </p:nvPr>
        </p:nvGraphicFramePr>
        <p:xfrm>
          <a:off x="3760874" y="42905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 bwMode="auto">
          <a:xfrm>
            <a:off x="3768112" y="42807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10124"/>
              </p:ext>
            </p:extLst>
          </p:nvPr>
        </p:nvGraphicFramePr>
        <p:xfrm>
          <a:off x="4356032" y="4286532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 bwMode="auto">
          <a:xfrm>
            <a:off x="4374619" y="4276718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5164794" y="443766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25653"/>
              </p:ext>
            </p:extLst>
          </p:nvPr>
        </p:nvGraphicFramePr>
        <p:xfrm>
          <a:off x="5506946" y="4261485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 bwMode="auto">
          <a:xfrm>
            <a:off x="5514184" y="425167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418" y="2158108"/>
            <a:ext cx="360000" cy="3550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64" y="2124191"/>
            <a:ext cx="360000" cy="355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0463" y="4033834"/>
            <a:ext cx="360000" cy="355000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294" y="4012734"/>
            <a:ext cx="360000" cy="355000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840" y="4016623"/>
            <a:ext cx="360000" cy="355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058" y="4577701"/>
            <a:ext cx="360000" cy="355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652" y="4066305"/>
            <a:ext cx="360000" cy="355000"/>
          </a:xfrm>
          <a:prstGeom prst="rect">
            <a:avLst/>
          </a:prstGeom>
        </p:spPr>
      </p:pic>
      <p:grpSp>
        <p:nvGrpSpPr>
          <p:cNvPr id="122" name="그룹 121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123" name="그룹 122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31" name="TextBox 13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9" name="TextBox 12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039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\app\resource\contents\lesson01\ops\lesson01\images\mm_42_1_03_04_02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590400" y="4392000"/>
            <a:ext cx="739939" cy="342483"/>
            <a:chOff x="3569808" y="4849650"/>
            <a:chExt cx="739939" cy="342483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569808" y="4849650"/>
              <a:ext cx="739939" cy="342483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09307" y="4899896"/>
              <a:ext cx="64934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방법 </a:t>
              </a:r>
              <a:r>
                <a:rPr lang="en-US" altLang="ko-KR" sz="1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6466479" y="4960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을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7122"/>
              </p:ext>
            </p:extLst>
          </p:nvPr>
        </p:nvGraphicFramePr>
        <p:xfrm>
          <a:off x="611560" y="9312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859"/>
              </p:ext>
            </p:extLst>
          </p:nvPr>
        </p:nvGraphicFramePr>
        <p:xfrm>
          <a:off x="1276588" y="93253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5256040" y="1300944"/>
            <a:ext cx="1728228" cy="313547"/>
            <a:chOff x="2899703" y="5517232"/>
            <a:chExt cx="1728228" cy="313547"/>
          </a:xfrm>
        </p:grpSpPr>
        <p:grpSp>
          <p:nvGrpSpPr>
            <p:cNvPr id="50" name="그룹 49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" name="직사각형 60"/>
          <p:cNvSpPr/>
          <p:nvPr/>
        </p:nvSpPr>
        <p:spPr bwMode="auto">
          <a:xfrm>
            <a:off x="647564" y="2220459"/>
            <a:ext cx="5967184" cy="4814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자연수 부분과 진분수 부분으로 나누어 계산했습니다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3" y="231591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9435" y="2548824"/>
            <a:ext cx="360000" cy="35500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 bwMode="auto">
          <a:xfrm>
            <a:off x="647564" y="2961659"/>
            <a:ext cx="5967184" cy="4814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모두 가분수로 바꾸어 계산했습니다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3" y="3057118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9435" y="329002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의 말과 수를 모두 이용하여 분수의 덧셈 상황을 만들고    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1848"/>
            <a:ext cx="467227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022875" y="2355678"/>
            <a:ext cx="5292588" cy="923329"/>
          </a:xfrm>
          <a:prstGeom prst="round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51629"/>
            <a:ext cx="391026" cy="2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903" y="264463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지유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22851" y="264462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75103" y="2644616"/>
            <a:ext cx="11592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할아버지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11336" y="264460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16045" y="264459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70609"/>
              </p:ext>
            </p:extLst>
          </p:nvPr>
        </p:nvGraphicFramePr>
        <p:xfrm>
          <a:off x="2463035" y="25473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99329"/>
              </p:ext>
            </p:extLst>
          </p:nvPr>
        </p:nvGraphicFramePr>
        <p:xfrm>
          <a:off x="5559379" y="254508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539552" y="3392996"/>
            <a:ext cx="6318290" cy="10320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31" y="3557334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842" y="4247590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5817703" y="1300944"/>
            <a:ext cx="1178315" cy="313547"/>
            <a:chOff x="3027397" y="5589240"/>
            <a:chExt cx="1178315" cy="313547"/>
          </a:xfrm>
        </p:grpSpPr>
        <p:grpSp>
          <p:nvGrpSpPr>
            <p:cNvPr id="64" name="그룹 63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6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70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의 말과 수를 모두 이용하여 분수의 덧셈 상황을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24662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565510" y="1374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8650" y="3452162"/>
            <a:ext cx="6021200" cy="912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b="1" dirty="0" err="1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지유는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사과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상자를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할아버지는 사과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상자를</a:t>
            </a:r>
            <a:endParaRPr lang="en-US" altLang="ko-KR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땄습니다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딴 사과는 모두 몇 상자인가요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09941"/>
              </p:ext>
            </p:extLst>
          </p:nvPr>
        </p:nvGraphicFramePr>
        <p:xfrm>
          <a:off x="2557525" y="342914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06073"/>
              </p:ext>
            </p:extLst>
          </p:nvPr>
        </p:nvGraphicFramePr>
        <p:xfrm>
          <a:off x="5741834" y="342941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진입 시 바로 나타남 정답 칸 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267743" y="4581128"/>
            <a:ext cx="2611865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5736" y="4685100"/>
            <a:ext cx="29523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2942"/>
              </p:ext>
            </p:extLst>
          </p:nvPr>
        </p:nvGraphicFramePr>
        <p:xfrm>
          <a:off x="2456837" y="460800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61431"/>
              </p:ext>
            </p:extLst>
          </p:nvPr>
        </p:nvGraphicFramePr>
        <p:xfrm>
          <a:off x="3176311" y="460800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19967"/>
              </p:ext>
            </p:extLst>
          </p:nvPr>
        </p:nvGraphicFramePr>
        <p:xfrm>
          <a:off x="3887924" y="460866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5817703" y="1300944"/>
            <a:ext cx="1178315" cy="313547"/>
            <a:chOff x="3027397" y="5589240"/>
            <a:chExt cx="1178315" cy="313547"/>
          </a:xfrm>
        </p:grpSpPr>
        <p:grpSp>
          <p:nvGrpSpPr>
            <p:cNvPr id="38" name="그룹 37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63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덧셈 상황을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64" y="4507600"/>
            <a:ext cx="360000" cy="3550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20672" y="3452162"/>
            <a:ext cx="599715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지유는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할아버지는 사과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땄습니다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딴 사과는 모두 몇 상자인가요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98921"/>
              </p:ext>
            </p:extLst>
          </p:nvPr>
        </p:nvGraphicFramePr>
        <p:xfrm>
          <a:off x="2557525" y="342914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97207"/>
              </p:ext>
            </p:extLst>
          </p:nvPr>
        </p:nvGraphicFramePr>
        <p:xfrm>
          <a:off x="5741834" y="342941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31" y="3557334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1022875" y="2355678"/>
            <a:ext cx="5292588" cy="923329"/>
          </a:xfrm>
          <a:prstGeom prst="round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51629"/>
            <a:ext cx="391026" cy="2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274903" y="264463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지유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22851" y="264462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75103" y="2644616"/>
            <a:ext cx="11592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할아버지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311336" y="2644606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16045" y="2644596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93945"/>
              </p:ext>
            </p:extLst>
          </p:nvPr>
        </p:nvGraphicFramePr>
        <p:xfrm>
          <a:off x="2463035" y="25473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76039"/>
              </p:ext>
            </p:extLst>
          </p:nvPr>
        </p:nvGraphicFramePr>
        <p:xfrm>
          <a:off x="5559379" y="254508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의 말과 수를 모두 이용하여 분수의 덧셈 상황을 만들고    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1848"/>
            <a:ext cx="467227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9552" y="3381385"/>
            <a:ext cx="6320358" cy="1043705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76381" y="31600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계산하기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647564" y="2352953"/>
            <a:ext cx="9082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자연</a:t>
            </a:r>
            <a:r>
              <a:rPr lang="ko-KR" altLang="en-US" sz="1900" b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부분끼리 더하고 진분수 부분끼리 더합니다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20" y="2132856"/>
            <a:ext cx="360000" cy="355000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6" y="3057021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187624" y="2998847"/>
            <a:ext cx="48965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05440"/>
              </p:ext>
            </p:extLst>
          </p:nvPr>
        </p:nvGraphicFramePr>
        <p:xfrm>
          <a:off x="1439652" y="2903355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87940"/>
              </p:ext>
            </p:extLst>
          </p:nvPr>
        </p:nvGraphicFramePr>
        <p:xfrm>
          <a:off x="2159732" y="290299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31881"/>
              </p:ext>
            </p:extLst>
          </p:nvPr>
        </p:nvGraphicFramePr>
        <p:xfrm>
          <a:off x="4463926" y="290453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4463926" y="287700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32622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44" y="2708920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47933" y="3734863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대분수를          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고쳐서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844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7" y="4537807"/>
            <a:ext cx="2714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056276" y="939498"/>
            <a:ext cx="20162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184574" y="306276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24059"/>
              </p:ext>
            </p:extLst>
          </p:nvPr>
        </p:nvGraphicFramePr>
        <p:xfrm>
          <a:off x="3887924" y="290801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 bwMode="auto">
          <a:xfrm>
            <a:off x="5092786" y="306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21091"/>
              </p:ext>
            </p:extLst>
          </p:nvPr>
        </p:nvGraphicFramePr>
        <p:xfrm>
          <a:off x="5436096" y="291647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5436096" y="2888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64536" y="3744658"/>
            <a:ext cx="9082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가분수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86" y="2850295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747" y="2699501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39" y="351798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87624" y="4443629"/>
            <a:ext cx="48965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＝      ＋    ＝      ＝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51843"/>
              </p:ext>
            </p:extLst>
          </p:nvPr>
        </p:nvGraphicFramePr>
        <p:xfrm>
          <a:off x="1439652" y="4348137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2510"/>
              </p:ext>
            </p:extLst>
          </p:nvPr>
        </p:nvGraphicFramePr>
        <p:xfrm>
          <a:off x="2159732" y="434777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04829"/>
              </p:ext>
            </p:extLst>
          </p:nvPr>
        </p:nvGraphicFramePr>
        <p:xfrm>
          <a:off x="2699848" y="4353581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2718435" y="4343767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07626"/>
              </p:ext>
            </p:extLst>
          </p:nvPr>
        </p:nvGraphicFramePr>
        <p:xfrm>
          <a:off x="3455876" y="434642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3455876" y="431889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527" y="4129453"/>
            <a:ext cx="360000" cy="355000"/>
          </a:xfrm>
          <a:prstGeom prst="rect">
            <a:avLst/>
          </a:prstGeom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42238"/>
              </p:ext>
            </p:extLst>
          </p:nvPr>
        </p:nvGraphicFramePr>
        <p:xfrm>
          <a:off x="4031996" y="4353581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 bwMode="auto">
          <a:xfrm>
            <a:off x="4050583" y="4343767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777155" y="450523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32865"/>
              </p:ext>
            </p:extLst>
          </p:nvPr>
        </p:nvGraphicFramePr>
        <p:xfrm>
          <a:off x="5120465" y="435358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5120465" y="432604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16" y="4136605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44" y="4142404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26" y="4133937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55" y="2821347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48" y="4650850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74292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쌀케이크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실생활에서 대분수의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 모델을 통해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진분수 부분의 합이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보다 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상황 만들고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suh_p_0402_01_0004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분수의 뺄셈을 해 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14~15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299468" y="5356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14138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\app\resource\contents\lesson01\ops\lesson01\images\mm_42_1_03_06_02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03069"/>
              </p:ext>
            </p:extLst>
          </p:nvPr>
        </p:nvGraphicFramePr>
        <p:xfrm>
          <a:off x="2123728" y="150382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81624"/>
              </p:ext>
            </p:extLst>
          </p:nvPr>
        </p:nvGraphicFramePr>
        <p:xfrm>
          <a:off x="2807804" y="150171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24" y="2132856"/>
            <a:ext cx="534424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990833" y="215807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16852"/>
              </p:ext>
            </p:extLst>
          </p:nvPr>
        </p:nvGraphicFramePr>
        <p:xfrm>
          <a:off x="1231017" y="20608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983444" y="287510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33850"/>
              </p:ext>
            </p:extLst>
          </p:nvPr>
        </p:nvGraphicFramePr>
        <p:xfrm>
          <a:off x="1223628" y="277787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01774"/>
              </p:ext>
            </p:extLst>
          </p:nvPr>
        </p:nvGraphicFramePr>
        <p:xfrm>
          <a:off x="980279" y="43589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719572" y="4436130"/>
            <a:ext cx="58326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20104"/>
              </p:ext>
            </p:extLst>
          </p:nvPr>
        </p:nvGraphicFramePr>
        <p:xfrm>
          <a:off x="1691680" y="43576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 bwMode="auto">
          <a:xfrm>
            <a:off x="2771800" y="450187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34048"/>
              </p:ext>
            </p:extLst>
          </p:nvPr>
        </p:nvGraphicFramePr>
        <p:xfrm>
          <a:off x="3455876" y="43620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22519"/>
              </p:ext>
            </p:extLst>
          </p:nvPr>
        </p:nvGraphicFramePr>
        <p:xfrm>
          <a:off x="3995936" y="43620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3995732" y="432604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694803" y="4501876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05541"/>
              </p:ext>
            </p:extLst>
          </p:nvPr>
        </p:nvGraphicFramePr>
        <p:xfrm>
          <a:off x="5220104" y="4358992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 bwMode="auto">
          <a:xfrm>
            <a:off x="5227342" y="434917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5760132" y="450953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26047"/>
              </p:ext>
            </p:extLst>
          </p:nvPr>
        </p:nvGraphicFramePr>
        <p:xfrm>
          <a:off x="6103442" y="435366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 bwMode="auto">
          <a:xfrm>
            <a:off x="6110680" y="434385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2339752" y="450606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3453364" y="431709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321" y="4200080"/>
            <a:ext cx="360000" cy="355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322" y="4200080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286" y="4005064"/>
            <a:ext cx="360000" cy="3550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786" y="4031217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03" y="4225681"/>
            <a:ext cx="360000" cy="3550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737" y="4048181"/>
            <a:ext cx="360000" cy="3550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10" y="4225681"/>
            <a:ext cx="360000" cy="35500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073" y="40481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303748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79317"/>
              </p:ext>
            </p:extLst>
          </p:nvPr>
        </p:nvGraphicFramePr>
        <p:xfrm>
          <a:off x="2555776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16692"/>
              </p:ext>
            </p:extLst>
          </p:nvPr>
        </p:nvGraphicFramePr>
        <p:xfrm>
          <a:off x="328448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3851920" y="259080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07317"/>
              </p:ext>
            </p:extLst>
          </p:nvPr>
        </p:nvGraphicFramePr>
        <p:xfrm>
          <a:off x="4103948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851920" y="270649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28" y="2396381"/>
            <a:ext cx="360000" cy="35500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2303748" y="395661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5898"/>
              </p:ext>
            </p:extLst>
          </p:nvPr>
        </p:nvGraphicFramePr>
        <p:xfrm>
          <a:off x="2555776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64495"/>
              </p:ext>
            </p:extLst>
          </p:nvPr>
        </p:nvGraphicFramePr>
        <p:xfrm>
          <a:off x="3284483" y="38607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 bwMode="auto">
          <a:xfrm>
            <a:off x="3851920" y="385094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42294"/>
              </p:ext>
            </p:extLst>
          </p:nvPr>
        </p:nvGraphicFramePr>
        <p:xfrm>
          <a:off x="4103948" y="38601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3851920" y="396663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28" y="3656521"/>
            <a:ext cx="360000" cy="355000"/>
          </a:xfrm>
          <a:prstGeom prst="rect">
            <a:avLst/>
          </a:prstGeom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151199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303748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019"/>
              </p:ext>
            </p:extLst>
          </p:nvPr>
        </p:nvGraphicFramePr>
        <p:xfrm>
          <a:off x="2555776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96103"/>
              </p:ext>
            </p:extLst>
          </p:nvPr>
        </p:nvGraphicFramePr>
        <p:xfrm>
          <a:off x="328448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3851920" y="259080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77224"/>
              </p:ext>
            </p:extLst>
          </p:nvPr>
        </p:nvGraphicFramePr>
        <p:xfrm>
          <a:off x="4103948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851920" y="270649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03748" y="395661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10237"/>
              </p:ext>
            </p:extLst>
          </p:nvPr>
        </p:nvGraphicFramePr>
        <p:xfrm>
          <a:off x="2555776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83360"/>
              </p:ext>
            </p:extLst>
          </p:nvPr>
        </p:nvGraphicFramePr>
        <p:xfrm>
          <a:off x="3284483" y="38607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 bwMode="auto">
          <a:xfrm>
            <a:off x="3851920" y="385094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75542"/>
              </p:ext>
            </p:extLst>
          </p:nvPr>
        </p:nvGraphicFramePr>
        <p:xfrm>
          <a:off x="4103948" y="38601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3851920" y="396663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799336" y="4028620"/>
            <a:ext cx="26642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54136"/>
              </p:ext>
            </p:extLst>
          </p:nvPr>
        </p:nvGraphicFramePr>
        <p:xfrm>
          <a:off x="3303392" y="393276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 bwMode="auto">
          <a:xfrm>
            <a:off x="3851920" y="3923908"/>
            <a:ext cx="480627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05104"/>
              </p:ext>
            </p:extLst>
          </p:nvPr>
        </p:nvGraphicFramePr>
        <p:xfrm>
          <a:off x="3948217" y="39331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20503"/>
              </p:ext>
            </p:extLst>
          </p:nvPr>
        </p:nvGraphicFramePr>
        <p:xfrm>
          <a:off x="611560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398567" y="384653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97399"/>
              </p:ext>
            </p:extLst>
          </p:nvPr>
        </p:nvGraphicFramePr>
        <p:xfrm>
          <a:off x="1223628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97368"/>
              </p:ext>
            </p:extLst>
          </p:nvPr>
        </p:nvGraphicFramePr>
        <p:xfrm>
          <a:off x="251977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3353"/>
              </p:ext>
            </p:extLst>
          </p:nvPr>
        </p:nvGraphicFramePr>
        <p:xfrm>
          <a:off x="302385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93742"/>
              </p:ext>
            </p:extLst>
          </p:nvPr>
        </p:nvGraphicFramePr>
        <p:xfrm>
          <a:off x="388795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16053"/>
              </p:ext>
            </p:extLst>
          </p:nvPr>
        </p:nvGraphicFramePr>
        <p:xfrm>
          <a:off x="4500020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06293"/>
              </p:ext>
            </p:extLst>
          </p:nvPr>
        </p:nvGraphicFramePr>
        <p:xfrm>
          <a:off x="608529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395536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＋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82519"/>
              </p:ext>
            </p:extLst>
          </p:nvPr>
        </p:nvGraphicFramePr>
        <p:xfrm>
          <a:off x="1220597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83209"/>
              </p:ext>
            </p:extLst>
          </p:nvPr>
        </p:nvGraphicFramePr>
        <p:xfrm>
          <a:off x="172771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72275"/>
              </p:ext>
            </p:extLst>
          </p:nvPr>
        </p:nvGraphicFramePr>
        <p:xfrm>
          <a:off x="2195764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81012"/>
              </p:ext>
            </p:extLst>
          </p:nvPr>
        </p:nvGraphicFramePr>
        <p:xfrm>
          <a:off x="269979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87322"/>
              </p:ext>
            </p:extLst>
          </p:nvPr>
        </p:nvGraphicFramePr>
        <p:xfrm>
          <a:off x="3275856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935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9088"/>
              </p:ext>
            </p:extLst>
          </p:nvPr>
        </p:nvGraphicFramePr>
        <p:xfrm>
          <a:off x="2123728" y="150382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54162"/>
              </p:ext>
            </p:extLst>
          </p:nvPr>
        </p:nvGraphicFramePr>
        <p:xfrm>
          <a:off x="2807804" y="1501718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09852"/>
              </p:ext>
            </p:extLst>
          </p:nvPr>
        </p:nvGraphicFramePr>
        <p:xfrm>
          <a:off x="980279" y="406384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19572" y="4140985"/>
            <a:ext cx="58326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＋        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47978"/>
              </p:ext>
            </p:extLst>
          </p:nvPr>
        </p:nvGraphicFramePr>
        <p:xfrm>
          <a:off x="1691680" y="4062547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 bwMode="auto">
          <a:xfrm>
            <a:off x="2771800" y="420673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15101"/>
              </p:ext>
            </p:extLst>
          </p:nvPr>
        </p:nvGraphicFramePr>
        <p:xfrm>
          <a:off x="3455876" y="40669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62777"/>
              </p:ext>
            </p:extLst>
          </p:nvPr>
        </p:nvGraphicFramePr>
        <p:xfrm>
          <a:off x="3995936" y="40669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3995732" y="403089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4694803" y="420673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31589"/>
              </p:ext>
            </p:extLst>
          </p:nvPr>
        </p:nvGraphicFramePr>
        <p:xfrm>
          <a:off x="5220104" y="406384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5227342" y="405403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710324" y="480096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63137"/>
              </p:ext>
            </p:extLst>
          </p:nvPr>
        </p:nvGraphicFramePr>
        <p:xfrm>
          <a:off x="4053634" y="4645098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4060872" y="463528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339752" y="42109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3453364" y="402194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321" y="3904935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322" y="3904935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03" y="3930536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321" y="4957451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202" y="4517112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265" y="4339612"/>
            <a:ext cx="360000" cy="35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60" y="2276872"/>
            <a:ext cx="5638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899592" y="22630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73722"/>
              </p:ext>
            </p:extLst>
          </p:nvPr>
        </p:nvGraphicFramePr>
        <p:xfrm>
          <a:off x="1139776" y="216580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899592" y="280309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33633"/>
              </p:ext>
            </p:extLst>
          </p:nvPr>
        </p:nvGraphicFramePr>
        <p:xfrm>
          <a:off x="1139776" y="270586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2248132" y="477986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2824534" y="479003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5313"/>
              </p:ext>
            </p:extLst>
          </p:nvPr>
        </p:nvGraphicFramePr>
        <p:xfrm>
          <a:off x="3167876" y="4627472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 bwMode="auto">
          <a:xfrm>
            <a:off x="3175114" y="461765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322" y="3787988"/>
            <a:ext cx="360000" cy="355000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72" y="3787988"/>
            <a:ext cx="360000" cy="355000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906" y="4932981"/>
            <a:ext cx="360000" cy="355000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170" y="4424869"/>
            <a:ext cx="360000" cy="3550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630" y="3876533"/>
            <a:ext cx="360000" cy="355000"/>
          </a:xfrm>
          <a:prstGeom prst="rect">
            <a:avLst/>
          </a:prstGeom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22029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1CC42105.jpg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\4-2-1\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형성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30845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03748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19509"/>
              </p:ext>
            </p:extLst>
          </p:nvPr>
        </p:nvGraphicFramePr>
        <p:xfrm>
          <a:off x="2555776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35092"/>
              </p:ext>
            </p:extLst>
          </p:nvPr>
        </p:nvGraphicFramePr>
        <p:xfrm>
          <a:off x="328448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3851920" y="259080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79868"/>
              </p:ext>
            </p:extLst>
          </p:nvPr>
        </p:nvGraphicFramePr>
        <p:xfrm>
          <a:off x="4103948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851920" y="270649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228" y="2396381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03748" y="395661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31"/>
              </p:ext>
            </p:extLst>
          </p:nvPr>
        </p:nvGraphicFramePr>
        <p:xfrm>
          <a:off x="2555776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95973"/>
              </p:ext>
            </p:extLst>
          </p:nvPr>
        </p:nvGraphicFramePr>
        <p:xfrm>
          <a:off x="3284483" y="38607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3851920" y="385094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56859"/>
              </p:ext>
            </p:extLst>
          </p:nvPr>
        </p:nvGraphicFramePr>
        <p:xfrm>
          <a:off x="4103948" y="38601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3851920" y="396663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228" y="365652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03748" y="269647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75834"/>
              </p:ext>
            </p:extLst>
          </p:nvPr>
        </p:nvGraphicFramePr>
        <p:xfrm>
          <a:off x="2555776" y="2600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32871"/>
              </p:ext>
            </p:extLst>
          </p:nvPr>
        </p:nvGraphicFramePr>
        <p:xfrm>
          <a:off x="3284483" y="2600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3851920" y="259080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6470"/>
              </p:ext>
            </p:extLst>
          </p:nvPr>
        </p:nvGraphicFramePr>
        <p:xfrm>
          <a:off x="4103948" y="260002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851920" y="270649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03748" y="3956612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51549"/>
              </p:ext>
            </p:extLst>
          </p:nvPr>
        </p:nvGraphicFramePr>
        <p:xfrm>
          <a:off x="2555776" y="386112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41359"/>
              </p:ext>
            </p:extLst>
          </p:nvPr>
        </p:nvGraphicFramePr>
        <p:xfrm>
          <a:off x="3284483" y="386075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3851920" y="3850947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32434"/>
              </p:ext>
            </p:extLst>
          </p:nvPr>
        </p:nvGraphicFramePr>
        <p:xfrm>
          <a:off x="4103948" y="38601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3851920" y="3966637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429000"/>
            <a:ext cx="6667165" cy="1809000"/>
            <a:chOff x="192745" y="3464290"/>
            <a:chExt cx="6667165" cy="1809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626308"/>
              <a:ext cx="6667165" cy="14588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46429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8043"/>
              </p:ext>
            </p:extLst>
          </p:nvPr>
        </p:nvGraphicFramePr>
        <p:xfrm>
          <a:off x="611560" y="379212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398567" y="384653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69859"/>
              </p:ext>
            </p:extLst>
          </p:nvPr>
        </p:nvGraphicFramePr>
        <p:xfrm>
          <a:off x="1223628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59278"/>
              </p:ext>
            </p:extLst>
          </p:nvPr>
        </p:nvGraphicFramePr>
        <p:xfrm>
          <a:off x="251977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14998"/>
              </p:ext>
            </p:extLst>
          </p:nvPr>
        </p:nvGraphicFramePr>
        <p:xfrm>
          <a:off x="3023856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06994"/>
              </p:ext>
            </p:extLst>
          </p:nvPr>
        </p:nvGraphicFramePr>
        <p:xfrm>
          <a:off x="3887952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26517"/>
              </p:ext>
            </p:extLst>
          </p:nvPr>
        </p:nvGraphicFramePr>
        <p:xfrm>
          <a:off x="4500020" y="37890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22637"/>
              </p:ext>
            </p:extLst>
          </p:nvPr>
        </p:nvGraphicFramePr>
        <p:xfrm>
          <a:off x="608529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395536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＋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361855"/>
              </p:ext>
            </p:extLst>
          </p:nvPr>
        </p:nvGraphicFramePr>
        <p:xfrm>
          <a:off x="1220597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59968"/>
              </p:ext>
            </p:extLst>
          </p:nvPr>
        </p:nvGraphicFramePr>
        <p:xfrm>
          <a:off x="172771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54208"/>
              </p:ext>
            </p:extLst>
          </p:nvPr>
        </p:nvGraphicFramePr>
        <p:xfrm>
          <a:off x="2195764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59686"/>
              </p:ext>
            </p:extLst>
          </p:nvPr>
        </p:nvGraphicFramePr>
        <p:xfrm>
          <a:off x="2699792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72665"/>
              </p:ext>
            </p:extLst>
          </p:nvPr>
        </p:nvGraphicFramePr>
        <p:xfrm>
          <a:off x="3275856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046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4" name="타원 83"/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644499" y="1520788"/>
            <a:ext cx="611088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타원 60"/>
          <p:cNvSpPr/>
          <p:nvPr/>
        </p:nvSpPr>
        <p:spPr>
          <a:xfrm>
            <a:off x="529946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39662080" descr="EMB00002860bc5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7"/>
          <a:stretch>
            <a:fillRect/>
          </a:stretch>
        </p:blipFill>
        <p:spPr bwMode="auto">
          <a:xfrm>
            <a:off x="806213" y="2369979"/>
            <a:ext cx="5423449" cy="24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06251" y="2338682"/>
            <a:ext cx="408307" cy="6016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716016" y="2334056"/>
            <a:ext cx="408307" cy="6016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697320" y="3547410"/>
            <a:ext cx="1226608" cy="12515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015716" y="3246575"/>
            <a:ext cx="308813" cy="337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44499" y="3246575"/>
            <a:ext cx="308813" cy="337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91560" y="3246575"/>
            <a:ext cx="308813" cy="337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4611163" y="3246575"/>
            <a:ext cx="308813" cy="337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921098" y="3255083"/>
            <a:ext cx="308813" cy="337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2159732" y="247905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75891"/>
              </p:ext>
            </p:extLst>
          </p:nvPr>
        </p:nvGraphicFramePr>
        <p:xfrm>
          <a:off x="2399916" y="23818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4583844" y="249207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59726"/>
              </p:ext>
            </p:extLst>
          </p:nvPr>
        </p:nvGraphicFramePr>
        <p:xfrm>
          <a:off x="4824028" y="239484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3369910" y="388961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97779"/>
              </p:ext>
            </p:extLst>
          </p:nvPr>
        </p:nvGraphicFramePr>
        <p:xfrm>
          <a:off x="3362168" y="39031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3368990" y="42210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046380" y="407142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924" y="3663328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924" y="4358251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150" y="4190319"/>
            <a:ext cx="360000" cy="3550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716219" y="324862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22607" y="324862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28995" y="324861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608004" y="324861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904148" y="324861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26691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CC42103.JPG</a:t>
                      </a: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\4-2-1\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644499" y="1520788"/>
            <a:ext cx="611088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2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39662080" descr="EMB00002860bc5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7"/>
          <a:stretch>
            <a:fillRect/>
          </a:stretch>
        </p:blipFill>
        <p:spPr bwMode="auto">
          <a:xfrm>
            <a:off x="806213" y="2369979"/>
            <a:ext cx="5423449" cy="24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06251" y="2338682"/>
            <a:ext cx="408307" cy="6016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716016" y="2334056"/>
            <a:ext cx="408307" cy="60167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697320" y="3547410"/>
            <a:ext cx="1226608" cy="12515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015716" y="3246575"/>
            <a:ext cx="308813" cy="337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44499" y="3246575"/>
            <a:ext cx="308813" cy="337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91560" y="3246575"/>
            <a:ext cx="308813" cy="337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4611163" y="3246575"/>
            <a:ext cx="308813" cy="337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921098" y="3255083"/>
            <a:ext cx="308813" cy="3379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 bwMode="auto">
          <a:xfrm>
            <a:off x="3369910" y="3889617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64838"/>
              </p:ext>
            </p:extLst>
          </p:nvPr>
        </p:nvGraphicFramePr>
        <p:xfrm>
          <a:off x="3362168" y="39031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3368990" y="42210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046380" y="4071425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16219" y="3248621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22607" y="324862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28995" y="324861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608004" y="324861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904148" y="3248617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4113076"/>
            <a:ext cx="6667165" cy="1124924"/>
            <a:chOff x="192745" y="4148366"/>
            <a:chExt cx="6667165" cy="112492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284947"/>
              <a:ext cx="6667165" cy="8002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483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6" name="직각 삼각형 85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3280"/>
              </p:ext>
            </p:extLst>
          </p:nvPr>
        </p:nvGraphicFramePr>
        <p:xfrm>
          <a:off x="611560" y="448949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98567" y="4543896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48186"/>
              </p:ext>
            </p:extLst>
          </p:nvPr>
        </p:nvGraphicFramePr>
        <p:xfrm>
          <a:off x="1223628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67074"/>
              </p:ext>
            </p:extLst>
          </p:nvPr>
        </p:nvGraphicFramePr>
        <p:xfrm>
          <a:off x="2519772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7721"/>
              </p:ext>
            </p:extLst>
          </p:nvPr>
        </p:nvGraphicFramePr>
        <p:xfrm>
          <a:off x="3023856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13980"/>
              </p:ext>
            </p:extLst>
          </p:nvPr>
        </p:nvGraphicFramePr>
        <p:xfrm>
          <a:off x="3887952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06650"/>
              </p:ext>
            </p:extLst>
          </p:nvPr>
        </p:nvGraphicFramePr>
        <p:xfrm>
          <a:off x="4500020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159732" y="247905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28368"/>
              </p:ext>
            </p:extLst>
          </p:nvPr>
        </p:nvGraphicFramePr>
        <p:xfrm>
          <a:off x="2399916" y="238182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583844" y="249207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03651"/>
              </p:ext>
            </p:extLst>
          </p:nvPr>
        </p:nvGraphicFramePr>
        <p:xfrm>
          <a:off x="4824028" y="2394845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28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7242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mm_42_1_03_02_01_ani.mp4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초등학교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초등학교 수학4-2\3_001_2015개정\수학 4-2 지도서\app\resource\contents\lesson01\ops\lesson01\video\mm_42_1_03_02_01_a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72716"/>
            <a:ext cx="691276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1500" y="86998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68645" y="2419533"/>
            <a:ext cx="3778933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쌀케이크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405576" y="3481651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5400000">
            <a:off x="3515515" y="3589663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손가락 버튼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261862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그림으로 나타내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3233"/>
              </p:ext>
            </p:extLst>
          </p:nvPr>
        </p:nvGraphicFramePr>
        <p:xfrm>
          <a:off x="882658" y="15163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4800"/>
              </p:ext>
            </p:extLst>
          </p:nvPr>
        </p:nvGraphicFramePr>
        <p:xfrm>
          <a:off x="1547664" y="152078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09962440" descr="EMB0000356c07d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121188"/>
            <a:ext cx="2308225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60" y="2240868"/>
            <a:ext cx="4904345" cy="79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303748" y="4064624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83520"/>
              </p:ext>
            </p:extLst>
          </p:nvPr>
        </p:nvGraphicFramePr>
        <p:xfrm>
          <a:off x="2555776" y="3969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63046"/>
              </p:ext>
            </p:extLst>
          </p:nvPr>
        </p:nvGraphicFramePr>
        <p:xfrm>
          <a:off x="3284483" y="39687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 bwMode="auto">
          <a:xfrm>
            <a:off x="4175450" y="394152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99542"/>
              </p:ext>
            </p:extLst>
          </p:nvPr>
        </p:nvGraphicFramePr>
        <p:xfrm>
          <a:off x="4167708" y="395501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4174530" y="427299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3851920" y="412333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2807" y="3741498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302" y="4400622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3460" y="4327072"/>
            <a:ext cx="360000" cy="355000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0" name="_x309962840" descr="EMB0000356c07e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29" y="2249400"/>
            <a:ext cx="5108347" cy="121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1031843" y="3080283"/>
            <a:ext cx="327334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64498" y="3082420"/>
            <a:ext cx="31931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293145" y="3084557"/>
            <a:ext cx="31931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921792" y="3086694"/>
            <a:ext cx="31931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32083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CC42104.jpg /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CC42104-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\4-2-1\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59" y="247728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234749" y="2491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9" y="2250184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444251" y="22465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그림으로 나타내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42938"/>
              </p:ext>
            </p:extLst>
          </p:nvPr>
        </p:nvGraphicFramePr>
        <p:xfrm>
          <a:off x="882658" y="15163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47401"/>
              </p:ext>
            </p:extLst>
          </p:nvPr>
        </p:nvGraphicFramePr>
        <p:xfrm>
          <a:off x="1547664" y="152078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303748" y="4064624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28666"/>
              </p:ext>
            </p:extLst>
          </p:nvPr>
        </p:nvGraphicFramePr>
        <p:xfrm>
          <a:off x="2555776" y="3969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7353"/>
              </p:ext>
            </p:extLst>
          </p:nvPr>
        </p:nvGraphicFramePr>
        <p:xfrm>
          <a:off x="3284483" y="39687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 bwMode="auto">
          <a:xfrm>
            <a:off x="4175450" y="394152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95801"/>
              </p:ext>
            </p:extLst>
          </p:nvPr>
        </p:nvGraphicFramePr>
        <p:xfrm>
          <a:off x="4167708" y="395501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4174530" y="427299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3851920" y="412333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4113076"/>
            <a:ext cx="6667165" cy="1124924"/>
            <a:chOff x="192745" y="4148366"/>
            <a:chExt cx="6667165" cy="112492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284947"/>
              <a:ext cx="6667165" cy="8002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483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28612"/>
              </p:ext>
            </p:extLst>
          </p:nvPr>
        </p:nvGraphicFramePr>
        <p:xfrm>
          <a:off x="611560" y="448949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98567" y="4543896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94826"/>
              </p:ext>
            </p:extLst>
          </p:nvPr>
        </p:nvGraphicFramePr>
        <p:xfrm>
          <a:off x="1223628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2142"/>
              </p:ext>
            </p:extLst>
          </p:nvPr>
        </p:nvGraphicFramePr>
        <p:xfrm>
          <a:off x="2519772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548743"/>
              </p:ext>
            </p:extLst>
          </p:nvPr>
        </p:nvGraphicFramePr>
        <p:xfrm>
          <a:off x="3023856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380371"/>
              </p:ext>
            </p:extLst>
          </p:nvPr>
        </p:nvGraphicFramePr>
        <p:xfrm>
          <a:off x="3887952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51998"/>
              </p:ext>
            </p:extLst>
          </p:nvPr>
        </p:nvGraphicFramePr>
        <p:xfrm>
          <a:off x="4500020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60" y="2240868"/>
            <a:ext cx="4904345" cy="79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_x309962840" descr="EMB0000356c07e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29" y="2249400"/>
            <a:ext cx="5108347" cy="121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1031843" y="3080283"/>
            <a:ext cx="327334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664498" y="3082420"/>
            <a:ext cx="31931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93145" y="3084557"/>
            <a:ext cx="31931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21792" y="3086694"/>
            <a:ext cx="319318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752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손가락 버튼 클릭 시 예 약물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그림으로 나타내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91762"/>
              </p:ext>
            </p:extLst>
          </p:nvPr>
        </p:nvGraphicFramePr>
        <p:xfrm>
          <a:off x="882658" y="15163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25673"/>
              </p:ext>
            </p:extLst>
          </p:nvPr>
        </p:nvGraphicFramePr>
        <p:xfrm>
          <a:off x="1547664" y="152078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09962440" descr="EMB0000356c07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4622046"/>
            <a:ext cx="2052638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309961240" descr="EMB0000356c07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t="44304" r="10240" b="25201"/>
          <a:stretch>
            <a:fillRect/>
          </a:stretch>
        </p:blipFill>
        <p:spPr bwMode="auto">
          <a:xfrm>
            <a:off x="1013958" y="2420888"/>
            <a:ext cx="5718282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303748" y="4064624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77813"/>
              </p:ext>
            </p:extLst>
          </p:nvPr>
        </p:nvGraphicFramePr>
        <p:xfrm>
          <a:off x="2555776" y="3969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49640"/>
              </p:ext>
            </p:extLst>
          </p:nvPr>
        </p:nvGraphicFramePr>
        <p:xfrm>
          <a:off x="3284483" y="39687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4175450" y="394152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73679"/>
              </p:ext>
            </p:extLst>
          </p:nvPr>
        </p:nvGraphicFramePr>
        <p:xfrm>
          <a:off x="4167708" y="395501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4174530" y="427299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851920" y="412333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807" y="3741498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302" y="4400622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460" y="4327072"/>
            <a:ext cx="360000" cy="355000"/>
          </a:xfrm>
          <a:prstGeom prst="rect">
            <a:avLst/>
          </a:prstGeom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5872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CC42105.jpg /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CC42105-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학습지 삽화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\4-2-1\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4-2-1(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48" y="270892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3438038" y="27229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71" y="2418361"/>
            <a:ext cx="360040" cy="29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338637" y="2414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247059" y="4980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그림으로 나타내 얼마인지 알아보시오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9089"/>
              </p:ext>
            </p:extLst>
          </p:nvPr>
        </p:nvGraphicFramePr>
        <p:xfrm>
          <a:off x="882658" y="1516321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37931"/>
              </p:ext>
            </p:extLst>
          </p:nvPr>
        </p:nvGraphicFramePr>
        <p:xfrm>
          <a:off x="1547664" y="152078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303748" y="4064624"/>
            <a:ext cx="18022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67429"/>
              </p:ext>
            </p:extLst>
          </p:nvPr>
        </p:nvGraphicFramePr>
        <p:xfrm>
          <a:off x="2555776" y="3969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13559"/>
              </p:ext>
            </p:extLst>
          </p:nvPr>
        </p:nvGraphicFramePr>
        <p:xfrm>
          <a:off x="3284483" y="3968767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4175450" y="3941523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11813"/>
              </p:ext>
            </p:extLst>
          </p:nvPr>
        </p:nvGraphicFramePr>
        <p:xfrm>
          <a:off x="4167708" y="395501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4174530" y="427299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851920" y="4123331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4113076"/>
            <a:ext cx="6667165" cy="1124924"/>
            <a:chOff x="192745" y="4148366"/>
            <a:chExt cx="6667165" cy="112492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4284947"/>
              <a:ext cx="6667165" cy="8002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41483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94646"/>
              </p:ext>
            </p:extLst>
          </p:nvPr>
        </p:nvGraphicFramePr>
        <p:xfrm>
          <a:off x="611560" y="4489492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98567" y="4543896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52549"/>
              </p:ext>
            </p:extLst>
          </p:nvPr>
        </p:nvGraphicFramePr>
        <p:xfrm>
          <a:off x="1223628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19085"/>
              </p:ext>
            </p:extLst>
          </p:nvPr>
        </p:nvGraphicFramePr>
        <p:xfrm>
          <a:off x="2519772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25634"/>
              </p:ext>
            </p:extLst>
          </p:nvPr>
        </p:nvGraphicFramePr>
        <p:xfrm>
          <a:off x="3023856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10812"/>
              </p:ext>
            </p:extLst>
          </p:nvPr>
        </p:nvGraphicFramePr>
        <p:xfrm>
          <a:off x="3887952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91670"/>
              </p:ext>
            </p:extLst>
          </p:nvPr>
        </p:nvGraphicFramePr>
        <p:xfrm>
          <a:off x="4500020" y="44864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_x309961240" descr="EMB0000356c07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t="44304" r="10240" b="25201"/>
          <a:stretch>
            <a:fillRect/>
          </a:stretch>
        </p:blipFill>
        <p:spPr bwMode="auto">
          <a:xfrm>
            <a:off x="1013958" y="2420888"/>
            <a:ext cx="5718282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51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분수와 가장 작은 분수의 합을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93001" y="27202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17600"/>
              </p:ext>
            </p:extLst>
          </p:nvPr>
        </p:nvGraphicFramePr>
        <p:xfrm>
          <a:off x="2333185" y="26230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934620" y="2455394"/>
            <a:ext cx="3058138" cy="914400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107680" y="272261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33084"/>
              </p:ext>
            </p:extLst>
          </p:nvPr>
        </p:nvGraphicFramePr>
        <p:xfrm>
          <a:off x="3347864" y="26253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122359" y="272497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66427"/>
              </p:ext>
            </p:extLst>
          </p:nvPr>
        </p:nvGraphicFramePr>
        <p:xfrm>
          <a:off x="4362543" y="26277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3154598" y="413986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9604"/>
              </p:ext>
            </p:extLst>
          </p:nvPr>
        </p:nvGraphicFramePr>
        <p:xfrm>
          <a:off x="3406626" y="41490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3154598" y="425555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906" y="394543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큰 분수와 가장 작은 분수의 합을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093001" y="272026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38874"/>
              </p:ext>
            </p:extLst>
          </p:nvPr>
        </p:nvGraphicFramePr>
        <p:xfrm>
          <a:off x="2333185" y="262303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934620" y="2455394"/>
            <a:ext cx="3058138" cy="914400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107680" y="2722619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3525"/>
              </p:ext>
            </p:extLst>
          </p:nvPr>
        </p:nvGraphicFramePr>
        <p:xfrm>
          <a:off x="3347864" y="26253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122359" y="272497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81805"/>
              </p:ext>
            </p:extLst>
          </p:nvPr>
        </p:nvGraphicFramePr>
        <p:xfrm>
          <a:off x="4362543" y="262774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3154598" y="4139860"/>
            <a:ext cx="664548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98491"/>
              </p:ext>
            </p:extLst>
          </p:nvPr>
        </p:nvGraphicFramePr>
        <p:xfrm>
          <a:off x="3406626" y="41490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3154598" y="4255550"/>
            <a:ext cx="664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717032"/>
            <a:ext cx="6667165" cy="1520968"/>
            <a:chOff x="192745" y="3752322"/>
            <a:chExt cx="6667165" cy="152096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914340"/>
              <a:ext cx="6667165" cy="1170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7523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8567" y="4077072"/>
            <a:ext cx="635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분수는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분수는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38119"/>
              </p:ext>
            </p:extLst>
          </p:nvPr>
        </p:nvGraphicFramePr>
        <p:xfrm>
          <a:off x="2051748" y="40117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70664"/>
              </p:ext>
            </p:extLst>
          </p:nvPr>
        </p:nvGraphicFramePr>
        <p:xfrm>
          <a:off x="4211988" y="401353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90537"/>
              </p:ext>
            </p:extLst>
          </p:nvPr>
        </p:nvGraphicFramePr>
        <p:xfrm>
          <a:off x="1295636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75064"/>
              </p:ext>
            </p:extLst>
          </p:nvPr>
        </p:nvGraphicFramePr>
        <p:xfrm>
          <a:off x="1925599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77904"/>
              </p:ext>
            </p:extLst>
          </p:nvPr>
        </p:nvGraphicFramePr>
        <p:xfrm>
          <a:off x="3215247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18939"/>
              </p:ext>
            </p:extLst>
          </p:nvPr>
        </p:nvGraphicFramePr>
        <p:xfrm>
          <a:off x="3693146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11540"/>
              </p:ext>
            </p:extLst>
          </p:nvPr>
        </p:nvGraphicFramePr>
        <p:xfrm>
          <a:off x="4556904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02903"/>
              </p:ext>
            </p:extLst>
          </p:nvPr>
        </p:nvGraphicFramePr>
        <p:xfrm>
          <a:off x="5184068" y="4492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196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83" name="타원 82"/>
          <p:cNvSpPr/>
          <p:nvPr/>
        </p:nvSpPr>
        <p:spPr>
          <a:xfrm>
            <a:off x="5253372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6269412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799692" y="2768187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06985"/>
              </p:ext>
            </p:extLst>
          </p:nvPr>
        </p:nvGraphicFramePr>
        <p:xfrm>
          <a:off x="2051720" y="26726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1673"/>
              </p:ext>
            </p:extLst>
          </p:nvPr>
        </p:nvGraphicFramePr>
        <p:xfrm>
          <a:off x="2780427" y="267233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822377" y="2768480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13061"/>
              </p:ext>
            </p:extLst>
          </p:nvPr>
        </p:nvGraphicFramePr>
        <p:xfrm>
          <a:off x="4074405" y="26729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2202"/>
              </p:ext>
            </p:extLst>
          </p:nvPr>
        </p:nvGraphicFramePr>
        <p:xfrm>
          <a:off x="4803112" y="26726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3261157" y="271328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688" y="247241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＞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＜를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1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799692" y="2768187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98527"/>
              </p:ext>
            </p:extLst>
          </p:nvPr>
        </p:nvGraphicFramePr>
        <p:xfrm>
          <a:off x="2051720" y="26726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66828"/>
              </p:ext>
            </p:extLst>
          </p:nvPr>
        </p:nvGraphicFramePr>
        <p:xfrm>
          <a:off x="2780427" y="267233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822377" y="2768480"/>
            <a:ext cx="1397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93801"/>
              </p:ext>
            </p:extLst>
          </p:nvPr>
        </p:nvGraphicFramePr>
        <p:xfrm>
          <a:off x="4074405" y="26729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85148"/>
              </p:ext>
            </p:extLst>
          </p:nvPr>
        </p:nvGraphicFramePr>
        <p:xfrm>
          <a:off x="4803112" y="267262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3261157" y="2713281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3068960"/>
            <a:ext cx="6667165" cy="2169040"/>
            <a:chOff x="192745" y="3104250"/>
            <a:chExt cx="6667165" cy="216904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266268"/>
              <a:ext cx="6667165" cy="18189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310425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360873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69504"/>
              </p:ext>
            </p:extLst>
          </p:nvPr>
        </p:nvGraphicFramePr>
        <p:xfrm>
          <a:off x="611560" y="343208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98567" y="348649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4708"/>
              </p:ext>
            </p:extLst>
          </p:nvPr>
        </p:nvGraphicFramePr>
        <p:xfrm>
          <a:off x="1223628" y="34290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6174"/>
              </p:ext>
            </p:extLst>
          </p:nvPr>
        </p:nvGraphicFramePr>
        <p:xfrm>
          <a:off x="2519772" y="34290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417784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81098"/>
              </p:ext>
            </p:extLst>
          </p:nvPr>
        </p:nvGraphicFramePr>
        <p:xfrm>
          <a:off x="3023856" y="34290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47100"/>
              </p:ext>
            </p:extLst>
          </p:nvPr>
        </p:nvGraphicFramePr>
        <p:xfrm>
          <a:off x="3887952" y="34290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35716"/>
              </p:ext>
            </p:extLst>
          </p:nvPr>
        </p:nvGraphicFramePr>
        <p:xfrm>
          <a:off x="4500020" y="34290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07019"/>
              </p:ext>
            </p:extLst>
          </p:nvPr>
        </p:nvGraphicFramePr>
        <p:xfrm>
          <a:off x="608529" y="398516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395536" y="403984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＋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46228"/>
              </p:ext>
            </p:extLst>
          </p:nvPr>
        </p:nvGraphicFramePr>
        <p:xfrm>
          <a:off x="1220597" y="398516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31724"/>
              </p:ext>
            </p:extLst>
          </p:nvPr>
        </p:nvGraphicFramePr>
        <p:xfrm>
          <a:off x="1727712" y="398516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64060"/>
              </p:ext>
            </p:extLst>
          </p:nvPr>
        </p:nvGraphicFramePr>
        <p:xfrm>
          <a:off x="2195764" y="398516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34231"/>
              </p:ext>
            </p:extLst>
          </p:nvPr>
        </p:nvGraphicFramePr>
        <p:xfrm>
          <a:off x="2699792" y="398516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43890"/>
              </p:ext>
            </p:extLst>
          </p:nvPr>
        </p:nvGraphicFramePr>
        <p:xfrm>
          <a:off x="3275856" y="398516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195407" y="456661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4          4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64153"/>
              </p:ext>
            </p:extLst>
          </p:nvPr>
        </p:nvGraphicFramePr>
        <p:xfrm>
          <a:off x="1103962" y="45091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40577"/>
              </p:ext>
            </p:extLst>
          </p:nvPr>
        </p:nvGraphicFramePr>
        <p:xfrm>
          <a:off x="1923599" y="45108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타원 95"/>
          <p:cNvSpPr/>
          <p:nvPr/>
        </p:nvSpPr>
        <p:spPr>
          <a:xfrm>
            <a:off x="1469469" y="4612254"/>
            <a:ext cx="247265" cy="2472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360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542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66285"/>
              </p:ext>
            </p:extLst>
          </p:nvPr>
        </p:nvGraphicFramePr>
        <p:xfrm>
          <a:off x="1666644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33295"/>
              </p:ext>
            </p:extLst>
          </p:nvPr>
        </p:nvGraphicFramePr>
        <p:xfrm>
          <a:off x="192373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77282"/>
              </p:ext>
            </p:extLst>
          </p:nvPr>
        </p:nvGraphicFramePr>
        <p:xfrm>
          <a:off x="265607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6365"/>
              </p:ext>
            </p:extLst>
          </p:nvPr>
        </p:nvGraphicFramePr>
        <p:xfrm>
          <a:off x="19164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35247"/>
              </p:ext>
            </p:extLst>
          </p:nvPr>
        </p:nvGraphicFramePr>
        <p:xfrm>
          <a:off x="26487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25268"/>
              </p:ext>
            </p:extLst>
          </p:nvPr>
        </p:nvGraphicFramePr>
        <p:xfrm>
          <a:off x="38140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86249"/>
              </p:ext>
            </p:extLst>
          </p:nvPr>
        </p:nvGraphicFramePr>
        <p:xfrm>
          <a:off x="45463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1115616" y="2240868"/>
            <a:ext cx="450227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 bwMode="auto">
          <a:xfrm>
            <a:off x="2083755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4" name="타원 63"/>
          <p:cNvSpPr/>
          <p:nvPr/>
        </p:nvSpPr>
        <p:spPr bwMode="auto">
          <a:xfrm>
            <a:off x="2098961" y="364293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4041974" y="2751274"/>
            <a:ext cx="422014" cy="422016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그룹 67"/>
          <p:cNvGrpSpPr/>
          <p:nvPr/>
        </p:nvGrpSpPr>
        <p:grpSpPr>
          <a:xfrm>
            <a:off x="4059851" y="3642939"/>
            <a:ext cx="422014" cy="422016"/>
            <a:chOff x="5302260" y="5072084"/>
            <a:chExt cx="401643" cy="401644"/>
          </a:xfrm>
        </p:grpSpPr>
        <p:cxnSp>
          <p:nvCxnSpPr>
            <p:cNvPr id="70" name="직선 연결선 6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타원 71"/>
          <p:cNvSpPr/>
          <p:nvPr/>
        </p:nvSpPr>
        <p:spPr>
          <a:xfrm>
            <a:off x="1744616" y="24025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5593"/>
              </p:ext>
            </p:extLst>
          </p:nvPr>
        </p:nvGraphicFramePr>
        <p:xfrm>
          <a:off x="3805313" y="26729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99360"/>
              </p:ext>
            </p:extLst>
          </p:nvPr>
        </p:nvGraphicFramePr>
        <p:xfrm>
          <a:off x="4515439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561752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22438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덧셈식에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542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05354"/>
              </p:ext>
            </p:extLst>
          </p:nvPr>
        </p:nvGraphicFramePr>
        <p:xfrm>
          <a:off x="1666644" y="2528900"/>
          <a:ext cx="3805456" cy="1800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 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942365"/>
              </p:ext>
            </p:extLst>
          </p:nvPr>
        </p:nvGraphicFramePr>
        <p:xfrm>
          <a:off x="192373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14422"/>
              </p:ext>
            </p:extLst>
          </p:nvPr>
        </p:nvGraphicFramePr>
        <p:xfrm>
          <a:off x="2656078" y="267159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8263"/>
              </p:ext>
            </p:extLst>
          </p:nvPr>
        </p:nvGraphicFramePr>
        <p:xfrm>
          <a:off x="19164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02861"/>
              </p:ext>
            </p:extLst>
          </p:nvPr>
        </p:nvGraphicFramePr>
        <p:xfrm>
          <a:off x="26487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27319"/>
              </p:ext>
            </p:extLst>
          </p:nvPr>
        </p:nvGraphicFramePr>
        <p:xfrm>
          <a:off x="381403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78467"/>
              </p:ext>
            </p:extLst>
          </p:nvPr>
        </p:nvGraphicFramePr>
        <p:xfrm>
          <a:off x="4546372" y="357295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모서리가 둥근 직사각형 61"/>
          <p:cNvSpPr/>
          <p:nvPr/>
        </p:nvSpPr>
        <p:spPr>
          <a:xfrm>
            <a:off x="1115616" y="2240868"/>
            <a:ext cx="4502277" cy="241226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 bwMode="auto">
          <a:xfrm>
            <a:off x="3959932" y="271520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64" name="타원 63"/>
          <p:cNvSpPr/>
          <p:nvPr/>
        </p:nvSpPr>
        <p:spPr bwMode="auto">
          <a:xfrm>
            <a:off x="2098961" y="3642939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5" name="그룹 64"/>
          <p:cNvGrpSpPr/>
          <p:nvPr/>
        </p:nvGrpSpPr>
        <p:grpSpPr>
          <a:xfrm>
            <a:off x="2123728" y="2751274"/>
            <a:ext cx="422014" cy="422016"/>
            <a:chOff x="5302260" y="5072084"/>
            <a:chExt cx="401643" cy="401644"/>
          </a:xfrm>
        </p:grpSpPr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그룹 67"/>
          <p:cNvGrpSpPr/>
          <p:nvPr/>
        </p:nvGrpSpPr>
        <p:grpSpPr>
          <a:xfrm>
            <a:off x="4059851" y="3642939"/>
            <a:ext cx="422014" cy="422016"/>
            <a:chOff x="5302260" y="5072084"/>
            <a:chExt cx="401643" cy="401644"/>
          </a:xfrm>
        </p:grpSpPr>
        <p:cxnSp>
          <p:nvCxnSpPr>
            <p:cNvPr id="70" name="직선 연결선 6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78498"/>
              </p:ext>
            </p:extLst>
          </p:nvPr>
        </p:nvGraphicFramePr>
        <p:xfrm>
          <a:off x="3805313" y="26729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77652"/>
              </p:ext>
            </p:extLst>
          </p:nvPr>
        </p:nvGraphicFramePr>
        <p:xfrm>
          <a:off x="4515439" y="268226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561752" y="2776862"/>
            <a:ext cx="13217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173087" y="2384884"/>
            <a:ext cx="6667165" cy="2853116"/>
            <a:chOff x="192745" y="2420174"/>
            <a:chExt cx="6667165" cy="285311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2582192"/>
              <a:ext cx="6667165" cy="25029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8478" y="242017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7" y="288865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733261"/>
              </p:ext>
            </p:extLst>
          </p:nvPr>
        </p:nvGraphicFramePr>
        <p:xfrm>
          <a:off x="611560" y="271200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8567" y="276641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69816"/>
              </p:ext>
            </p:extLst>
          </p:nvPr>
        </p:nvGraphicFramePr>
        <p:xfrm>
          <a:off x="1223628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79204"/>
              </p:ext>
            </p:extLst>
          </p:nvPr>
        </p:nvGraphicFramePr>
        <p:xfrm>
          <a:off x="251977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345776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200"/>
              </p:ext>
            </p:extLst>
          </p:nvPr>
        </p:nvGraphicFramePr>
        <p:xfrm>
          <a:off x="3023856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90384"/>
              </p:ext>
            </p:extLst>
          </p:nvPr>
        </p:nvGraphicFramePr>
        <p:xfrm>
          <a:off x="3887952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53876"/>
              </p:ext>
            </p:extLst>
          </p:nvPr>
        </p:nvGraphicFramePr>
        <p:xfrm>
          <a:off x="4500020" y="270892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8" y="396877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6" y="4537882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55170"/>
              </p:ext>
            </p:extLst>
          </p:nvPr>
        </p:nvGraphicFramePr>
        <p:xfrm>
          <a:off x="610790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397797" y="439988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＋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23707"/>
              </p:ext>
            </p:extLst>
          </p:nvPr>
        </p:nvGraphicFramePr>
        <p:xfrm>
          <a:off x="1222858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8025"/>
              </p:ext>
            </p:extLst>
          </p:nvPr>
        </p:nvGraphicFramePr>
        <p:xfrm>
          <a:off x="1729973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23940"/>
              </p:ext>
            </p:extLst>
          </p:nvPr>
        </p:nvGraphicFramePr>
        <p:xfrm>
          <a:off x="2198025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75715"/>
              </p:ext>
            </p:extLst>
          </p:nvPr>
        </p:nvGraphicFramePr>
        <p:xfrm>
          <a:off x="2702053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55817"/>
              </p:ext>
            </p:extLst>
          </p:nvPr>
        </p:nvGraphicFramePr>
        <p:xfrm>
          <a:off x="3278117" y="43452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38648"/>
              </p:ext>
            </p:extLst>
          </p:nvPr>
        </p:nvGraphicFramePr>
        <p:xfrm>
          <a:off x="608529" y="3279603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395536" y="3334007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387614"/>
              </p:ext>
            </p:extLst>
          </p:nvPr>
        </p:nvGraphicFramePr>
        <p:xfrm>
          <a:off x="1220597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67946"/>
              </p:ext>
            </p:extLst>
          </p:nvPr>
        </p:nvGraphicFramePr>
        <p:xfrm>
          <a:off x="2516741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711000"/>
              </p:ext>
            </p:extLst>
          </p:nvPr>
        </p:nvGraphicFramePr>
        <p:xfrm>
          <a:off x="3020825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52409"/>
              </p:ext>
            </p:extLst>
          </p:nvPr>
        </p:nvGraphicFramePr>
        <p:xfrm>
          <a:off x="3884921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66285"/>
              </p:ext>
            </p:extLst>
          </p:nvPr>
        </p:nvGraphicFramePr>
        <p:xfrm>
          <a:off x="4496989" y="3276517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47188"/>
              </p:ext>
            </p:extLst>
          </p:nvPr>
        </p:nvGraphicFramePr>
        <p:xfrm>
          <a:off x="608529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395536" y="3862790"/>
            <a:ext cx="6356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    ＋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14636"/>
              </p:ext>
            </p:extLst>
          </p:nvPr>
        </p:nvGraphicFramePr>
        <p:xfrm>
          <a:off x="1220597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58075"/>
              </p:ext>
            </p:extLst>
          </p:nvPr>
        </p:nvGraphicFramePr>
        <p:xfrm>
          <a:off x="1727712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87353"/>
              </p:ext>
            </p:extLst>
          </p:nvPr>
        </p:nvGraphicFramePr>
        <p:xfrm>
          <a:off x="2195764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82162"/>
              </p:ext>
            </p:extLst>
          </p:nvPr>
        </p:nvGraphicFramePr>
        <p:xfrm>
          <a:off x="2699792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55766"/>
              </p:ext>
            </p:extLst>
          </p:nvPr>
        </p:nvGraphicFramePr>
        <p:xfrm>
          <a:off x="3275856" y="380811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4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요리할 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재료의 양을 재어 본 경험이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46382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414926"/>
            <a:ext cx="2974460" cy="1014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물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 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컵을 재어 라면을 끓였습니다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879" y="3251500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466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40320"/>
              </p:ext>
            </p:extLst>
          </p:nvPr>
        </p:nvGraphicFramePr>
        <p:xfrm>
          <a:off x="4463988" y="24538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04683"/>
            <a:ext cx="3459478" cy="397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5312" y="1680089"/>
            <a:ext cx="2309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쌀가루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31967"/>
              </p:ext>
            </p:extLst>
          </p:nvPr>
        </p:nvGraphicFramePr>
        <p:xfrm>
          <a:off x="1690799" y="15828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65312" y="2259209"/>
            <a:ext cx="2949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쌀가루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84387"/>
              </p:ext>
            </p:extLst>
          </p:nvPr>
        </p:nvGraphicFramePr>
        <p:xfrm>
          <a:off x="1942827" y="216200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그림 69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51" y="5217328"/>
            <a:ext cx="360000" cy="360000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3445828" y="5071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716507" y="1618197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" y="1660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1245667" y="2631631"/>
            <a:ext cx="4735202" cy="2021505"/>
          </a:xfrm>
          <a:prstGeom prst="roundRect">
            <a:avLst/>
          </a:prstGeom>
          <a:noFill/>
          <a:ln w="12700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0611"/>
              </p:ext>
            </p:extLst>
          </p:nvPr>
        </p:nvGraphicFramePr>
        <p:xfrm>
          <a:off x="1857734" y="274878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281906" y="2852936"/>
            <a:ext cx="523431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이     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     개이므로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는     이 모두     개입니다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66" y="4077072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직사각형 114"/>
          <p:cNvSpPr/>
          <p:nvPr/>
        </p:nvSpPr>
        <p:spPr bwMode="auto">
          <a:xfrm>
            <a:off x="2552189" y="290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599725" y="290813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30626"/>
              </p:ext>
            </p:extLst>
          </p:nvPr>
        </p:nvGraphicFramePr>
        <p:xfrm>
          <a:off x="3242820" y="2748780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23649"/>
              </p:ext>
            </p:extLst>
          </p:nvPr>
        </p:nvGraphicFramePr>
        <p:xfrm>
          <a:off x="3890892" y="275339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20198"/>
              </p:ext>
            </p:extLst>
          </p:nvPr>
        </p:nvGraphicFramePr>
        <p:xfrm>
          <a:off x="1749722" y="333768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70070"/>
              </p:ext>
            </p:extLst>
          </p:nvPr>
        </p:nvGraphicFramePr>
        <p:xfrm>
          <a:off x="2433798" y="3337922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 bwMode="auto">
          <a:xfrm>
            <a:off x="3671155" y="3505219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1730" y="4032479"/>
            <a:ext cx="3678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         ＝</a:t>
            </a: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09219"/>
              </p:ext>
            </p:extLst>
          </p:nvPr>
        </p:nvGraphicFramePr>
        <p:xfrm>
          <a:off x="2313811" y="3951971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07985"/>
              </p:ext>
            </p:extLst>
          </p:nvPr>
        </p:nvGraphicFramePr>
        <p:xfrm>
          <a:off x="2888019" y="3964563"/>
          <a:ext cx="720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 bwMode="auto">
          <a:xfrm>
            <a:off x="2895790" y="3923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344568" y="39239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75683"/>
              </p:ext>
            </p:extLst>
          </p:nvPr>
        </p:nvGraphicFramePr>
        <p:xfrm>
          <a:off x="3889520" y="3943504"/>
          <a:ext cx="288032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 bwMode="auto">
          <a:xfrm>
            <a:off x="3878619" y="3912144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51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" y="692696"/>
            <a:ext cx="688876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51520" y="1488559"/>
            <a:ext cx="3420380" cy="263239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엄마의 생일이야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엄마 몰래 특별한 케이크를 만들기로 했지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쌀가루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컵을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아빠는 쌀가루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컵을 사용하면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짠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하얀 생크림이 가득한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쌀케이크에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군침이 꿀꺽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64791"/>
              </p:ext>
            </p:extLst>
          </p:nvPr>
        </p:nvGraphicFramePr>
        <p:xfrm>
          <a:off x="2843808" y="231287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64990"/>
              </p:ext>
            </p:extLst>
          </p:nvPr>
        </p:nvGraphicFramePr>
        <p:xfrm>
          <a:off x="2195736" y="2744924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5" y="692696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091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SA42103.psd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\010029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4-2-1\Links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아버지와 함께 무엇을 만들고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575651"/>
            <a:ext cx="2974460" cy="6926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쌀케이크를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만들고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953" y="3090776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04683"/>
            <a:ext cx="3459478" cy="397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5312" y="1680089"/>
            <a:ext cx="2309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쌀가루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0485"/>
              </p:ext>
            </p:extLst>
          </p:nvPr>
        </p:nvGraphicFramePr>
        <p:xfrm>
          <a:off x="1690799" y="15828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5312" y="2259209"/>
            <a:ext cx="2949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쌀가루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37160"/>
              </p:ext>
            </p:extLst>
          </p:nvPr>
        </p:nvGraphicFramePr>
        <p:xfrm>
          <a:off x="1942827" y="216200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51" y="521732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나와 아버지가 사용한 쌀가루의 양은 각각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541019"/>
            <a:ext cx="2974460" cy="7618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나는 쌀가루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컵을 사용했습니다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953" y="3090776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6440"/>
              </p:ext>
            </p:extLst>
          </p:nvPr>
        </p:nvGraphicFramePr>
        <p:xfrm>
          <a:off x="5480567" y="25031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3915461" y="3430826"/>
            <a:ext cx="2974460" cy="7618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아버지는 쌀가루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   </a:t>
            </a:r>
            <a:r>
              <a:rPr kumimoji="1" lang="en-US" altLang="ko-KR" sz="1900" b="1" i="0" u="none" strike="noStrike" cap="none" spc="-150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컵을 사용했습니다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299" y="3980583"/>
            <a:ext cx="360000" cy="355000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73568"/>
              </p:ext>
            </p:extLst>
          </p:nvPr>
        </p:nvGraphicFramePr>
        <p:xfrm>
          <a:off x="6012160" y="339299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04683"/>
            <a:ext cx="3459478" cy="397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5312" y="1680089"/>
            <a:ext cx="2309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쌀가루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0485"/>
              </p:ext>
            </p:extLst>
          </p:nvPr>
        </p:nvGraphicFramePr>
        <p:xfrm>
          <a:off x="1690799" y="15828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5312" y="2259209"/>
            <a:ext cx="2949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쌀가루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37160"/>
              </p:ext>
            </p:extLst>
          </p:nvPr>
        </p:nvGraphicFramePr>
        <p:xfrm>
          <a:off x="1942827" y="216200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51" y="521732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사람이 사용한 쌀가루의 양이 모두 몇 컵인지 어떻게 알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702891"/>
            <a:ext cx="2974460" cy="6926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사람이 사용한 쌀가루의 양을 더하면 될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953" y="3218016"/>
            <a:ext cx="360000" cy="355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716016" y="1296183"/>
            <a:ext cx="2277494" cy="313547"/>
            <a:chOff x="623133" y="5445224"/>
            <a:chExt cx="2277494" cy="313547"/>
          </a:xfrm>
        </p:grpSpPr>
        <p:grpSp>
          <p:nvGrpSpPr>
            <p:cNvPr id="54" name="그룹 5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604683"/>
            <a:ext cx="3459478" cy="397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5312" y="1680089"/>
            <a:ext cx="2309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쌀가루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0485"/>
              </p:ext>
            </p:extLst>
          </p:nvPr>
        </p:nvGraphicFramePr>
        <p:xfrm>
          <a:off x="1690799" y="158288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5312" y="2259209"/>
            <a:ext cx="29498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쌀가루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컵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37160"/>
              </p:ext>
            </p:extLst>
          </p:nvPr>
        </p:nvGraphicFramePr>
        <p:xfrm>
          <a:off x="1942827" y="216200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51" y="521732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895908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대분수의 덧셈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suh_p_0402_01_0004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545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43304</TotalTime>
  <Words>3837</Words>
  <Application>Microsoft Office PowerPoint</Application>
  <PresentationFormat>화면 슬라이드 쇼(4:3)</PresentationFormat>
  <Paragraphs>1581</Paragraphs>
  <Slides>40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7465</cp:revision>
  <cp:lastPrinted>2021-12-20T01:30:02Z</cp:lastPrinted>
  <dcterms:created xsi:type="dcterms:W3CDTF">2008-07-15T12:19:11Z</dcterms:created>
  <dcterms:modified xsi:type="dcterms:W3CDTF">2022-05-31T00:30:12Z</dcterms:modified>
</cp:coreProperties>
</file>