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782" r:id="rId2"/>
    <p:sldId id="783" r:id="rId3"/>
    <p:sldId id="1327" r:id="rId4"/>
    <p:sldId id="1364" r:id="rId5"/>
    <p:sldId id="1347" r:id="rId6"/>
    <p:sldId id="1419" r:id="rId7"/>
    <p:sldId id="1420" r:id="rId8"/>
    <p:sldId id="1421" r:id="rId9"/>
    <p:sldId id="1097" r:id="rId10"/>
    <p:sldId id="1289" r:id="rId11"/>
    <p:sldId id="1377" r:id="rId12"/>
    <p:sldId id="1378" r:id="rId13"/>
    <p:sldId id="1379" r:id="rId14"/>
    <p:sldId id="1422" r:id="rId15"/>
    <p:sldId id="1329" r:id="rId16"/>
    <p:sldId id="1439" r:id="rId17"/>
    <p:sldId id="1380" r:id="rId18"/>
    <p:sldId id="1381" r:id="rId19"/>
    <p:sldId id="1310" r:id="rId20"/>
    <p:sldId id="1423" r:id="rId21"/>
    <p:sldId id="1424" r:id="rId22"/>
    <p:sldId id="1297" r:id="rId23"/>
    <p:sldId id="1315" r:id="rId24"/>
    <p:sldId id="1316" r:id="rId25"/>
    <p:sldId id="1322" r:id="rId26"/>
    <p:sldId id="1436" r:id="rId27"/>
    <p:sldId id="1323" r:id="rId28"/>
    <p:sldId id="1426" r:id="rId29"/>
    <p:sldId id="1324" r:id="rId30"/>
    <p:sldId id="1427" r:id="rId31"/>
    <p:sldId id="1342" r:id="rId32"/>
    <p:sldId id="1428" r:id="rId33"/>
    <p:sldId id="1317" r:id="rId34"/>
    <p:sldId id="1429" r:id="rId35"/>
    <p:sldId id="1358" r:id="rId36"/>
    <p:sldId id="1431" r:id="rId37"/>
    <p:sldId id="1366" r:id="rId38"/>
    <p:sldId id="1432" r:id="rId39"/>
    <p:sldId id="1320" r:id="rId40"/>
    <p:sldId id="1433" r:id="rId41"/>
    <p:sldId id="1321" r:id="rId42"/>
    <p:sldId id="1343" r:id="rId43"/>
    <p:sldId id="1434" r:id="rId44"/>
    <p:sldId id="1435" r:id="rId45"/>
    <p:sldId id="1437" r:id="rId46"/>
    <p:sldId id="1438" r:id="rId4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82"/>
    <a:srgbClr val="E50182"/>
    <a:srgbClr val="00A0FF"/>
    <a:srgbClr val="0096E0"/>
    <a:srgbClr val="FF5A00"/>
    <a:srgbClr val="AED7F3"/>
    <a:srgbClr val="FFCCCC"/>
    <a:srgbClr val="FF9999"/>
    <a:srgbClr val="C1E8E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2567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4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8025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759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사용하고 남은 물의 양을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물의 양이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많은지 적은지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3606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98742" y="2312876"/>
            <a:ext cx="5967738" cy="5531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작으므로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L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많을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6208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498743" y="3112684"/>
            <a:ext cx="5967738" cy="8849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빼면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남은 물의 양은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L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많을 것 같습니다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35274"/>
              </p:ext>
            </p:extLst>
          </p:nvPr>
        </p:nvGraphicFramePr>
        <p:xfrm>
          <a:off x="990670" y="23205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935" y="3820132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369" y="2746449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5214350" y="1046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52" y="1046029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사용하고 남은 물의 양을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물의 양을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180885" y="2409505"/>
            <a:ext cx="828092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44881" y="2513477"/>
            <a:ext cx="9001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14098"/>
              </p:ext>
            </p:extLst>
          </p:nvPr>
        </p:nvGraphicFramePr>
        <p:xfrm>
          <a:off x="3648937" y="243638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981" y="2232005"/>
            <a:ext cx="360000" cy="355000"/>
          </a:xfrm>
          <a:prstGeom prst="rect">
            <a:avLst/>
          </a:prstGeom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52" y="1046029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사용하고 남은 물의 양을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이미지와 함께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물의 양을 그림으로 나타내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79" y="2168860"/>
            <a:ext cx="972108" cy="21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67" y="3554432"/>
            <a:ext cx="3518665" cy="16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16886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70" y="2656733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4967" y="36737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12970" y="367937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76008" y="367937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96494" y="41130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00337" y="305809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696328" y="1988840"/>
            <a:ext cx="593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78" y="4905164"/>
            <a:ext cx="761466" cy="158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335731"/>
            <a:ext cx="1995284" cy="72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90" y="305809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70" y="331422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287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\app\resource\contents\lesson01\ops\lesson01\images\mm_42_1_05_03_02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179512" y="2181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295636" y="2427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0752" y="3150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52" y="1046029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498823" y="2168971"/>
            <a:ext cx="739939" cy="342483"/>
            <a:chOff x="3569808" y="4849650"/>
            <a:chExt cx="739939" cy="34248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390167" y="2142897"/>
            <a:ext cx="739939" cy="342483"/>
            <a:chOff x="3569808" y="4849650"/>
            <a:chExt cx="739939" cy="34248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4595430" y="3681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593" y="3197028"/>
            <a:ext cx="3517200" cy="86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사용하고 남은 물의 양을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진입 시 정답 이미지로 바로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구했는지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064462" y="4508159"/>
            <a:ext cx="895490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64461" y="4629065"/>
            <a:ext cx="1075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57475"/>
              </p:ext>
            </p:extLst>
          </p:nvPr>
        </p:nvGraphicFramePr>
        <p:xfrm>
          <a:off x="3325420" y="45335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3571" y="4329100"/>
            <a:ext cx="360000" cy="355000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79" y="2168860"/>
            <a:ext cx="972108" cy="21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234967" y="36737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12970" y="367937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008" y="367937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6494" y="41130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00337" y="305809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6328" y="1988840"/>
            <a:ext cx="593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79" y="2168860"/>
            <a:ext cx="972289" cy="21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4912970" y="296849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46356"/>
              </p:ext>
            </p:extLst>
          </p:nvPr>
        </p:nvGraphicFramePr>
        <p:xfrm>
          <a:off x="5904148" y="37530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4" name="그룹 93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/>
          <p:cNvSpPr/>
          <p:nvPr/>
        </p:nvSpPr>
        <p:spPr>
          <a:xfrm>
            <a:off x="1456641" y="3111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724022" y="30611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399790" y="5267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52" y="1046029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16886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98823" y="2168971"/>
            <a:ext cx="739939" cy="342483"/>
            <a:chOff x="3569808" y="4849650"/>
            <a:chExt cx="739939" cy="342483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90167" y="2142897"/>
            <a:ext cx="739939" cy="342483"/>
            <a:chOff x="3569808" y="4849650"/>
            <a:chExt cx="739939" cy="342483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70" y="2656733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0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593" y="3197028"/>
            <a:ext cx="3517200" cy="86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사용하고 남은 물의 양을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구했는지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79" y="2168860"/>
            <a:ext cx="972108" cy="21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234967" y="36737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12970" y="367937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008" y="367937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6494" y="407707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00337" y="305809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6328" y="1988840"/>
            <a:ext cx="593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79" y="2168860"/>
            <a:ext cx="972289" cy="21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4912970" y="296849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0870"/>
              </p:ext>
            </p:extLst>
          </p:nvPr>
        </p:nvGraphicFramePr>
        <p:xfrm>
          <a:off x="5904148" y="37530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>
            <a:spLocks noChangeAspect="1"/>
          </p:cNvSpPr>
          <p:nvPr/>
        </p:nvSpPr>
        <p:spPr bwMode="auto">
          <a:xfrm>
            <a:off x="625369" y="4367504"/>
            <a:ext cx="5967738" cy="8900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3297" y="4204538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98823" y="2168971"/>
            <a:ext cx="739939" cy="342483"/>
            <a:chOff x="3569808" y="4849650"/>
            <a:chExt cx="739939" cy="342483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16886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52" y="1046029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3390167" y="2142897"/>
            <a:ext cx="739939" cy="342483"/>
            <a:chOff x="3569808" y="4849650"/>
            <a:chExt cx="739939" cy="342483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70" y="2656733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2" y="450672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971600" y="4367504"/>
            <a:ext cx="56526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에서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만큼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하여 나타낸 그림을 보고 남은 물의    양을 구했습니다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96056"/>
              </p:ext>
            </p:extLst>
          </p:nvPr>
        </p:nvGraphicFramePr>
        <p:xfrm>
          <a:off x="1727684" y="43586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25955"/>
            <a:ext cx="249604" cy="24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41127" y="5281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491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92504" y="1548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992042" y="1374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09301"/>
              </p:ext>
            </p:extLst>
          </p:nvPr>
        </p:nvGraphicFramePr>
        <p:xfrm>
          <a:off x="971600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02626"/>
              </p:ext>
            </p:extLst>
          </p:nvPr>
        </p:nvGraphicFramePr>
        <p:xfrm>
          <a:off x="2231740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59062"/>
              </p:ext>
            </p:extLst>
          </p:nvPr>
        </p:nvGraphicFramePr>
        <p:xfrm>
          <a:off x="668034" y="33539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07117" y="3428926"/>
            <a:ext cx="13770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43188" y="2219660"/>
            <a:ext cx="996726" cy="625029"/>
          </a:xfrm>
          <a:prstGeom prst="roundRect">
            <a:avLst/>
          </a:prstGeom>
          <a:noFill/>
          <a:ln w="12700">
            <a:solidFill>
              <a:srgbClr val="E5018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35979" y="23241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20728"/>
              </p:ext>
            </p:extLst>
          </p:nvPr>
        </p:nvGraphicFramePr>
        <p:xfrm>
          <a:off x="1388114" y="33527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13" y="3392105"/>
            <a:ext cx="962609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90" y="3374105"/>
            <a:ext cx="95869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00" y="3374105"/>
            <a:ext cx="95869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55564" y="2889784"/>
            <a:ext cx="406046" cy="39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19858"/>
              </p:ext>
            </p:extLst>
          </p:nvPr>
        </p:nvGraphicFramePr>
        <p:xfrm>
          <a:off x="1079612" y="45836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4" name="모서리가 둥근 직사각형 123"/>
          <p:cNvSpPr/>
          <p:nvPr/>
        </p:nvSpPr>
        <p:spPr>
          <a:xfrm>
            <a:off x="440395" y="4496159"/>
            <a:ext cx="6488771" cy="697037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 bwMode="auto">
          <a:xfrm>
            <a:off x="5868144" y="4509120"/>
            <a:ext cx="0" cy="689428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/>
          <p:cNvCxnSpPr/>
          <p:nvPr/>
        </p:nvCxnSpPr>
        <p:spPr bwMode="auto">
          <a:xfrm>
            <a:off x="1784159" y="4485556"/>
            <a:ext cx="0" cy="697037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75" y="4564074"/>
            <a:ext cx="962611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62" y="4574677"/>
            <a:ext cx="966521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직사각형 131"/>
          <p:cNvSpPr/>
          <p:nvPr/>
        </p:nvSpPr>
        <p:spPr bwMode="auto">
          <a:xfrm>
            <a:off x="1086788" y="454926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761051" y="475443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544" y="4359097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544" y="4714097"/>
            <a:ext cx="360000" cy="355000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9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타원 100"/>
          <p:cNvSpPr/>
          <p:nvPr/>
        </p:nvSpPr>
        <p:spPr>
          <a:xfrm>
            <a:off x="2406893" y="5281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37890" y="3295587"/>
            <a:ext cx="6491276" cy="697037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/>
          <p:nvPr/>
        </p:nvCxnSpPr>
        <p:spPr bwMode="auto">
          <a:xfrm>
            <a:off x="5865639" y="3308548"/>
            <a:ext cx="0" cy="689428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/>
          <p:cNvCxnSpPr/>
          <p:nvPr/>
        </p:nvCxnSpPr>
        <p:spPr bwMode="auto">
          <a:xfrm>
            <a:off x="1781654" y="3284984"/>
            <a:ext cx="0" cy="697037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74" y="3374105"/>
            <a:ext cx="962611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모서리가 둥근 직사각형 145"/>
          <p:cNvSpPr/>
          <p:nvPr/>
        </p:nvSpPr>
        <p:spPr>
          <a:xfrm>
            <a:off x="437890" y="2181559"/>
            <a:ext cx="6470942" cy="697037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/>
          <p:nvPr/>
        </p:nvCxnSpPr>
        <p:spPr bwMode="auto">
          <a:xfrm>
            <a:off x="5865639" y="2197695"/>
            <a:ext cx="0" cy="689428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직선 연결선 147"/>
          <p:cNvCxnSpPr/>
          <p:nvPr/>
        </p:nvCxnSpPr>
        <p:spPr bwMode="auto">
          <a:xfrm>
            <a:off x="1781654" y="2170956"/>
            <a:ext cx="0" cy="697037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74" y="2255664"/>
            <a:ext cx="962611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73" y="2255664"/>
            <a:ext cx="962611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73" y="2255664"/>
            <a:ext cx="962611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73" y="2255664"/>
            <a:ext cx="962611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55564" y="4020381"/>
            <a:ext cx="406046" cy="39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직선 화살표 연결선 153"/>
          <p:cNvCxnSpPr/>
          <p:nvPr/>
        </p:nvCxnSpPr>
        <p:spPr bwMode="auto">
          <a:xfrm>
            <a:off x="5812034" y="2793889"/>
            <a:ext cx="138357" cy="580216"/>
          </a:xfrm>
          <a:prstGeom prst="straightConnector1">
            <a:avLst/>
          </a:prstGeom>
          <a:noFill/>
          <a:ln w="38100" cap="flat" cmpd="sng" algn="ctr">
            <a:solidFill>
              <a:srgbClr val="E5018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41127" y="5281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6862"/>
              </p:ext>
            </p:extLst>
          </p:nvPr>
        </p:nvGraphicFramePr>
        <p:xfrm>
          <a:off x="971600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64467"/>
              </p:ext>
            </p:extLst>
          </p:nvPr>
        </p:nvGraphicFramePr>
        <p:xfrm>
          <a:off x="2231740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0066" y="2774718"/>
            <a:ext cx="51845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00801"/>
              </p:ext>
            </p:extLst>
          </p:nvPr>
        </p:nvGraphicFramePr>
        <p:xfrm>
          <a:off x="1259632" y="269628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5643300" y="284046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72456"/>
              </p:ext>
            </p:extLst>
          </p:nvPr>
        </p:nvGraphicFramePr>
        <p:xfrm>
          <a:off x="5004080" y="269758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5011318" y="266223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688630" y="283017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79009"/>
              </p:ext>
            </p:extLst>
          </p:nvPr>
        </p:nvGraphicFramePr>
        <p:xfrm>
          <a:off x="5976188" y="269823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5983426" y="266223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5" name="타원 64"/>
          <p:cNvSpPr/>
          <p:nvPr/>
        </p:nvSpPr>
        <p:spPr>
          <a:xfrm>
            <a:off x="376327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4864"/>
              </p:ext>
            </p:extLst>
          </p:nvPr>
        </p:nvGraphicFramePr>
        <p:xfrm>
          <a:off x="1943708" y="26941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87387"/>
              </p:ext>
            </p:extLst>
          </p:nvPr>
        </p:nvGraphicFramePr>
        <p:xfrm>
          <a:off x="2663788" y="26941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74997"/>
              </p:ext>
            </p:extLst>
          </p:nvPr>
        </p:nvGraphicFramePr>
        <p:xfrm>
          <a:off x="4427984" y="26941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6" name="그림 1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30" y="2495387"/>
            <a:ext cx="360000" cy="355000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11" y="2416200"/>
            <a:ext cx="360000" cy="3550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42" y="3008994"/>
            <a:ext cx="360000" cy="355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809" y="2416200"/>
            <a:ext cx="360000" cy="355000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683568" y="2276872"/>
            <a:ext cx="739939" cy="342483"/>
            <a:chOff x="3569808" y="4849650"/>
            <a:chExt cx="739939" cy="34248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90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51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다른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25134"/>
              </p:ext>
            </p:extLst>
          </p:nvPr>
        </p:nvGraphicFramePr>
        <p:xfrm>
          <a:off x="2231740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80190"/>
              </p:ext>
            </p:extLst>
          </p:nvPr>
        </p:nvGraphicFramePr>
        <p:xfrm>
          <a:off x="971600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20066" y="4785280"/>
            <a:ext cx="51845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  ＝    ＝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04779"/>
              </p:ext>
            </p:extLst>
          </p:nvPr>
        </p:nvGraphicFramePr>
        <p:xfrm>
          <a:off x="1259632" y="470684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1" y="2637562"/>
            <a:ext cx="5875145" cy="131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79118"/>
              </p:ext>
            </p:extLst>
          </p:nvPr>
        </p:nvGraphicFramePr>
        <p:xfrm>
          <a:off x="3275856" y="2358694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3294443" y="232200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121" y="2348880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64769"/>
              </p:ext>
            </p:extLst>
          </p:nvPr>
        </p:nvGraphicFramePr>
        <p:xfrm>
          <a:off x="1511692" y="364196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1518930" y="36072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11723"/>
              </p:ext>
            </p:extLst>
          </p:nvPr>
        </p:nvGraphicFramePr>
        <p:xfrm>
          <a:off x="4283968" y="3631597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4302555" y="359640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866" y="3429000"/>
            <a:ext cx="360000" cy="355000"/>
          </a:xfrm>
          <a:prstGeom prst="rect">
            <a:avLst/>
          </a:prstGeom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69415"/>
              </p:ext>
            </p:extLst>
          </p:nvPr>
        </p:nvGraphicFramePr>
        <p:xfrm>
          <a:off x="1799748" y="4698954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1818335" y="466200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64812"/>
              </p:ext>
            </p:extLst>
          </p:nvPr>
        </p:nvGraphicFramePr>
        <p:xfrm>
          <a:off x="2555832" y="4698954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2574419" y="466200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64612"/>
              </p:ext>
            </p:extLst>
          </p:nvPr>
        </p:nvGraphicFramePr>
        <p:xfrm>
          <a:off x="3311892" y="469455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3319130" y="46620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881121" y="483187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50580"/>
              </p:ext>
            </p:extLst>
          </p:nvPr>
        </p:nvGraphicFramePr>
        <p:xfrm>
          <a:off x="4211992" y="469895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 bwMode="auto">
          <a:xfrm>
            <a:off x="4219230" y="46620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580" y="3454654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826" y="4454324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910" y="4471303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781" y="4430883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172" y="4992501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500" y="4511640"/>
            <a:ext cx="360000" cy="35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1783" y="322429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20179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9177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8175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17581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750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\app\resource\contents\lesson01\ops\lesson01\images\mm_42_1_05_04_02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683568" y="4395446"/>
            <a:ext cx="739939" cy="342483"/>
            <a:chOff x="3569808" y="4849650"/>
            <a:chExt cx="739939" cy="34248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647564" y="2276872"/>
            <a:ext cx="5771697" cy="7754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자연수에서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만큼을 분수로 바꾸어 자연수 부분끼리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분수 부분끼리 계산했습니다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3" y="239088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261" y="2874799"/>
            <a:ext cx="360000" cy="35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24835"/>
              </p:ext>
            </p:extLst>
          </p:nvPr>
        </p:nvGraphicFramePr>
        <p:xfrm>
          <a:off x="971600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647564" y="3248980"/>
            <a:ext cx="5786791" cy="4814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가분수로 바꾸어 계산했습니다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3" y="333232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261" y="369993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의 말과 수를 모두 이용하여 분수의 뺄셈 상황을 만들고    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1848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5817703" y="1300944"/>
            <a:ext cx="1178315" cy="313547"/>
            <a:chOff x="3027397" y="5589240"/>
            <a:chExt cx="1178315" cy="313547"/>
          </a:xfrm>
        </p:grpSpPr>
        <p:grpSp>
          <p:nvGrpSpPr>
            <p:cNvPr id="33" name="그룹 32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40" name="타원 39"/>
          <p:cNvSpPr/>
          <p:nvPr/>
        </p:nvSpPr>
        <p:spPr>
          <a:xfrm>
            <a:off x="5565510" y="1374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22875" y="2355678"/>
            <a:ext cx="5292588" cy="923329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274904" y="264463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83768" y="264462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40588" y="2644616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0181" y="264460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서영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00674" y="264459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38919"/>
              </p:ext>
            </p:extLst>
          </p:nvPr>
        </p:nvGraphicFramePr>
        <p:xfrm>
          <a:off x="4644008" y="254508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539552" y="3392996"/>
            <a:ext cx="6318290" cy="13870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0" y="3537012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268" y="4602590"/>
            <a:ext cx="360000" cy="355000"/>
          </a:xfrm>
          <a:prstGeom prst="rect">
            <a:avLst/>
          </a:prstGeom>
        </p:spPr>
      </p:pic>
      <p:sp>
        <p:nvSpPr>
          <p:cNvPr id="6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의 말과 수를 모두 이용하여 분수의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셈 상황을 만들어  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46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935595" y="3392996"/>
            <a:ext cx="59222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서영이는 물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컵과 우유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사용하여 스파게티를 만들었습니다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서영이는 우유보다 물을 몇 컵 더 사용했나요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34366"/>
              </p:ext>
            </p:extLst>
          </p:nvPr>
        </p:nvGraphicFramePr>
        <p:xfrm>
          <a:off x="3887924" y="33929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13117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매실차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모델과 수직선 모델을 통해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상황 만들고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팥죽 할머니와 호랑이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팥죽 할머니와 호랑이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suh_p_0402_01_0006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_402_2.html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진입 시 바로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817703" y="1300944"/>
            <a:ext cx="1178315" cy="313547"/>
            <a:chOff x="3027397" y="5589240"/>
            <a:chExt cx="1178315" cy="313547"/>
          </a:xfrm>
        </p:grpSpPr>
        <p:grpSp>
          <p:nvGrpSpPr>
            <p:cNvPr id="33" name="그룹 32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274904" y="264463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83768" y="264462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40588" y="2644616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0181" y="264460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서영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00674" y="264459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33112"/>
              </p:ext>
            </p:extLst>
          </p:nvPr>
        </p:nvGraphicFramePr>
        <p:xfrm>
          <a:off x="4644008" y="254508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 상황을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935595" y="3392996"/>
            <a:ext cx="5922247" cy="135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서영이는 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컵과 우유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컵을 사용하여 스파게티를 만들었습니다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서영이는 우유보다 물을 몇 컵 더 사용했나요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31938"/>
              </p:ext>
            </p:extLst>
          </p:nvPr>
        </p:nvGraphicFramePr>
        <p:xfrm>
          <a:off x="3887924" y="33929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2424800" y="4858528"/>
            <a:ext cx="2075192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8796" y="4962500"/>
            <a:ext cx="22552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32653"/>
              </p:ext>
            </p:extLst>
          </p:nvPr>
        </p:nvGraphicFramePr>
        <p:xfrm>
          <a:off x="3023828" y="48854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68" y="4827564"/>
            <a:ext cx="360000" cy="355000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64029"/>
              </p:ext>
            </p:extLst>
          </p:nvPr>
        </p:nvGraphicFramePr>
        <p:xfrm>
          <a:off x="3743908" y="48860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0" y="3537012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1022875" y="2355678"/>
            <a:ext cx="5292588" cy="923329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의 말과 수를 모두 이용하여 분수의 뺄셈 상황을 만들고    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1848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339067" y="3229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1931" y="3392996"/>
            <a:ext cx="6327849" cy="138709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 bwMode="auto">
          <a:xfrm>
            <a:off x="539552" y="3392996"/>
            <a:ext cx="6318290" cy="13870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0" y="3537012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말과 수를 모두 이용하여 분수의 뺄셈 상황을 만들고    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1" y="1041848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5817703" y="1300944"/>
            <a:ext cx="1178315" cy="313547"/>
            <a:chOff x="3027397" y="5589240"/>
            <a:chExt cx="1178315" cy="313547"/>
          </a:xfrm>
        </p:grpSpPr>
        <p:grpSp>
          <p:nvGrpSpPr>
            <p:cNvPr id="33" name="그룹 32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274904" y="264463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83768" y="264462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40588" y="2644616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0181" y="264460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서영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00674" y="264459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12548"/>
              </p:ext>
            </p:extLst>
          </p:nvPr>
        </p:nvGraphicFramePr>
        <p:xfrm>
          <a:off x="4644008" y="254508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 상황을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935595" y="3392996"/>
            <a:ext cx="5922247" cy="135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서영이는 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컵과 우유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컵을 사용하여 스파게티를 만들었습니다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서영이는 우유보다 물을 몇 컵 더 사용했나요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68640"/>
              </p:ext>
            </p:extLst>
          </p:nvPr>
        </p:nvGraphicFramePr>
        <p:xfrm>
          <a:off x="3887924" y="33929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2424800" y="4858528"/>
            <a:ext cx="2075192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8796" y="4962500"/>
            <a:ext cx="22552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99318"/>
              </p:ext>
            </p:extLst>
          </p:nvPr>
        </p:nvGraphicFramePr>
        <p:xfrm>
          <a:off x="3023828" y="48854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1695"/>
              </p:ext>
            </p:extLst>
          </p:nvPr>
        </p:nvGraphicFramePr>
        <p:xfrm>
          <a:off x="3743908" y="48860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98567" y="4494602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11369"/>
              </p:ext>
            </p:extLst>
          </p:nvPr>
        </p:nvGraphicFramePr>
        <p:xfrm>
          <a:off x="935596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59033"/>
              </p:ext>
            </p:extLst>
          </p:nvPr>
        </p:nvGraphicFramePr>
        <p:xfrm>
          <a:off x="1530758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93660"/>
              </p:ext>
            </p:extLst>
          </p:nvPr>
        </p:nvGraphicFramePr>
        <p:xfrm>
          <a:off x="2140690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6105"/>
              </p:ext>
            </p:extLst>
          </p:nvPr>
        </p:nvGraphicFramePr>
        <p:xfrm>
          <a:off x="3438970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8558"/>
              </p:ext>
            </p:extLst>
          </p:nvPr>
        </p:nvGraphicFramePr>
        <p:xfrm>
          <a:off x="3923956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43574"/>
              </p:ext>
            </p:extLst>
          </p:nvPr>
        </p:nvGraphicFramePr>
        <p:xfrm>
          <a:off x="4788024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87058"/>
              </p:ext>
            </p:extLst>
          </p:nvPr>
        </p:nvGraphicFramePr>
        <p:xfrm>
          <a:off x="5400092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1022875" y="2355678"/>
            <a:ext cx="5292588" cy="923329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4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자연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자연수에서       만큼을 분수로 바꾸어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057021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018122" y="2998847"/>
            <a:ext cx="58686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63817"/>
              </p:ext>
            </p:extLst>
          </p:nvPr>
        </p:nvGraphicFramePr>
        <p:xfrm>
          <a:off x="1638657" y="29029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632622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56276" y="939498"/>
            <a:ext cx="2016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924434" y="241728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434" y="2133053"/>
            <a:ext cx="360000" cy="355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2358012" y="289687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90232"/>
              </p:ext>
            </p:extLst>
          </p:nvPr>
        </p:nvGraphicFramePr>
        <p:xfrm>
          <a:off x="2350270" y="291036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2357092" y="322834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55784"/>
              </p:ext>
            </p:extLst>
          </p:nvPr>
        </p:nvGraphicFramePr>
        <p:xfrm>
          <a:off x="3060824" y="290322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 bwMode="auto">
          <a:xfrm>
            <a:off x="4095192" y="30684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17550"/>
              </p:ext>
            </p:extLst>
          </p:nvPr>
        </p:nvGraphicFramePr>
        <p:xfrm>
          <a:off x="4809146" y="29016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4815272" y="2888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63463"/>
              </p:ext>
            </p:extLst>
          </p:nvPr>
        </p:nvGraphicFramePr>
        <p:xfrm>
          <a:off x="5374606" y="29058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6049862" y="306780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18798"/>
              </p:ext>
            </p:extLst>
          </p:nvPr>
        </p:nvGraphicFramePr>
        <p:xfrm>
          <a:off x="6382750" y="29016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6389988" y="289183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7933" y="3728355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자연수를      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바꾸어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779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1691680" y="3738150"/>
            <a:ext cx="90906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가분수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408067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018122" y="4349893"/>
            <a:ext cx="58686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－    ＝      ＝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98670"/>
              </p:ext>
            </p:extLst>
          </p:nvPr>
        </p:nvGraphicFramePr>
        <p:xfrm>
          <a:off x="1638657" y="42540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60709"/>
              </p:ext>
            </p:extLst>
          </p:nvPr>
        </p:nvGraphicFramePr>
        <p:xfrm>
          <a:off x="2968754" y="42570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49869"/>
              </p:ext>
            </p:extLst>
          </p:nvPr>
        </p:nvGraphicFramePr>
        <p:xfrm>
          <a:off x="2195736" y="425403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2214323" y="424422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979357" y="424327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00301"/>
              </p:ext>
            </p:extLst>
          </p:nvPr>
        </p:nvGraphicFramePr>
        <p:xfrm>
          <a:off x="3527940" y="4258439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3546527" y="4248625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251150" y="443087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96237"/>
              </p:ext>
            </p:extLst>
          </p:nvPr>
        </p:nvGraphicFramePr>
        <p:xfrm>
          <a:off x="4584038" y="426472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4591276" y="425490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484" y="2673996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968" y="3325170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192" y="2816199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272" y="2638699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18" y="2821347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774" y="265727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80" y="3565715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092" y="4075879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357" y="4025440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527" y="4030788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843" y="4579982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923" y="4102495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사용하여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   결과가 가장 큰 경우를 찾아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90528" y="496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93242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\app\resource\contents\lesson01\ops\lesson01\images\mm_42_1_05_06_02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05" y="2666288"/>
            <a:ext cx="2457327" cy="87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1629" y="290928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1709" y="290928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47082" y="290928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11506" y="3960018"/>
            <a:ext cx="1456598" cy="73773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28326" y="4169004"/>
            <a:ext cx="12176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913188" y="42242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66035"/>
              </p:ext>
            </p:extLst>
          </p:nvPr>
        </p:nvGraphicFramePr>
        <p:xfrm>
          <a:off x="3253836" y="407102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3261074" y="406121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142230" y="3995916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05727"/>
              </p:ext>
            </p:extLst>
          </p:nvPr>
        </p:nvGraphicFramePr>
        <p:xfrm>
          <a:off x="4391051" y="40051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4128144" y="412371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25" y="3855868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736" y="4406148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48" y="3818416"/>
            <a:ext cx="360000" cy="355000"/>
          </a:xfrm>
          <a:prstGeom prst="rect">
            <a:avLst/>
          </a:prstGeom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261862" y="4976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사용하여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   결과가 가장 큰 경우를 찾아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05" y="2666288"/>
            <a:ext cx="2457327" cy="87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1629" y="290928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1709" y="290928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47082" y="290928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11506" y="3960018"/>
            <a:ext cx="1456598" cy="73773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28326" y="4169004"/>
            <a:ext cx="12176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913188" y="42242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1245"/>
              </p:ext>
            </p:extLst>
          </p:nvPr>
        </p:nvGraphicFramePr>
        <p:xfrm>
          <a:off x="3253836" y="407102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3261074" y="406121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142230" y="3995916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72953"/>
              </p:ext>
            </p:extLst>
          </p:nvPr>
        </p:nvGraphicFramePr>
        <p:xfrm>
          <a:off x="4391051" y="40051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4128144" y="412371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753036"/>
            <a:ext cx="6667165" cy="1484964"/>
            <a:chOff x="192745" y="3788326"/>
            <a:chExt cx="6667165" cy="148496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960168"/>
              <a:ext cx="6667165" cy="1125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78832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8567" y="4113076"/>
            <a:ext cx="635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가장 큰 경우는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가장 작은 대분수를 빼야 하므로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86361"/>
              </p:ext>
            </p:extLst>
          </p:nvPr>
        </p:nvGraphicFramePr>
        <p:xfrm>
          <a:off x="935624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85010"/>
              </p:ext>
            </p:extLst>
          </p:nvPr>
        </p:nvGraphicFramePr>
        <p:xfrm>
          <a:off x="1547692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45202"/>
              </p:ext>
            </p:extLst>
          </p:nvPr>
        </p:nvGraphicFramePr>
        <p:xfrm>
          <a:off x="2123728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64361"/>
              </p:ext>
            </p:extLst>
          </p:nvPr>
        </p:nvGraphicFramePr>
        <p:xfrm>
          <a:off x="3455904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44012"/>
              </p:ext>
            </p:extLst>
          </p:nvPr>
        </p:nvGraphicFramePr>
        <p:xfrm>
          <a:off x="3923928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02103"/>
              </p:ext>
            </p:extLst>
          </p:nvPr>
        </p:nvGraphicFramePr>
        <p:xfrm>
          <a:off x="4788052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136"/>
              </p:ext>
            </p:extLst>
          </p:nvPr>
        </p:nvGraphicFramePr>
        <p:xfrm>
          <a:off x="5400120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742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민재와 하영이가 산책하는 데 주스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가지고 나갔습니다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산책을 하며 주스를 마셨더니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산책을 하면서 마신 주스의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3141085" y="3767442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43107"/>
              </p:ext>
            </p:extLst>
          </p:nvPr>
        </p:nvGraphicFramePr>
        <p:xfrm>
          <a:off x="3311860" y="37766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141084" y="3883132"/>
            <a:ext cx="10426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554" y="3573016"/>
            <a:ext cx="360000" cy="355000"/>
          </a:xfrm>
          <a:prstGeom prst="rect">
            <a:avLst/>
          </a:prstGeom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51199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8252"/>
              </p:ext>
            </p:extLst>
          </p:nvPr>
        </p:nvGraphicFramePr>
        <p:xfrm>
          <a:off x="3887924" y="195551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60505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599141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직선 연결선 40"/>
          <p:cNvCxnSpPr/>
          <p:nvPr/>
        </p:nvCxnSpPr>
        <p:spPr bwMode="auto">
          <a:xfrm>
            <a:off x="755694" y="1988840"/>
            <a:ext cx="589884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5968482" y="2509830"/>
            <a:ext cx="68605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>
            <a:off x="728819" y="2509830"/>
            <a:ext cx="5185630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74476" y="2888940"/>
            <a:ext cx="429072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/>
          <p:cNvSpPr/>
          <p:nvPr/>
        </p:nvSpPr>
        <p:spPr bwMode="auto">
          <a:xfrm>
            <a:off x="3141085" y="3767442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78631"/>
              </p:ext>
            </p:extLst>
          </p:nvPr>
        </p:nvGraphicFramePr>
        <p:xfrm>
          <a:off x="3311860" y="37766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3141084" y="3883132"/>
            <a:ext cx="10426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554" y="3573016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8567" y="4522139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13255"/>
              </p:ext>
            </p:extLst>
          </p:nvPr>
        </p:nvGraphicFramePr>
        <p:xfrm>
          <a:off x="935624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04920"/>
              </p:ext>
            </p:extLst>
          </p:nvPr>
        </p:nvGraphicFramePr>
        <p:xfrm>
          <a:off x="1547692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41712"/>
              </p:ext>
            </p:extLst>
          </p:nvPr>
        </p:nvGraphicFramePr>
        <p:xfrm>
          <a:off x="212372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33670"/>
              </p:ext>
            </p:extLst>
          </p:nvPr>
        </p:nvGraphicFramePr>
        <p:xfrm>
          <a:off x="3455904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99661"/>
              </p:ext>
            </p:extLst>
          </p:nvPr>
        </p:nvGraphicFramePr>
        <p:xfrm>
          <a:off x="392392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7665"/>
              </p:ext>
            </p:extLst>
          </p:nvPr>
        </p:nvGraphicFramePr>
        <p:xfrm>
          <a:off x="4788052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54731"/>
              </p:ext>
            </p:extLst>
          </p:nvPr>
        </p:nvGraphicFramePr>
        <p:xfrm>
          <a:off x="5292080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민재와 하영이가 산책하는 데 주스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가지고 나갔습니다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산책을 하며 주스를 마셨더니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산책을 하면서 마신 주스의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44261"/>
              </p:ext>
            </p:extLst>
          </p:nvPr>
        </p:nvGraphicFramePr>
        <p:xfrm>
          <a:off x="3887924" y="195551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60505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599141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3" name="직선 연결선 92"/>
          <p:cNvCxnSpPr/>
          <p:nvPr/>
        </p:nvCxnSpPr>
        <p:spPr bwMode="auto">
          <a:xfrm>
            <a:off x="755694" y="1988840"/>
            <a:ext cx="589884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5968482" y="2509830"/>
            <a:ext cx="68605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728819" y="2509830"/>
            <a:ext cx="5185630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>
            <a:off x="774476" y="2888940"/>
            <a:ext cx="429072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723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151620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44060"/>
              </p:ext>
            </p:extLst>
          </p:nvPr>
        </p:nvGraphicFramePr>
        <p:xfrm>
          <a:off x="1782758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2339752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43176"/>
              </p:ext>
            </p:extLst>
          </p:nvPr>
        </p:nvGraphicFramePr>
        <p:xfrm>
          <a:off x="2591780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339752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060" y="3008814"/>
            <a:ext cx="360000" cy="3550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3949720" y="330587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30808"/>
              </p:ext>
            </p:extLst>
          </p:nvPr>
        </p:nvGraphicFramePr>
        <p:xfrm>
          <a:off x="4597792" y="32100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 bwMode="auto">
          <a:xfrm>
            <a:off x="5137852" y="320021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07946"/>
              </p:ext>
            </p:extLst>
          </p:nvPr>
        </p:nvGraphicFramePr>
        <p:xfrm>
          <a:off x="5317872" y="32094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5137852" y="331590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60" y="30057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4865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학교 수학4-2\3_001_2015개정\수학 4-2 지도서\app\resource\contents\lesson01\ops\lesson01\video\mm_42_1_05_02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884218"/>
            <a:ext cx="6912769" cy="47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901" y="877101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0504" y="2426649"/>
            <a:ext cx="3110017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매실차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72977" y="3488767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482916" y="3596779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151620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43878"/>
              </p:ext>
            </p:extLst>
          </p:nvPr>
        </p:nvGraphicFramePr>
        <p:xfrm>
          <a:off x="1782758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2339752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2359"/>
              </p:ext>
            </p:extLst>
          </p:nvPr>
        </p:nvGraphicFramePr>
        <p:xfrm>
          <a:off x="2591780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339752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949720" y="330587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96482"/>
              </p:ext>
            </p:extLst>
          </p:nvPr>
        </p:nvGraphicFramePr>
        <p:xfrm>
          <a:off x="4597792" y="32100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 bwMode="auto">
          <a:xfrm>
            <a:off x="5137852" y="320021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98040"/>
              </p:ext>
            </p:extLst>
          </p:nvPr>
        </p:nvGraphicFramePr>
        <p:xfrm>
          <a:off x="5317872" y="32094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5137852" y="331590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79825"/>
              </p:ext>
            </p:extLst>
          </p:nvPr>
        </p:nvGraphicFramePr>
        <p:xfrm>
          <a:off x="935624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17820"/>
              </p:ext>
            </p:extLst>
          </p:nvPr>
        </p:nvGraphicFramePr>
        <p:xfrm>
          <a:off x="154769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75354"/>
              </p:ext>
            </p:extLst>
          </p:nvPr>
        </p:nvGraphicFramePr>
        <p:xfrm>
          <a:off x="21237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85884"/>
              </p:ext>
            </p:extLst>
          </p:nvPr>
        </p:nvGraphicFramePr>
        <p:xfrm>
          <a:off x="3438970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36668"/>
              </p:ext>
            </p:extLst>
          </p:nvPr>
        </p:nvGraphicFramePr>
        <p:xfrm>
          <a:off x="392395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24635"/>
              </p:ext>
            </p:extLst>
          </p:nvPr>
        </p:nvGraphicFramePr>
        <p:xfrm>
          <a:off x="478805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80956"/>
              </p:ext>
            </p:extLst>
          </p:nvPr>
        </p:nvGraphicFramePr>
        <p:xfrm>
          <a:off x="5400120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2451"/>
              </p:ext>
            </p:extLst>
          </p:nvPr>
        </p:nvGraphicFramePr>
        <p:xfrm>
          <a:off x="93562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05659"/>
              </p:ext>
            </p:extLst>
          </p:nvPr>
        </p:nvGraphicFramePr>
        <p:xfrm>
          <a:off x="1420610" y="434603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21198"/>
              </p:ext>
            </p:extLst>
          </p:nvPr>
        </p:nvGraphicFramePr>
        <p:xfrm>
          <a:off x="1907732" y="434817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27191"/>
              </p:ext>
            </p:extLst>
          </p:nvPr>
        </p:nvGraphicFramePr>
        <p:xfrm>
          <a:off x="2375784" y="434817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68308"/>
              </p:ext>
            </p:extLst>
          </p:nvPr>
        </p:nvGraphicFramePr>
        <p:xfrm>
          <a:off x="3095864" y="434817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6311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644499" y="1556792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들어 있는 물통에서 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사용했습니다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15947"/>
              </p:ext>
            </p:extLst>
          </p:nvPr>
        </p:nvGraphicFramePr>
        <p:xfrm>
          <a:off x="4103948" y="152078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 bwMode="auto">
          <a:xfrm>
            <a:off x="3141085" y="3551418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4720"/>
              </p:ext>
            </p:extLst>
          </p:nvPr>
        </p:nvGraphicFramePr>
        <p:xfrm>
          <a:off x="3419872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141084" y="3667108"/>
            <a:ext cx="10426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554" y="3356992"/>
            <a:ext cx="360000" cy="355000"/>
          </a:xfrm>
          <a:prstGeom prst="rect">
            <a:avLst/>
          </a:prstGeom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261862" y="4946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24501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239101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5" name="직선 연결선 124"/>
          <p:cNvCxnSpPr/>
          <p:nvPr/>
        </p:nvCxnSpPr>
        <p:spPr bwMode="auto">
          <a:xfrm>
            <a:off x="755694" y="2096852"/>
            <a:ext cx="563351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연결선 125"/>
          <p:cNvCxnSpPr/>
          <p:nvPr/>
        </p:nvCxnSpPr>
        <p:spPr bwMode="auto">
          <a:xfrm>
            <a:off x="6442120" y="2096852"/>
            <a:ext cx="218112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/>
          <p:cNvCxnSpPr/>
          <p:nvPr/>
        </p:nvCxnSpPr>
        <p:spPr bwMode="auto">
          <a:xfrm>
            <a:off x="755694" y="2514940"/>
            <a:ext cx="265191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 bwMode="auto">
          <a:xfrm>
            <a:off x="3141085" y="3551418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70382"/>
              </p:ext>
            </p:extLst>
          </p:nvPr>
        </p:nvGraphicFramePr>
        <p:xfrm>
          <a:off x="3419872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141084" y="3667108"/>
            <a:ext cx="10426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8567" y="4522139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83249"/>
              </p:ext>
            </p:extLst>
          </p:nvPr>
        </p:nvGraphicFramePr>
        <p:xfrm>
          <a:off x="935624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44720"/>
              </p:ext>
            </p:extLst>
          </p:nvPr>
        </p:nvGraphicFramePr>
        <p:xfrm>
          <a:off x="1547692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814"/>
              </p:ext>
            </p:extLst>
          </p:nvPr>
        </p:nvGraphicFramePr>
        <p:xfrm>
          <a:off x="212372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20960"/>
              </p:ext>
            </p:extLst>
          </p:nvPr>
        </p:nvGraphicFramePr>
        <p:xfrm>
          <a:off x="3455904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20739"/>
              </p:ext>
            </p:extLst>
          </p:nvPr>
        </p:nvGraphicFramePr>
        <p:xfrm>
          <a:off x="392392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59690"/>
              </p:ext>
            </p:extLst>
          </p:nvPr>
        </p:nvGraphicFramePr>
        <p:xfrm>
          <a:off x="4788052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27013"/>
              </p:ext>
            </p:extLst>
          </p:nvPr>
        </p:nvGraphicFramePr>
        <p:xfrm>
          <a:off x="5400120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43"/>
          <p:cNvSpPr txBox="1"/>
          <p:nvPr/>
        </p:nvSpPr>
        <p:spPr>
          <a:xfrm>
            <a:off x="644499" y="1556792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들어 있는 물통에서 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사용했습니다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62401"/>
              </p:ext>
            </p:extLst>
          </p:nvPr>
        </p:nvGraphicFramePr>
        <p:xfrm>
          <a:off x="4103948" y="152078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8" name="직선 연결선 77"/>
          <p:cNvCxnSpPr/>
          <p:nvPr/>
        </p:nvCxnSpPr>
        <p:spPr bwMode="auto">
          <a:xfrm>
            <a:off x="755694" y="2096852"/>
            <a:ext cx="563351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6442120" y="2096852"/>
            <a:ext cx="218112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755694" y="2514940"/>
            <a:ext cx="265191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5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24501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239101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854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29946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현아의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동호는 현아보다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 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가볍습니다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동호의 몸무게는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84711"/>
              </p:ext>
            </p:extLst>
          </p:nvPr>
        </p:nvGraphicFramePr>
        <p:xfrm>
          <a:off x="5391625" y="1575829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3141084" y="3551418"/>
            <a:ext cx="74885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10086"/>
              </p:ext>
            </p:extLst>
          </p:nvPr>
        </p:nvGraphicFramePr>
        <p:xfrm>
          <a:off x="3563888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141084" y="3667108"/>
            <a:ext cx="13229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124" y="3356992"/>
            <a:ext cx="360000" cy="355000"/>
          </a:xfrm>
          <a:prstGeom prst="rect">
            <a:avLst/>
          </a:prstGeom>
        </p:spPr>
      </p:pic>
      <p:pic>
        <p:nvPicPr>
          <p:cNvPr id="68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60505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599141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" name="직선 연결선 91"/>
          <p:cNvCxnSpPr/>
          <p:nvPr/>
        </p:nvCxnSpPr>
        <p:spPr bwMode="auto">
          <a:xfrm>
            <a:off x="755694" y="2151926"/>
            <a:ext cx="590453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1750349" y="2573615"/>
            <a:ext cx="3649743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755694" y="2558074"/>
            <a:ext cx="86397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직사각형 51"/>
          <p:cNvSpPr/>
          <p:nvPr/>
        </p:nvSpPr>
        <p:spPr bwMode="auto">
          <a:xfrm>
            <a:off x="3141084" y="3551418"/>
            <a:ext cx="74885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62705"/>
              </p:ext>
            </p:extLst>
          </p:nvPr>
        </p:nvGraphicFramePr>
        <p:xfrm>
          <a:off x="3563888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141084" y="3667108"/>
            <a:ext cx="13229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98567" y="4522139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23339"/>
              </p:ext>
            </p:extLst>
          </p:nvPr>
        </p:nvGraphicFramePr>
        <p:xfrm>
          <a:off x="1043636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80542"/>
              </p:ext>
            </p:extLst>
          </p:nvPr>
        </p:nvGraphicFramePr>
        <p:xfrm>
          <a:off x="1763716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69281"/>
              </p:ext>
            </p:extLst>
          </p:nvPr>
        </p:nvGraphicFramePr>
        <p:xfrm>
          <a:off x="2339752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28194"/>
              </p:ext>
            </p:extLst>
          </p:nvPr>
        </p:nvGraphicFramePr>
        <p:xfrm>
          <a:off x="3779912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59612"/>
              </p:ext>
            </p:extLst>
          </p:nvPr>
        </p:nvGraphicFramePr>
        <p:xfrm>
          <a:off x="4247936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56395"/>
              </p:ext>
            </p:extLst>
          </p:nvPr>
        </p:nvGraphicFramePr>
        <p:xfrm>
          <a:off x="5220100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78864"/>
              </p:ext>
            </p:extLst>
          </p:nvPr>
        </p:nvGraphicFramePr>
        <p:xfrm>
          <a:off x="5976184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현아의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동호는 현아보다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 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가볍습니다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동호의 몸무게는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53603"/>
              </p:ext>
            </p:extLst>
          </p:nvPr>
        </p:nvGraphicFramePr>
        <p:xfrm>
          <a:off x="5391625" y="1575829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0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60505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599141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" name="직선 연결선 91"/>
          <p:cNvCxnSpPr/>
          <p:nvPr/>
        </p:nvCxnSpPr>
        <p:spPr bwMode="auto">
          <a:xfrm>
            <a:off x="755694" y="2151926"/>
            <a:ext cx="590453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1750349" y="2573615"/>
            <a:ext cx="3649743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755694" y="2558074"/>
            <a:ext cx="86397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00352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644499" y="1542470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 더 큰 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수는 얼마인지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68956"/>
              </p:ext>
            </p:extLst>
          </p:nvPr>
        </p:nvGraphicFramePr>
        <p:xfrm>
          <a:off x="2170335" y="150382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141085" y="3551418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81033"/>
              </p:ext>
            </p:extLst>
          </p:nvPr>
        </p:nvGraphicFramePr>
        <p:xfrm>
          <a:off x="3419872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141085" y="3667108"/>
            <a:ext cx="7488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554" y="3356992"/>
            <a:ext cx="360000" cy="355000"/>
          </a:xfrm>
          <a:prstGeom prst="rect">
            <a:avLst/>
          </a:prstGeom>
        </p:spPr>
      </p:pic>
      <p:pic>
        <p:nvPicPr>
          <p:cNvPr id="85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2090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203097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7" name="직선 연결선 96"/>
          <p:cNvCxnSpPr/>
          <p:nvPr/>
        </p:nvCxnSpPr>
        <p:spPr bwMode="auto">
          <a:xfrm>
            <a:off x="755694" y="2077782"/>
            <a:ext cx="409207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4992758" y="2077782"/>
            <a:ext cx="1594887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46711" y="2511966"/>
            <a:ext cx="1226777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644499" y="1542470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 더 큰 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수는 얼마인지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01336"/>
              </p:ext>
            </p:extLst>
          </p:nvPr>
        </p:nvGraphicFramePr>
        <p:xfrm>
          <a:off x="2170335" y="150382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141085" y="3551418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0849"/>
              </p:ext>
            </p:extLst>
          </p:nvPr>
        </p:nvGraphicFramePr>
        <p:xfrm>
          <a:off x="3419872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141085" y="3667108"/>
            <a:ext cx="7488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2090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203097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7" name="직선 연결선 96"/>
          <p:cNvCxnSpPr/>
          <p:nvPr/>
        </p:nvCxnSpPr>
        <p:spPr bwMode="auto">
          <a:xfrm>
            <a:off x="755694" y="2077782"/>
            <a:ext cx="409207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4992758" y="2077782"/>
            <a:ext cx="1594887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46711" y="2511966"/>
            <a:ext cx="1226777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717032"/>
            <a:ext cx="6667165" cy="1520968"/>
            <a:chOff x="192745" y="3752322"/>
            <a:chExt cx="6667165" cy="152096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894758"/>
              <a:ext cx="6667165" cy="11904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7523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8" y="4157547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98567" y="4113076"/>
            <a:ext cx="635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56444"/>
              </p:ext>
            </p:extLst>
          </p:nvPr>
        </p:nvGraphicFramePr>
        <p:xfrm>
          <a:off x="1043636" y="405800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6" y="4651000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54532"/>
              </p:ext>
            </p:extLst>
          </p:nvPr>
        </p:nvGraphicFramePr>
        <p:xfrm>
          <a:off x="1359205" y="454243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7530"/>
              </p:ext>
            </p:extLst>
          </p:nvPr>
        </p:nvGraphicFramePr>
        <p:xfrm>
          <a:off x="1962806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97013"/>
              </p:ext>
            </p:extLst>
          </p:nvPr>
        </p:nvGraphicFramePr>
        <p:xfrm>
          <a:off x="2555804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31255"/>
              </p:ext>
            </p:extLst>
          </p:nvPr>
        </p:nvGraphicFramePr>
        <p:xfrm>
          <a:off x="3851920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59557"/>
              </p:ext>
            </p:extLst>
          </p:nvPr>
        </p:nvGraphicFramePr>
        <p:xfrm>
          <a:off x="4356004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41862"/>
              </p:ext>
            </p:extLst>
          </p:nvPr>
        </p:nvGraphicFramePr>
        <p:xfrm>
          <a:off x="5220100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63276"/>
              </p:ext>
            </p:extLst>
          </p:nvPr>
        </p:nvGraphicFramePr>
        <p:xfrm>
          <a:off x="5832168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53021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도은이네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집에서 도서관을 지나 학교까지 가는 거리는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도서관에서 학교까지의 거리가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도은이네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집에서 도서관까지의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타원 135"/>
          <p:cNvSpPr/>
          <p:nvPr/>
        </p:nvSpPr>
        <p:spPr>
          <a:xfrm>
            <a:off x="5279370" y="4978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90821"/>
              </p:ext>
            </p:extLst>
          </p:nvPr>
        </p:nvGraphicFramePr>
        <p:xfrm>
          <a:off x="4752020" y="1941513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300286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996952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/>
          <p:cNvCxnSpPr/>
          <p:nvPr/>
        </p:nvCxnSpPr>
        <p:spPr bwMode="auto">
          <a:xfrm>
            <a:off x="755694" y="1963439"/>
            <a:ext cx="590453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5992151" y="2528900"/>
            <a:ext cx="66808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72508" y="2528072"/>
            <a:ext cx="517808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5694" y="2900833"/>
            <a:ext cx="519489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3141085" y="3551418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11252"/>
              </p:ext>
            </p:extLst>
          </p:nvPr>
        </p:nvGraphicFramePr>
        <p:xfrm>
          <a:off x="3419872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141084" y="3667108"/>
            <a:ext cx="1375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554" y="33569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도은이네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집에서 도서관을 지나 학교까지 가는 거리는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도서관에서 학교까지의 거리가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도은이네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집에서 도서관까지의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11987"/>
              </p:ext>
            </p:extLst>
          </p:nvPr>
        </p:nvGraphicFramePr>
        <p:xfrm>
          <a:off x="4752020" y="1941513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300286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996952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/>
          <p:cNvCxnSpPr/>
          <p:nvPr/>
        </p:nvCxnSpPr>
        <p:spPr bwMode="auto">
          <a:xfrm>
            <a:off x="755694" y="1963439"/>
            <a:ext cx="590453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5992151" y="2528900"/>
            <a:ext cx="66808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72508" y="2528072"/>
            <a:ext cx="517808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5694" y="2900833"/>
            <a:ext cx="519489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3141085" y="3551418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86276"/>
              </p:ext>
            </p:extLst>
          </p:nvPr>
        </p:nvGraphicFramePr>
        <p:xfrm>
          <a:off x="3419872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141084" y="3667108"/>
            <a:ext cx="1375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8567" y="4522139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1901"/>
              </p:ext>
            </p:extLst>
          </p:nvPr>
        </p:nvGraphicFramePr>
        <p:xfrm>
          <a:off x="935624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74189"/>
              </p:ext>
            </p:extLst>
          </p:nvPr>
        </p:nvGraphicFramePr>
        <p:xfrm>
          <a:off x="142271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55617"/>
              </p:ext>
            </p:extLst>
          </p:nvPr>
        </p:nvGraphicFramePr>
        <p:xfrm>
          <a:off x="1907704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75759"/>
              </p:ext>
            </p:extLst>
          </p:nvPr>
        </p:nvGraphicFramePr>
        <p:xfrm>
          <a:off x="2411788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11567"/>
              </p:ext>
            </p:extLst>
          </p:nvPr>
        </p:nvGraphicFramePr>
        <p:xfrm>
          <a:off x="3023856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06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075082" y="3400737"/>
            <a:ext cx="10927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52783"/>
              </p:ext>
            </p:extLst>
          </p:nvPr>
        </p:nvGraphicFramePr>
        <p:xfrm>
          <a:off x="2706219" y="33048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3261157" y="334583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688" y="3104964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911286" y="3401395"/>
            <a:ext cx="10927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45171"/>
              </p:ext>
            </p:extLst>
          </p:nvPr>
        </p:nvGraphicFramePr>
        <p:xfrm>
          <a:off x="4542423" y="33055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매실차를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마셔 본 경험이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54581" y="1360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84884"/>
            <a:ext cx="2974460" cy="6296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급식에서 마셔 본 적이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081" y="2837043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634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3702"/>
            <a:ext cx="3680317" cy="39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496" y="1697752"/>
            <a:ext cx="26059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85976"/>
              </p:ext>
            </p:extLst>
          </p:nvPr>
        </p:nvGraphicFramePr>
        <p:xfrm>
          <a:off x="1229816" y="16257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4706774" y="1291137"/>
            <a:ext cx="2277494" cy="313547"/>
            <a:chOff x="623133" y="5445224"/>
            <a:chExt cx="2277494" cy="313547"/>
          </a:xfrm>
        </p:grpSpPr>
        <p:grpSp>
          <p:nvGrpSpPr>
            <p:cNvPr id="59" name="그룹 5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2" name="직사각형 81"/>
          <p:cNvSpPr/>
          <p:nvPr/>
        </p:nvSpPr>
        <p:spPr bwMode="auto">
          <a:xfrm>
            <a:off x="3923928" y="3144771"/>
            <a:ext cx="2974460" cy="921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할아버지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할머니와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매실차를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나누어 마셔 본 적이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388" y="3889156"/>
            <a:ext cx="360000" cy="35500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385629" y="5621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29" y="524986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075082" y="3400737"/>
            <a:ext cx="10927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83722"/>
              </p:ext>
            </p:extLst>
          </p:nvPr>
        </p:nvGraphicFramePr>
        <p:xfrm>
          <a:off x="2706219" y="33048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3261157" y="334583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11286" y="3401395"/>
            <a:ext cx="10927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50453"/>
              </p:ext>
            </p:extLst>
          </p:nvPr>
        </p:nvGraphicFramePr>
        <p:xfrm>
          <a:off x="4542423" y="33055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960948"/>
            <a:ext cx="6667165" cy="2277052"/>
            <a:chOff x="192745" y="2996238"/>
            <a:chExt cx="6667165" cy="227705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158256"/>
              <a:ext cx="6667165" cy="192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99623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34577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8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95536" y="333400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33493"/>
              </p:ext>
            </p:extLst>
          </p:nvPr>
        </p:nvGraphicFramePr>
        <p:xfrm>
          <a:off x="935624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95536" y="3862790"/>
            <a:ext cx="635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48272"/>
              </p:ext>
            </p:extLst>
          </p:nvPr>
        </p:nvGraphicFramePr>
        <p:xfrm>
          <a:off x="93559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99812"/>
              </p:ext>
            </p:extLst>
          </p:nvPr>
        </p:nvGraphicFramePr>
        <p:xfrm>
          <a:off x="1547692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0706"/>
              </p:ext>
            </p:extLst>
          </p:nvPr>
        </p:nvGraphicFramePr>
        <p:xfrm>
          <a:off x="2123728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82280"/>
              </p:ext>
            </p:extLst>
          </p:nvPr>
        </p:nvGraphicFramePr>
        <p:xfrm>
          <a:off x="3455904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92998"/>
              </p:ext>
            </p:extLst>
          </p:nvPr>
        </p:nvGraphicFramePr>
        <p:xfrm>
          <a:off x="3923956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57613"/>
              </p:ext>
            </p:extLst>
          </p:nvPr>
        </p:nvGraphicFramePr>
        <p:xfrm>
          <a:off x="4788052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8799"/>
              </p:ext>
            </p:extLst>
          </p:nvPr>
        </p:nvGraphicFramePr>
        <p:xfrm>
          <a:off x="5436124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32258"/>
              </p:ext>
            </p:extLst>
          </p:nvPr>
        </p:nvGraphicFramePr>
        <p:xfrm>
          <a:off x="140367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91450"/>
              </p:ext>
            </p:extLst>
          </p:nvPr>
        </p:nvGraphicFramePr>
        <p:xfrm>
          <a:off x="1907732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0563"/>
              </p:ext>
            </p:extLst>
          </p:nvPr>
        </p:nvGraphicFramePr>
        <p:xfrm>
          <a:off x="2411760" y="3808110"/>
          <a:ext cx="648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23373"/>
              </p:ext>
            </p:extLst>
          </p:nvPr>
        </p:nvGraphicFramePr>
        <p:xfrm>
          <a:off x="3311888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25559"/>
              </p:ext>
            </p:extLst>
          </p:nvPr>
        </p:nvGraphicFramePr>
        <p:xfrm>
          <a:off x="3923928" y="380597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13549"/>
              </p:ext>
            </p:extLst>
          </p:nvPr>
        </p:nvGraphicFramePr>
        <p:xfrm>
          <a:off x="1367644" y="42782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87540"/>
              </p:ext>
            </p:extLst>
          </p:nvPr>
        </p:nvGraphicFramePr>
        <p:xfrm>
          <a:off x="2483796" y="428305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3087" y="4366525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655522" y="4398093"/>
            <a:ext cx="275417" cy="27541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</p:spTree>
    <p:extLst>
      <p:ext uri="{BB962C8B-B14F-4D97-AF65-F5344CB8AC3E}">
        <p14:creationId xmlns:p14="http://schemas.microsoft.com/office/powerpoint/2010/main" val="7311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42470"/>
            <a:ext cx="611088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26941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79612" y="2617842"/>
            <a:ext cx="4982282" cy="1872208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5464" y="2761029"/>
            <a:ext cx="519073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00364"/>
              </p:ext>
            </p:extLst>
          </p:nvPr>
        </p:nvGraphicFramePr>
        <p:xfrm>
          <a:off x="1727684" y="26729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434432" y="281622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35679"/>
              </p:ext>
            </p:extLst>
          </p:nvPr>
        </p:nvGraphicFramePr>
        <p:xfrm>
          <a:off x="3239852" y="26729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28006"/>
              </p:ext>
            </p:extLst>
          </p:nvPr>
        </p:nvGraphicFramePr>
        <p:xfrm>
          <a:off x="3923928" y="26729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4608004" y="28162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84178"/>
              </p:ext>
            </p:extLst>
          </p:nvPr>
        </p:nvGraphicFramePr>
        <p:xfrm>
          <a:off x="1763688" y="32490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41268"/>
              </p:ext>
            </p:extLst>
          </p:nvPr>
        </p:nvGraphicFramePr>
        <p:xfrm>
          <a:off x="2411760" y="3248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139264" y="338184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48" y="400506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70700"/>
              </p:ext>
            </p:extLst>
          </p:nvPr>
        </p:nvGraphicFramePr>
        <p:xfrm>
          <a:off x="2123728" y="38335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65810"/>
              </p:ext>
            </p:extLst>
          </p:nvPr>
        </p:nvGraphicFramePr>
        <p:xfrm>
          <a:off x="2699824" y="386034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2707062" y="38250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37411"/>
              </p:ext>
            </p:extLst>
          </p:nvPr>
        </p:nvGraphicFramePr>
        <p:xfrm>
          <a:off x="3239884" y="385799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3247122" y="382268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530"/>
              </p:ext>
            </p:extLst>
          </p:nvPr>
        </p:nvGraphicFramePr>
        <p:xfrm>
          <a:off x="3815948" y="386034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3823186" y="38250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10" y="2545884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76" y="254588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6839" y="3161126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909" y="3781722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523" y="3772703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854" y="366090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88822"/>
              </p:ext>
            </p:extLst>
          </p:nvPr>
        </p:nvGraphicFramePr>
        <p:xfrm>
          <a:off x="1954676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23010"/>
              </p:ext>
            </p:extLst>
          </p:nvPr>
        </p:nvGraphicFramePr>
        <p:xfrm>
          <a:off x="2591780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97378"/>
              </p:ext>
            </p:extLst>
          </p:nvPr>
        </p:nvGraphicFramePr>
        <p:xfrm>
          <a:off x="2591780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9883"/>
              </p:ext>
            </p:extLst>
          </p:nvPr>
        </p:nvGraphicFramePr>
        <p:xfrm>
          <a:off x="449999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403648" y="2240868"/>
            <a:ext cx="402598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 bwMode="auto">
          <a:xfrm>
            <a:off x="4099979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2277778" y="2751274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타원 71"/>
          <p:cNvSpPr/>
          <p:nvPr/>
        </p:nvSpPr>
        <p:spPr>
          <a:xfrm>
            <a:off x="2032648" y="24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62512"/>
              </p:ext>
            </p:extLst>
          </p:nvPr>
        </p:nvGraphicFramePr>
        <p:xfrm>
          <a:off x="4499992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49784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149986" y="3642939"/>
            <a:ext cx="422014" cy="422016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215914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276361" y="3636086"/>
            <a:ext cx="422014" cy="422016"/>
            <a:chOff x="5302260" y="5072084"/>
            <a:chExt cx="401643" cy="401644"/>
          </a:xfrm>
        </p:grpSpPr>
        <p:cxnSp>
          <p:nvCxnSpPr>
            <p:cNvPr id="70" name="직선 연결선 6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14096"/>
              </p:ext>
            </p:extLst>
          </p:nvPr>
        </p:nvGraphicFramePr>
        <p:xfrm>
          <a:off x="1954676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89133"/>
              </p:ext>
            </p:extLst>
          </p:nvPr>
        </p:nvGraphicFramePr>
        <p:xfrm>
          <a:off x="2591780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2182"/>
              </p:ext>
            </p:extLst>
          </p:nvPr>
        </p:nvGraphicFramePr>
        <p:xfrm>
          <a:off x="2591780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82793"/>
              </p:ext>
            </p:extLst>
          </p:nvPr>
        </p:nvGraphicFramePr>
        <p:xfrm>
          <a:off x="449999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403648" y="2240868"/>
            <a:ext cx="402598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 bwMode="auto">
          <a:xfrm>
            <a:off x="4099979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2277778" y="2751274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75104"/>
              </p:ext>
            </p:extLst>
          </p:nvPr>
        </p:nvGraphicFramePr>
        <p:xfrm>
          <a:off x="4499992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49784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149986" y="3642939"/>
            <a:ext cx="422014" cy="422016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2276361" y="3636086"/>
            <a:ext cx="422014" cy="422016"/>
            <a:chOff x="5302260" y="5072084"/>
            <a:chExt cx="401643" cy="401644"/>
          </a:xfrm>
        </p:grpSpPr>
        <p:cxnSp>
          <p:nvCxnSpPr>
            <p:cNvPr id="70" name="직선 연결선 6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384884"/>
            <a:ext cx="6667165" cy="2853116"/>
            <a:chOff x="192745" y="2420174"/>
            <a:chExt cx="6667165" cy="285311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582192"/>
              <a:ext cx="6667165" cy="25029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4201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288865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398567" y="27664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77707"/>
              </p:ext>
            </p:extLst>
          </p:nvPr>
        </p:nvGraphicFramePr>
        <p:xfrm>
          <a:off x="935624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34577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8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6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397797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40760"/>
              </p:ext>
            </p:extLst>
          </p:nvPr>
        </p:nvGraphicFramePr>
        <p:xfrm>
          <a:off x="93562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95536" y="333400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6722"/>
              </p:ext>
            </p:extLst>
          </p:nvPr>
        </p:nvGraphicFramePr>
        <p:xfrm>
          <a:off x="935596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395536" y="386279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12428"/>
              </p:ext>
            </p:extLst>
          </p:nvPr>
        </p:nvGraphicFramePr>
        <p:xfrm>
          <a:off x="93559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31111"/>
              </p:ext>
            </p:extLst>
          </p:nvPr>
        </p:nvGraphicFramePr>
        <p:xfrm>
          <a:off x="154769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0599"/>
              </p:ext>
            </p:extLst>
          </p:nvPr>
        </p:nvGraphicFramePr>
        <p:xfrm>
          <a:off x="2159760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32073"/>
              </p:ext>
            </p:extLst>
          </p:nvPr>
        </p:nvGraphicFramePr>
        <p:xfrm>
          <a:off x="345587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07054"/>
              </p:ext>
            </p:extLst>
          </p:nvPr>
        </p:nvGraphicFramePr>
        <p:xfrm>
          <a:off x="392395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63734"/>
              </p:ext>
            </p:extLst>
          </p:nvPr>
        </p:nvGraphicFramePr>
        <p:xfrm>
          <a:off x="478805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13012"/>
              </p:ext>
            </p:extLst>
          </p:nvPr>
        </p:nvGraphicFramePr>
        <p:xfrm>
          <a:off x="5400120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43198"/>
              </p:ext>
            </p:extLst>
          </p:nvPr>
        </p:nvGraphicFramePr>
        <p:xfrm>
          <a:off x="1547692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95888"/>
              </p:ext>
            </p:extLst>
          </p:nvPr>
        </p:nvGraphicFramePr>
        <p:xfrm>
          <a:off x="2159760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73240"/>
              </p:ext>
            </p:extLst>
          </p:nvPr>
        </p:nvGraphicFramePr>
        <p:xfrm>
          <a:off x="3455904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69363"/>
              </p:ext>
            </p:extLst>
          </p:nvPr>
        </p:nvGraphicFramePr>
        <p:xfrm>
          <a:off x="3923928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18481"/>
              </p:ext>
            </p:extLst>
          </p:nvPr>
        </p:nvGraphicFramePr>
        <p:xfrm>
          <a:off x="4788052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38361"/>
              </p:ext>
            </p:extLst>
          </p:nvPr>
        </p:nvGraphicFramePr>
        <p:xfrm>
          <a:off x="5400092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03543"/>
              </p:ext>
            </p:extLst>
          </p:nvPr>
        </p:nvGraphicFramePr>
        <p:xfrm>
          <a:off x="1439680" y="38054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40056"/>
              </p:ext>
            </p:extLst>
          </p:nvPr>
        </p:nvGraphicFramePr>
        <p:xfrm>
          <a:off x="1907732" y="38054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49167"/>
              </p:ext>
            </p:extLst>
          </p:nvPr>
        </p:nvGraphicFramePr>
        <p:xfrm>
          <a:off x="2411788" y="38054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99974"/>
              </p:ext>
            </p:extLst>
          </p:nvPr>
        </p:nvGraphicFramePr>
        <p:xfrm>
          <a:off x="3023856" y="38054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30640"/>
              </p:ext>
            </p:extLst>
          </p:nvPr>
        </p:nvGraphicFramePr>
        <p:xfrm>
          <a:off x="1439680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71860"/>
              </p:ext>
            </p:extLst>
          </p:nvPr>
        </p:nvGraphicFramePr>
        <p:xfrm>
          <a:off x="1907732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75069"/>
              </p:ext>
            </p:extLst>
          </p:nvPr>
        </p:nvGraphicFramePr>
        <p:xfrm>
          <a:off x="2411788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4249"/>
              </p:ext>
            </p:extLst>
          </p:nvPr>
        </p:nvGraphicFramePr>
        <p:xfrm>
          <a:off x="3023856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17971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57030"/>
              </p:ext>
            </p:extLst>
          </p:nvPr>
        </p:nvGraphicFramePr>
        <p:xfrm>
          <a:off x="1954676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53821"/>
              </p:ext>
            </p:extLst>
          </p:nvPr>
        </p:nvGraphicFramePr>
        <p:xfrm>
          <a:off x="2591780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91487"/>
              </p:ext>
            </p:extLst>
          </p:nvPr>
        </p:nvGraphicFramePr>
        <p:xfrm>
          <a:off x="2591780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38290"/>
              </p:ext>
            </p:extLst>
          </p:nvPr>
        </p:nvGraphicFramePr>
        <p:xfrm>
          <a:off x="449999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403648" y="2240868"/>
            <a:ext cx="402598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 bwMode="auto">
          <a:xfrm>
            <a:off x="4099979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2277778" y="2751274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01563"/>
              </p:ext>
            </p:extLst>
          </p:nvPr>
        </p:nvGraphicFramePr>
        <p:xfrm>
          <a:off x="4499992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49784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149986" y="3642939"/>
            <a:ext cx="422014" cy="422016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2276361" y="3636086"/>
            <a:ext cx="422014" cy="422016"/>
            <a:chOff x="5302260" y="5072084"/>
            <a:chExt cx="401643" cy="401644"/>
          </a:xfrm>
        </p:grpSpPr>
        <p:cxnSp>
          <p:nvCxnSpPr>
            <p:cNvPr id="70" name="직선 연결선 6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384884"/>
            <a:ext cx="6667165" cy="2853116"/>
            <a:chOff x="192745" y="2420174"/>
            <a:chExt cx="6667165" cy="285311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582192"/>
              <a:ext cx="6667165" cy="25029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4201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288865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398567" y="27664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29151"/>
              </p:ext>
            </p:extLst>
          </p:nvPr>
        </p:nvGraphicFramePr>
        <p:xfrm>
          <a:off x="935624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34577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8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6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397797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64259"/>
              </p:ext>
            </p:extLst>
          </p:nvPr>
        </p:nvGraphicFramePr>
        <p:xfrm>
          <a:off x="93562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95536" y="333400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64102"/>
              </p:ext>
            </p:extLst>
          </p:nvPr>
        </p:nvGraphicFramePr>
        <p:xfrm>
          <a:off x="935596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395536" y="386279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20108"/>
              </p:ext>
            </p:extLst>
          </p:nvPr>
        </p:nvGraphicFramePr>
        <p:xfrm>
          <a:off x="93559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70509"/>
              </p:ext>
            </p:extLst>
          </p:nvPr>
        </p:nvGraphicFramePr>
        <p:xfrm>
          <a:off x="154769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81086"/>
              </p:ext>
            </p:extLst>
          </p:nvPr>
        </p:nvGraphicFramePr>
        <p:xfrm>
          <a:off x="2159760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80566"/>
              </p:ext>
            </p:extLst>
          </p:nvPr>
        </p:nvGraphicFramePr>
        <p:xfrm>
          <a:off x="345587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90606"/>
              </p:ext>
            </p:extLst>
          </p:nvPr>
        </p:nvGraphicFramePr>
        <p:xfrm>
          <a:off x="392395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43452"/>
              </p:ext>
            </p:extLst>
          </p:nvPr>
        </p:nvGraphicFramePr>
        <p:xfrm>
          <a:off x="478805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95868"/>
              </p:ext>
            </p:extLst>
          </p:nvPr>
        </p:nvGraphicFramePr>
        <p:xfrm>
          <a:off x="5400120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54473"/>
              </p:ext>
            </p:extLst>
          </p:nvPr>
        </p:nvGraphicFramePr>
        <p:xfrm>
          <a:off x="1547692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77661"/>
              </p:ext>
            </p:extLst>
          </p:nvPr>
        </p:nvGraphicFramePr>
        <p:xfrm>
          <a:off x="2159760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6159"/>
              </p:ext>
            </p:extLst>
          </p:nvPr>
        </p:nvGraphicFramePr>
        <p:xfrm>
          <a:off x="3455904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3014"/>
              </p:ext>
            </p:extLst>
          </p:nvPr>
        </p:nvGraphicFramePr>
        <p:xfrm>
          <a:off x="3923928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5440"/>
              </p:ext>
            </p:extLst>
          </p:nvPr>
        </p:nvGraphicFramePr>
        <p:xfrm>
          <a:off x="4788052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70323"/>
              </p:ext>
            </p:extLst>
          </p:nvPr>
        </p:nvGraphicFramePr>
        <p:xfrm>
          <a:off x="5400092" y="328498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10985"/>
              </p:ext>
            </p:extLst>
          </p:nvPr>
        </p:nvGraphicFramePr>
        <p:xfrm>
          <a:off x="1439680" y="38054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98162"/>
              </p:ext>
            </p:extLst>
          </p:nvPr>
        </p:nvGraphicFramePr>
        <p:xfrm>
          <a:off x="1907732" y="38054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45161"/>
              </p:ext>
            </p:extLst>
          </p:nvPr>
        </p:nvGraphicFramePr>
        <p:xfrm>
          <a:off x="2411788" y="38054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18239"/>
              </p:ext>
            </p:extLst>
          </p:nvPr>
        </p:nvGraphicFramePr>
        <p:xfrm>
          <a:off x="3023856" y="38054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42474"/>
              </p:ext>
            </p:extLst>
          </p:nvPr>
        </p:nvGraphicFramePr>
        <p:xfrm>
          <a:off x="1439680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03846"/>
              </p:ext>
            </p:extLst>
          </p:nvPr>
        </p:nvGraphicFramePr>
        <p:xfrm>
          <a:off x="1907732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79146"/>
              </p:ext>
            </p:extLst>
          </p:nvPr>
        </p:nvGraphicFramePr>
        <p:xfrm>
          <a:off x="2411788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41458"/>
              </p:ext>
            </p:extLst>
          </p:nvPr>
        </p:nvGraphicFramePr>
        <p:xfrm>
          <a:off x="3023856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120" name="직사각형 11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283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4082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mm_42_1_05_06_04_ani1.mp4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" y="872716"/>
            <a:ext cx="6919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2100" y="87394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93703" y="2423493"/>
            <a:ext cx="3110017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팥죽 할머니와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호랑이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96176" y="348561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3506115" y="3593623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초등학교 수학4-2\3_001_2015개정\수학 4-2 지도서\app\resource\contents\lesson01\ops\lesson01\video\mm_42_1_05_06_04_an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" y="880247"/>
            <a:ext cx="6914752" cy="47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3535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mm_42_1_05_06_04_ani2.mp4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275" y="880247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0504" y="2426649"/>
            <a:ext cx="3110017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팥죽 할머니와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호랑이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72977" y="3488767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482916" y="3596779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" y="692696"/>
            <a:ext cx="689715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31540" y="1488559"/>
            <a:ext cx="3420380" cy="2632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아빠를 위해 차를 만들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달콤하고 새콤한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매실차는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건강에 좋아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L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매실차를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만드는 데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물은 얼마큼 남았을까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13166"/>
              </p:ext>
            </p:extLst>
          </p:nvPr>
        </p:nvGraphicFramePr>
        <p:xfrm>
          <a:off x="2627784" y="2780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5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823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매실차의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재료는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16179" y="2305373"/>
            <a:ext cx="2774333" cy="473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물과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매실액이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필요합니다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268" y="2605948"/>
            <a:ext cx="360000" cy="355000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4706774" y="1291137"/>
            <a:ext cx="2277494" cy="313547"/>
            <a:chOff x="623133" y="5445224"/>
            <a:chExt cx="2277494" cy="313547"/>
          </a:xfrm>
        </p:grpSpPr>
        <p:grpSp>
          <p:nvGrpSpPr>
            <p:cNvPr id="59" name="그룹 5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3702"/>
            <a:ext cx="3680317" cy="39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29" y="5249861"/>
            <a:ext cx="360000" cy="36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496" y="1697752"/>
            <a:ext cx="26059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78864"/>
              </p:ext>
            </p:extLst>
          </p:nvPr>
        </p:nvGraphicFramePr>
        <p:xfrm>
          <a:off x="1229816" y="16257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아버지를 위해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매실차를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 때 사용한 물의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06774" y="1291137"/>
            <a:ext cx="2277494" cy="313547"/>
            <a:chOff x="623133" y="5445224"/>
            <a:chExt cx="2277494" cy="313547"/>
          </a:xfrm>
        </p:grpSpPr>
        <p:grpSp>
          <p:nvGrpSpPr>
            <p:cNvPr id="59" name="그룹 5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5" name="직사각형 34"/>
          <p:cNvSpPr/>
          <p:nvPr/>
        </p:nvSpPr>
        <p:spPr bwMode="auto">
          <a:xfrm>
            <a:off x="3916115" y="2610936"/>
            <a:ext cx="2974460" cy="101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사용한 물의 양은       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0067"/>
              </p:ext>
            </p:extLst>
          </p:nvPr>
        </p:nvGraphicFramePr>
        <p:xfrm>
          <a:off x="5832140" y="26009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458042"/>
            <a:ext cx="360000" cy="355000"/>
          </a:xfrm>
          <a:prstGeom prst="rect">
            <a:avLst/>
          </a:prstGeom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3702"/>
            <a:ext cx="3680317" cy="39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29" y="5249861"/>
            <a:ext cx="360000" cy="360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496" y="1697752"/>
            <a:ext cx="26059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78864"/>
              </p:ext>
            </p:extLst>
          </p:nvPr>
        </p:nvGraphicFramePr>
        <p:xfrm>
          <a:off x="1229816" y="16257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매실차를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남은 물의 양을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06774" y="1291137"/>
            <a:ext cx="2277494" cy="313547"/>
            <a:chOff x="623133" y="5445224"/>
            <a:chExt cx="2277494" cy="313547"/>
          </a:xfrm>
        </p:grpSpPr>
        <p:grpSp>
          <p:nvGrpSpPr>
            <p:cNvPr id="59" name="그룹 5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5" name="직사각형 34"/>
          <p:cNvSpPr/>
          <p:nvPr/>
        </p:nvSpPr>
        <p:spPr bwMode="auto">
          <a:xfrm>
            <a:off x="3916115" y="2504459"/>
            <a:ext cx="2974460" cy="12270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처음 물의 양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에서 사용한 물의 양       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빼면 될 것 같습니다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10594"/>
              </p:ext>
            </p:extLst>
          </p:nvPr>
        </p:nvGraphicFramePr>
        <p:xfrm>
          <a:off x="5220072" y="28529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575" y="3553988"/>
            <a:ext cx="360000" cy="355000"/>
          </a:xfrm>
          <a:prstGeom prst="rect">
            <a:avLst/>
          </a:prstGeom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3702"/>
            <a:ext cx="3680317" cy="39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29" y="5249861"/>
            <a:ext cx="360000" cy="360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496" y="1697752"/>
            <a:ext cx="26059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78864"/>
              </p:ext>
            </p:extLst>
          </p:nvPr>
        </p:nvGraphicFramePr>
        <p:xfrm>
          <a:off x="1229816" y="16257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44104</TotalTime>
  <Words>4112</Words>
  <Application>Microsoft Office PowerPoint</Application>
  <PresentationFormat>화면 슬라이드 쇼(4:3)</PresentationFormat>
  <Paragraphs>1549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7555</cp:revision>
  <cp:lastPrinted>2021-12-20T01:30:02Z</cp:lastPrinted>
  <dcterms:created xsi:type="dcterms:W3CDTF">2008-07-15T12:19:11Z</dcterms:created>
  <dcterms:modified xsi:type="dcterms:W3CDTF">2022-05-31T06:18:30Z</dcterms:modified>
</cp:coreProperties>
</file>