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38" r:id="rId4"/>
    <p:sldId id="1396" r:id="rId5"/>
    <p:sldId id="1456" r:id="rId6"/>
    <p:sldId id="1428" r:id="rId7"/>
    <p:sldId id="1457" r:id="rId8"/>
    <p:sldId id="1409" r:id="rId9"/>
    <p:sldId id="1458" r:id="rId10"/>
    <p:sldId id="1410" r:id="rId11"/>
    <p:sldId id="1412" r:id="rId12"/>
    <p:sldId id="1459" r:id="rId13"/>
    <p:sldId id="1414" r:id="rId14"/>
    <p:sldId id="1460" r:id="rId15"/>
    <p:sldId id="1415" r:id="rId16"/>
    <p:sldId id="1461" r:id="rId17"/>
    <p:sldId id="1417" r:id="rId18"/>
    <p:sldId id="1462" r:id="rId19"/>
    <p:sldId id="1438" r:id="rId20"/>
    <p:sldId id="1463" r:id="rId21"/>
    <p:sldId id="1421" r:id="rId22"/>
    <p:sldId id="1467" r:id="rId23"/>
    <p:sldId id="1424" r:id="rId24"/>
    <p:sldId id="1466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D7A8C"/>
    <a:srgbClr val="F49F8D"/>
    <a:srgbClr val="C9A7CF"/>
    <a:srgbClr val="FCD3BF"/>
    <a:srgbClr val="C7DBF1"/>
    <a:srgbClr val="D5E9C6"/>
    <a:srgbClr val="E5D2E6"/>
    <a:srgbClr val="FFFFFF"/>
    <a:srgbClr val="B1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764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1273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0910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6091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7491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1539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9~10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suhi_h_0402_01_0910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모서리가 둥근 직사각형 124"/>
          <p:cNvSpPr/>
          <p:nvPr/>
        </p:nvSpPr>
        <p:spPr>
          <a:xfrm>
            <a:off x="512714" y="2564576"/>
            <a:ext cx="3003324" cy="186886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49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4" y="1604119"/>
            <a:ext cx="61858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   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>
            <a:extLst>
              <a:ext uri="{FF2B5EF4-FFF2-40B4-BE49-F238E27FC236}">
                <a16:creationId xmlns=""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50E748B-5814-461C-8681-9105AEDE118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36F8E4BB-E723-4AE9-9852-60DD9AFA6D65}"/>
              </a:ext>
            </a:extLst>
          </p:cNvPr>
          <p:cNvSpPr/>
          <p:nvPr/>
        </p:nvSpPr>
        <p:spPr>
          <a:xfrm>
            <a:off x="6748109" y="5259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638817" y="2564576"/>
            <a:ext cx="3003324" cy="186886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9A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/>
          <p:cNvSpPr/>
          <p:nvPr/>
        </p:nvSpPr>
        <p:spPr>
          <a:xfrm>
            <a:off x="1268798" y="2210158"/>
            <a:ext cx="1513143" cy="349451"/>
          </a:xfrm>
          <a:prstGeom prst="flowChartAlternateProcess">
            <a:avLst/>
          </a:prstGeom>
          <a:solidFill>
            <a:srgbClr val="F49F8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계산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4493631" y="2204864"/>
            <a:ext cx="1275667" cy="360040"/>
          </a:xfrm>
          <a:prstGeom prst="flowChartAlternateProcess">
            <a:avLst/>
          </a:prstGeom>
          <a:solidFill>
            <a:srgbClr val="C9A7C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바른 계산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28773"/>
              </p:ext>
            </p:extLst>
          </p:nvPr>
        </p:nvGraphicFramePr>
        <p:xfrm>
          <a:off x="799018" y="25883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97706"/>
              </p:ext>
            </p:extLst>
          </p:nvPr>
        </p:nvGraphicFramePr>
        <p:xfrm>
          <a:off x="1520826" y="258791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718" y="2471439"/>
            <a:ext cx="240322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29095"/>
              </p:ext>
            </p:extLst>
          </p:nvPr>
        </p:nvGraphicFramePr>
        <p:xfrm>
          <a:off x="1880866" y="316092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88311"/>
              </p:ext>
            </p:extLst>
          </p:nvPr>
        </p:nvGraphicFramePr>
        <p:xfrm>
          <a:off x="2456930" y="31605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97904"/>
              </p:ext>
            </p:extLst>
          </p:nvPr>
        </p:nvGraphicFramePr>
        <p:xfrm>
          <a:off x="1268797" y="373912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72382"/>
              </p:ext>
            </p:extLst>
          </p:nvPr>
        </p:nvGraphicFramePr>
        <p:xfrm>
          <a:off x="1988878" y="373912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3753074" y="3155514"/>
            <a:ext cx="2768437" cy="11625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24781"/>
              </p:ext>
            </p:extLst>
          </p:nvPr>
        </p:nvGraphicFramePr>
        <p:xfrm>
          <a:off x="3940412" y="25883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72609"/>
              </p:ext>
            </p:extLst>
          </p:nvPr>
        </p:nvGraphicFramePr>
        <p:xfrm>
          <a:off x="4662220" y="258791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3638816" y="2471438"/>
            <a:ext cx="3003324" cy="19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7054"/>
              </p:ext>
            </p:extLst>
          </p:nvPr>
        </p:nvGraphicFramePr>
        <p:xfrm>
          <a:off x="5039194" y="316092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8407"/>
              </p:ext>
            </p:extLst>
          </p:nvPr>
        </p:nvGraphicFramePr>
        <p:xfrm>
          <a:off x="5615258" y="31605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28558"/>
              </p:ext>
            </p:extLst>
          </p:nvPr>
        </p:nvGraphicFramePr>
        <p:xfrm>
          <a:off x="4410191" y="373912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51740"/>
              </p:ext>
            </p:extLst>
          </p:nvPr>
        </p:nvGraphicFramePr>
        <p:xfrm>
          <a:off x="5508803" y="373912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12003"/>
              </p:ext>
            </p:extLst>
          </p:nvPr>
        </p:nvGraphicFramePr>
        <p:xfrm>
          <a:off x="6201346" y="37400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565652" y="4533689"/>
            <a:ext cx="578259" cy="371475"/>
            <a:chOff x="1689485" y="2881313"/>
            <a:chExt cx="578259" cy="371475"/>
          </a:xfrm>
        </p:grpSpPr>
        <p:pic>
          <p:nvPicPr>
            <p:cNvPr id="12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TextBox 127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닭</a:t>
              </a: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1220044" y="4540929"/>
            <a:ext cx="5439030" cy="599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분모가 같은 분수의 덧셈은 분모는 그대로 두고 분자끼리 더해야 합니다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13" y="302445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F314F25F-0C9C-42AE-A48F-6E3BCBB64E8A}"/>
              </a:ext>
            </a:extLst>
          </p:cNvPr>
          <p:cNvSpPr/>
          <p:nvPr/>
        </p:nvSpPr>
        <p:spPr>
          <a:xfrm>
            <a:off x="287524" y="4533689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F314F25F-0C9C-42AE-A48F-6E3BCBB64E8A}"/>
              </a:ext>
            </a:extLst>
          </p:cNvPr>
          <p:cNvSpPr/>
          <p:nvPr/>
        </p:nvSpPr>
        <p:spPr>
          <a:xfrm>
            <a:off x="1000829" y="2215569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26" y="481214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9" name="그룹 13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40" name="그룹 13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74" name="순서도: 대체 처리 17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72" name="순서도: 대체 처리 1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TextBox 1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70" name="순서도: 대체 처리 1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68" name="순서도: 대체 처리 1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66" name="순서도: 대체 처리 1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64" name="순서도: 대체 처리 16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62" name="순서도: 대체 처리 16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60" name="순서도: 대체 처리 15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58" name="순서도: 대체 처리 15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56" name="순서도: 대체 처리 15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54" name="순서도: 대체 처리 15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52" name="순서도: 대체 처리 15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73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114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84.JPG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=""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A10ABA86-97D1-4C27-8424-777F42D52C36}"/>
              </a:ext>
            </a:extLst>
          </p:cNvPr>
          <p:cNvSpPr/>
          <p:nvPr/>
        </p:nvSpPr>
        <p:spPr>
          <a:xfrm>
            <a:off x="5579872" y="5399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52448D7D-F7CB-4C34-928A-6FE9E0107C66}"/>
              </a:ext>
            </a:extLst>
          </p:cNvPr>
          <p:cNvSpPr/>
          <p:nvPr/>
        </p:nvSpPr>
        <p:spPr>
          <a:xfrm>
            <a:off x="4617648" y="5399289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은하네 집에서 학교까지 가는 경로는 </a:t>
            </a:r>
            <a:r>
              <a:rPr lang="ko-KR" altLang="en-US" sz="1900" dirty="0" smtClean="0">
                <a:latin typeface="맑은 고딕"/>
                <a:ea typeface="맑은 고딕"/>
              </a:rPr>
              <a:t>㉮와 ㉯가 있습니다</a:t>
            </a:r>
            <a:r>
              <a:rPr lang="en-US" altLang="ko-KR" sz="1900" dirty="0" smtClean="0">
                <a:latin typeface="맑은 고딕"/>
                <a:ea typeface="맑은 고딕"/>
              </a:rPr>
              <a:t>. </a:t>
            </a:r>
            <a:r>
              <a:rPr lang="ko-KR" altLang="en-US" sz="1900" dirty="0">
                <a:latin typeface="맑은 고딕"/>
                <a:ea typeface="맑은 고딕"/>
              </a:rPr>
              <a:t>㉮와 </a:t>
            </a:r>
            <a:r>
              <a:rPr lang="ko-KR" altLang="en-US" sz="1900" dirty="0" smtClean="0">
                <a:latin typeface="맑은 고딕"/>
                <a:ea typeface="맑은 고딕"/>
              </a:rPr>
              <a:t>㉯ 중 어느 경로가 몇 </a:t>
            </a:r>
            <a:r>
              <a:rPr lang="en-US" altLang="ko-KR" sz="1900" dirty="0" smtClean="0">
                <a:latin typeface="맑은 고딕"/>
                <a:ea typeface="맑은 고딕"/>
              </a:rPr>
              <a:t>km </a:t>
            </a:r>
            <a:r>
              <a:rPr lang="ko-KR" altLang="en-US" sz="1900" dirty="0" smtClean="0">
                <a:latin typeface="맑은 고딕"/>
                <a:ea typeface="맑은 고딕"/>
              </a:rPr>
              <a:t>더 짧은지     안에 알맞은 수나 말을 써넣으세요</a:t>
            </a:r>
            <a:r>
              <a:rPr lang="en-US" altLang="ko-KR" sz="1900" dirty="0" smtClean="0">
                <a:latin typeface="맑은 고딕"/>
                <a:ea typeface="맑은 고딕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78" y="194267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46" y="2531280"/>
            <a:ext cx="3060327" cy="206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46310"/>
              </p:ext>
            </p:extLst>
          </p:nvPr>
        </p:nvGraphicFramePr>
        <p:xfrm>
          <a:off x="2974263" y="30237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22249" y="3131782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75172"/>
              </p:ext>
            </p:extLst>
          </p:nvPr>
        </p:nvGraphicFramePr>
        <p:xfrm>
          <a:off x="3432144" y="42147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180130" y="4322769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34591"/>
              </p:ext>
            </p:extLst>
          </p:nvPr>
        </p:nvGraphicFramePr>
        <p:xfrm>
          <a:off x="4526114" y="26983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4274100" y="2806330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8227"/>
              </p:ext>
            </p:extLst>
          </p:nvPr>
        </p:nvGraphicFramePr>
        <p:xfrm>
          <a:off x="4715207" y="36090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4463193" y="3717032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25887" y="2531280"/>
            <a:ext cx="1031470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가게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413587" y="323348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96658" y="4039383"/>
            <a:ext cx="127919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860878" y="4223824"/>
            <a:ext cx="952546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3025887" y="3717032"/>
            <a:ext cx="515735" cy="384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직선 화살표 연결선 114"/>
          <p:cNvCxnSpPr/>
          <p:nvPr/>
        </p:nvCxnSpPr>
        <p:spPr bwMode="auto">
          <a:xfrm>
            <a:off x="3025887" y="4101753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7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484125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 bwMode="auto">
          <a:xfrm>
            <a:off x="2270611" y="4833156"/>
            <a:ext cx="4291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/>
                <a:ea typeface="맑은 고딕"/>
              </a:rPr>
              <a:t>㉯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3203848" y="4761148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27569"/>
              </p:ext>
            </p:extLst>
          </p:nvPr>
        </p:nvGraphicFramePr>
        <p:xfrm>
          <a:off x="3300145" y="47703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2168682" y="4833156"/>
            <a:ext cx="4788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짧습니다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97" y="459724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41" y="466164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" name="그룹 124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26" name="그룹 125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60" name="순서도: 대체 처리 15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58" name="순서도: 대체 처리 1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56" name="순서도: 대체 처리 1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54" name="순서도: 대체 처리 1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52" name="순서도: 대체 처리 15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50" name="순서도: 대체 처리 1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162" name="타원 161">
            <a:extLst>
              <a:ext uri="{FF2B5EF4-FFF2-40B4-BE49-F238E27FC236}">
                <a16:creationId xmlns="" xmlns:a16="http://schemas.microsoft.com/office/drawing/2014/main" id="{F314F25F-0C9C-42AE-A48F-6E3BCBB64E8A}"/>
              </a:ext>
            </a:extLst>
          </p:cNvPr>
          <p:cNvSpPr/>
          <p:nvPr/>
        </p:nvSpPr>
        <p:spPr>
          <a:xfrm>
            <a:off x="2722709" y="2545499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22" y="3564263"/>
            <a:ext cx="259852" cy="22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38" y="3943176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4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=""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은하네 집에서 학교까지 가는 경로는 </a:t>
            </a:r>
            <a:r>
              <a:rPr lang="ko-KR" altLang="en-US" sz="1900" dirty="0" smtClean="0">
                <a:latin typeface="맑은 고딕"/>
                <a:ea typeface="맑은 고딕"/>
              </a:rPr>
              <a:t>㉮와 ㉯가 있습니다</a:t>
            </a:r>
            <a:r>
              <a:rPr lang="en-US" altLang="ko-KR" sz="1900" dirty="0" smtClean="0">
                <a:latin typeface="맑은 고딕"/>
                <a:ea typeface="맑은 고딕"/>
              </a:rPr>
              <a:t>. </a:t>
            </a:r>
            <a:r>
              <a:rPr lang="ko-KR" altLang="en-US" sz="1900" dirty="0">
                <a:latin typeface="맑은 고딕"/>
                <a:ea typeface="맑은 고딕"/>
              </a:rPr>
              <a:t>㉮와 </a:t>
            </a:r>
            <a:r>
              <a:rPr lang="ko-KR" altLang="en-US" sz="1900" dirty="0" smtClean="0">
                <a:latin typeface="맑은 고딕"/>
                <a:ea typeface="맑은 고딕"/>
              </a:rPr>
              <a:t>㉯ 중 어느 경로가 몇 </a:t>
            </a:r>
            <a:r>
              <a:rPr lang="en-US" altLang="ko-KR" sz="1900" dirty="0" smtClean="0">
                <a:latin typeface="맑은 고딕"/>
                <a:ea typeface="맑은 고딕"/>
              </a:rPr>
              <a:t>km </a:t>
            </a:r>
            <a:r>
              <a:rPr lang="ko-KR" altLang="en-US" sz="1900" dirty="0" smtClean="0">
                <a:latin typeface="맑은 고딕"/>
                <a:ea typeface="맑은 고딕"/>
              </a:rPr>
              <a:t>더 짧은지     안에 알맞은 수나 말을 써넣으세요</a:t>
            </a:r>
            <a:r>
              <a:rPr lang="en-US" altLang="ko-KR" sz="1900" dirty="0" smtClean="0">
                <a:latin typeface="맑은 고딕"/>
                <a:ea typeface="맑은 고딕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78" y="194267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46" y="2531280"/>
            <a:ext cx="3060327" cy="206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50804"/>
              </p:ext>
            </p:extLst>
          </p:nvPr>
        </p:nvGraphicFramePr>
        <p:xfrm>
          <a:off x="2974263" y="30237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22249" y="3131782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08880"/>
              </p:ext>
            </p:extLst>
          </p:nvPr>
        </p:nvGraphicFramePr>
        <p:xfrm>
          <a:off x="3432144" y="42147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180130" y="4322769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43772"/>
              </p:ext>
            </p:extLst>
          </p:nvPr>
        </p:nvGraphicFramePr>
        <p:xfrm>
          <a:off x="4526114" y="26983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4274100" y="2806330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67570"/>
              </p:ext>
            </p:extLst>
          </p:nvPr>
        </p:nvGraphicFramePr>
        <p:xfrm>
          <a:off x="4715207" y="36090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4463193" y="3717032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25887" y="2531280"/>
            <a:ext cx="1031470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가게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413587" y="323348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96658" y="4039383"/>
            <a:ext cx="127919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860878" y="4223824"/>
            <a:ext cx="952546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3025887" y="3717032"/>
            <a:ext cx="515735" cy="384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직선 화살표 연결선 114"/>
          <p:cNvCxnSpPr/>
          <p:nvPr/>
        </p:nvCxnSpPr>
        <p:spPr bwMode="auto">
          <a:xfrm>
            <a:off x="3025887" y="4101753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461397" y="3422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/>
                <a:ea typeface="맑은 고딕"/>
              </a:rPr>
              <a:t>㉮</a:t>
            </a:r>
            <a:endParaRPr lang="ko-KR" altLang="en-US" sz="18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3601951" y="38547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/>
                <a:ea typeface="맑은 고딕"/>
              </a:rPr>
              <a:t>㉯</a:t>
            </a:r>
            <a:endParaRPr lang="ko-KR" altLang="en-US" sz="1800" dirty="0" smtClean="0"/>
          </a:p>
        </p:txBody>
      </p:sp>
      <p:pic>
        <p:nvPicPr>
          <p:cNvPr id="117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484125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 bwMode="auto">
          <a:xfrm>
            <a:off x="2270611" y="4833156"/>
            <a:ext cx="4291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/>
                <a:ea typeface="맑은 고딕"/>
              </a:rPr>
              <a:t>㉯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3203848" y="4761148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0093"/>
              </p:ext>
            </p:extLst>
          </p:nvPr>
        </p:nvGraphicFramePr>
        <p:xfrm>
          <a:off x="3300145" y="47703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2168682" y="4833156"/>
            <a:ext cx="4788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짧습니다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2708920"/>
            <a:ext cx="6667165" cy="2528445"/>
            <a:chOff x="192745" y="2744845"/>
            <a:chExt cx="6667165" cy="2528445"/>
          </a:xfrm>
        </p:grpSpPr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906863"/>
              <a:ext cx="6667165" cy="21783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74484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4" name="직각 삼각형 123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7422" y="3124583"/>
            <a:ext cx="6400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latin typeface="맑은 고딕"/>
                <a:ea typeface="맑은 고딕"/>
              </a:rPr>
              <a:t>   </a:t>
            </a:r>
            <a:r>
              <a:rPr lang="en-US" altLang="ko-KR" sz="1600" dirty="0" smtClean="0">
                <a:latin typeface="맑은 고딕"/>
                <a:ea typeface="맑은 고딕"/>
              </a:rPr>
              <a:t>1   </a:t>
            </a:r>
            <a:r>
              <a:rPr lang="ko-KR" altLang="en-US" sz="1600" dirty="0" smtClean="0">
                <a:latin typeface="맑은 고딕"/>
                <a:ea typeface="맑은 고딕"/>
              </a:rPr>
              <a:t>＋   ＝   ＋   ＝   ＝</a:t>
            </a:r>
            <a:r>
              <a:rPr lang="en-US" altLang="ko-KR" sz="1600" dirty="0" smtClean="0">
                <a:latin typeface="맑은 고딕"/>
                <a:ea typeface="맑은 고딕"/>
              </a:rPr>
              <a:t>2    (km)</a:t>
            </a:r>
          </a:p>
          <a:p>
            <a:pPr algn="just"/>
            <a:endParaRPr lang="en-US" altLang="ko-KR" sz="1600" dirty="0">
              <a:latin typeface="맑은 고딕"/>
              <a:ea typeface="맑은 고딕"/>
            </a:endParaRPr>
          </a:p>
          <a:p>
            <a:pPr algn="just"/>
            <a:r>
              <a:rPr lang="ko-KR" altLang="en-US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latin typeface="맑은 고딕"/>
                <a:ea typeface="맑은 고딕"/>
              </a:rPr>
              <a:t>   </a:t>
            </a:r>
            <a:r>
              <a:rPr lang="en-US" altLang="ko-KR" sz="1600" dirty="0" smtClean="0">
                <a:latin typeface="맑은 고딕"/>
                <a:ea typeface="맑은 고딕"/>
              </a:rPr>
              <a:t>1   </a:t>
            </a:r>
            <a:r>
              <a:rPr lang="ko-KR" altLang="en-US" sz="1600" dirty="0" smtClean="0">
                <a:latin typeface="맑은 고딕"/>
                <a:ea typeface="맑은 고딕"/>
              </a:rPr>
              <a:t>＋   ＝   ＋   ＝   ＝</a:t>
            </a:r>
            <a:r>
              <a:rPr lang="en-US" altLang="ko-KR" sz="1600" dirty="0" smtClean="0">
                <a:latin typeface="맑은 고딕"/>
                <a:ea typeface="맑은 고딕"/>
              </a:rPr>
              <a:t>2    (km)</a:t>
            </a:r>
          </a:p>
          <a:p>
            <a:pPr algn="just"/>
            <a:endParaRPr lang="en-US" altLang="ko-KR" sz="1600" dirty="0">
              <a:latin typeface="맑은 고딕"/>
              <a:ea typeface="맑은 고딕"/>
            </a:endParaRPr>
          </a:p>
          <a:p>
            <a:pPr algn="just"/>
            <a:r>
              <a:rPr lang="ko-KR" altLang="en-US" sz="1600" dirty="0" smtClean="0">
                <a:latin typeface="맑은 고딕"/>
                <a:ea typeface="맑은 고딕"/>
              </a:rPr>
              <a:t>따라서      와     의 거리의 차는 </a:t>
            </a:r>
            <a:r>
              <a:rPr lang="en-US" altLang="ko-KR" sz="1600" dirty="0" smtClean="0">
                <a:latin typeface="맑은 고딕"/>
                <a:ea typeface="맑은 고딕"/>
              </a:rPr>
              <a:t>2   </a:t>
            </a:r>
            <a:r>
              <a:rPr lang="ko-KR" altLang="en-US" sz="1600" dirty="0" smtClean="0">
                <a:latin typeface="맑은 고딕"/>
                <a:ea typeface="맑은 고딕"/>
              </a:rPr>
              <a:t>－</a:t>
            </a:r>
            <a:r>
              <a:rPr lang="en-US" altLang="ko-KR" sz="1600" dirty="0" smtClean="0">
                <a:latin typeface="맑은 고딕"/>
                <a:ea typeface="맑은 고딕"/>
              </a:rPr>
              <a:t>2   </a:t>
            </a:r>
            <a:r>
              <a:rPr lang="ko-KR" altLang="en-US" sz="1600" dirty="0" smtClean="0">
                <a:latin typeface="맑은 고딕"/>
                <a:ea typeface="맑은 고딕"/>
              </a:rPr>
              <a:t>＝     </a:t>
            </a:r>
            <a:r>
              <a:rPr lang="en-US" altLang="ko-KR" sz="1600" dirty="0" smtClean="0">
                <a:latin typeface="맑은 고딕"/>
                <a:ea typeface="맑은 고딕"/>
              </a:rPr>
              <a:t>(km)</a:t>
            </a:r>
            <a:r>
              <a:rPr lang="ko-KR" altLang="en-US" sz="1600" dirty="0" smtClean="0">
                <a:latin typeface="맑은 고딕"/>
                <a:ea typeface="맑은 고딕"/>
              </a:rPr>
              <a:t>이므로</a:t>
            </a:r>
            <a:endParaRPr lang="en-US" altLang="ko-KR" sz="1600" dirty="0" smtClean="0">
              <a:latin typeface="맑은 고딕"/>
              <a:ea typeface="맑은 고딕"/>
            </a:endParaRPr>
          </a:p>
          <a:p>
            <a:pPr algn="just"/>
            <a:endParaRPr lang="en-US" altLang="ko-KR" sz="1600" dirty="0">
              <a:latin typeface="맑은 고딕"/>
              <a:ea typeface="맑은 고딕"/>
            </a:endParaRPr>
          </a:p>
          <a:p>
            <a:pPr algn="just"/>
            <a:r>
              <a:rPr lang="ko-KR" altLang="en-US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latin typeface="맑은 고딕"/>
                <a:ea typeface="맑은 고딕"/>
              </a:rPr>
              <a:t>   가     </a:t>
            </a:r>
            <a:r>
              <a:rPr lang="en-US" altLang="ko-KR" sz="1600" dirty="0" smtClean="0">
                <a:latin typeface="맑은 고딕"/>
                <a:ea typeface="맑은 고딕"/>
              </a:rPr>
              <a:t>km </a:t>
            </a:r>
            <a:r>
              <a:rPr lang="ko-KR" altLang="en-US" sz="1600" dirty="0" smtClean="0">
                <a:latin typeface="맑은 고딕"/>
                <a:ea typeface="맑은 고딕"/>
              </a:rPr>
              <a:t>더 짧습니다</a:t>
            </a:r>
            <a:r>
              <a:rPr lang="en-US" altLang="ko-KR" sz="1600" dirty="0" smtClean="0">
                <a:latin typeface="맑은 고딕"/>
                <a:ea typeface="맑은 고딕"/>
              </a:rPr>
              <a:t>.</a:t>
            </a:r>
            <a:endParaRPr lang="ko-KR" altLang="en-US" sz="1600" dirty="0" smtClean="0"/>
          </a:p>
        </p:txBody>
      </p:sp>
      <p:graphicFrame>
        <p:nvGraphicFramePr>
          <p:cNvPr id="125" name="표 12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55979"/>
              </p:ext>
            </p:extLst>
          </p:nvPr>
        </p:nvGraphicFramePr>
        <p:xfrm>
          <a:off x="861323" y="30689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45996"/>
              </p:ext>
            </p:extLst>
          </p:nvPr>
        </p:nvGraphicFramePr>
        <p:xfrm>
          <a:off x="1269157" y="30689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06142"/>
              </p:ext>
            </p:extLst>
          </p:nvPr>
        </p:nvGraphicFramePr>
        <p:xfrm>
          <a:off x="1692738" y="30689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6761"/>
              </p:ext>
            </p:extLst>
          </p:nvPr>
        </p:nvGraphicFramePr>
        <p:xfrm>
          <a:off x="2115261" y="30689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84003"/>
              </p:ext>
            </p:extLst>
          </p:nvPr>
        </p:nvGraphicFramePr>
        <p:xfrm>
          <a:off x="2519772" y="30689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68476"/>
              </p:ext>
            </p:extLst>
          </p:nvPr>
        </p:nvGraphicFramePr>
        <p:xfrm>
          <a:off x="3059832" y="30689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50117"/>
              </p:ext>
            </p:extLst>
          </p:nvPr>
        </p:nvGraphicFramePr>
        <p:xfrm>
          <a:off x="861322" y="353725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40136"/>
              </p:ext>
            </p:extLst>
          </p:nvPr>
        </p:nvGraphicFramePr>
        <p:xfrm>
          <a:off x="1269156" y="353725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63286"/>
              </p:ext>
            </p:extLst>
          </p:nvPr>
        </p:nvGraphicFramePr>
        <p:xfrm>
          <a:off x="1692737" y="353725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0497"/>
              </p:ext>
            </p:extLst>
          </p:nvPr>
        </p:nvGraphicFramePr>
        <p:xfrm>
          <a:off x="2115260" y="353725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34961"/>
              </p:ext>
            </p:extLst>
          </p:nvPr>
        </p:nvGraphicFramePr>
        <p:xfrm>
          <a:off x="2519771" y="353725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15620"/>
              </p:ext>
            </p:extLst>
          </p:nvPr>
        </p:nvGraphicFramePr>
        <p:xfrm>
          <a:off x="3059831" y="353725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05774"/>
              </p:ext>
            </p:extLst>
          </p:nvPr>
        </p:nvGraphicFramePr>
        <p:xfrm>
          <a:off x="981125" y="448949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51568"/>
              </p:ext>
            </p:extLst>
          </p:nvPr>
        </p:nvGraphicFramePr>
        <p:xfrm>
          <a:off x="3635831" y="40320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93348"/>
              </p:ext>
            </p:extLst>
          </p:nvPr>
        </p:nvGraphicFramePr>
        <p:xfrm>
          <a:off x="4179402" y="40320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9783"/>
              </p:ext>
            </p:extLst>
          </p:nvPr>
        </p:nvGraphicFramePr>
        <p:xfrm>
          <a:off x="4581525" y="40320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1" name="그룹 140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42" name="그룹 141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76" name="순서도: 대체 처리 17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74" name="순서도: 대체 처리 17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72" name="순서도: 대체 처리 1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TextBox 1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70" name="순서도: 대체 처리 1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68" name="순서도: 대체 처리 1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66" name="순서도: 대체 처리 1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64" name="순서도: 대체 처리 16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62" name="순서도: 대체 처리 16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60" name="순서도: 대체 처리 15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58" name="순서도: 대체 처리 15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56" name="순서도: 대체 처리 15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54" name="순서도: 대체 처리 15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22" y="3161757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04" y="4087253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5" y="4572637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75" y="4119581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5" y="3627619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83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가장 큰 수와 가장 작은 수의 차를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7D64720-783E-4FB6-88E8-4F271970B7CC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="" xmlns:a16="http://schemas.microsoft.com/office/drawing/2014/main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9EEC329D-3D0F-4DC5-BB56-C3864DD5E60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A1AB0CDB-A545-42B7-8D03-08ABF9B3B4C1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83768" y="2401818"/>
            <a:ext cx="2448272" cy="972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44145"/>
              </p:ext>
            </p:extLst>
          </p:nvPr>
        </p:nvGraphicFramePr>
        <p:xfrm>
          <a:off x="2879798" y="25705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2627784" y="2678577"/>
            <a:ext cx="625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48605"/>
              </p:ext>
            </p:extLst>
          </p:nvPr>
        </p:nvGraphicFramePr>
        <p:xfrm>
          <a:off x="4411837" y="25675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4159823" y="2675545"/>
            <a:ext cx="625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35483" y="2675544"/>
            <a:ext cx="3289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381903" y="3887904"/>
            <a:ext cx="64825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81489"/>
              </p:ext>
            </p:extLst>
          </p:nvPr>
        </p:nvGraphicFramePr>
        <p:xfrm>
          <a:off x="3645826" y="38971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40" y="367401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3381903" y="4018968"/>
            <a:ext cx="6688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52" name="순서도: 대체 처리 15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50" name="순서도: 대체 처리 14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05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가장 큰 수와 가장 작은 수의 차를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="" xmlns:a16="http://schemas.microsoft.com/office/drawing/2014/main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83768" y="2401818"/>
            <a:ext cx="2448272" cy="972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23151"/>
              </p:ext>
            </p:extLst>
          </p:nvPr>
        </p:nvGraphicFramePr>
        <p:xfrm>
          <a:off x="2879798" y="25705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2627784" y="2678577"/>
            <a:ext cx="625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16447"/>
              </p:ext>
            </p:extLst>
          </p:nvPr>
        </p:nvGraphicFramePr>
        <p:xfrm>
          <a:off x="4411837" y="25675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4159823" y="2675545"/>
            <a:ext cx="625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35483" y="2675544"/>
            <a:ext cx="3289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381903" y="3887904"/>
            <a:ext cx="64825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87435"/>
              </p:ext>
            </p:extLst>
          </p:nvPr>
        </p:nvGraphicFramePr>
        <p:xfrm>
          <a:off x="3645826" y="38971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3381903" y="4018968"/>
            <a:ext cx="6688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645024"/>
            <a:ext cx="6667165" cy="1592341"/>
            <a:chOff x="192745" y="3680949"/>
            <a:chExt cx="6667165" cy="1592341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42967"/>
              <a:ext cx="6667165" cy="1242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68094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3528" y="4077072"/>
            <a:ext cx="655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가장 작은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23997"/>
              </p:ext>
            </p:extLst>
          </p:nvPr>
        </p:nvGraphicFramePr>
        <p:xfrm>
          <a:off x="3789437" y="400489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94373"/>
              </p:ext>
            </p:extLst>
          </p:nvPr>
        </p:nvGraphicFramePr>
        <p:xfrm>
          <a:off x="2087724" y="4492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92221"/>
              </p:ext>
            </p:extLst>
          </p:nvPr>
        </p:nvGraphicFramePr>
        <p:xfrm>
          <a:off x="2635591" y="449257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74720"/>
              </p:ext>
            </p:extLst>
          </p:nvPr>
        </p:nvGraphicFramePr>
        <p:xfrm>
          <a:off x="3167844" y="450811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00326"/>
              </p:ext>
            </p:extLst>
          </p:nvPr>
        </p:nvGraphicFramePr>
        <p:xfrm>
          <a:off x="3717429" y="450912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71" name="그룹 70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91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527919"/>
            <a:ext cx="6267354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그림과 같이 길이가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 색 테이프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겹치게 이어 붙였습니다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이어 붙여 만든 색 테이프의 전체 길이는 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2">
            <a:extLst>
              <a:ext uri="{FF2B5EF4-FFF2-40B4-BE49-F238E27FC236}">
                <a16:creationId xmlns="" xmlns:a16="http://schemas.microsoft.com/office/drawing/2014/main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7649F3B-F798-4B3E-8F58-6B9ACF2EF63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117CA1B1-D261-4C7B-9C21-F9E4BA289E7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=""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5" name="Group 1072">
            <a:extLst>
              <a:ext uri="{FF2B5EF4-FFF2-40B4-BE49-F238E27FC236}">
                <a16:creationId xmlns="" xmlns:a16="http://schemas.microsoft.com/office/drawing/2014/main" id="{5EAA548C-FCB2-4285-A913-C78FF713D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061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80.JPG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51" name="그룹 50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60077"/>
              </p:ext>
            </p:extLst>
          </p:nvPr>
        </p:nvGraphicFramePr>
        <p:xfrm>
          <a:off x="5652120" y="14965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64" y="3212976"/>
            <a:ext cx="4142358" cy="101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/>
          <p:cNvSpPr/>
          <p:nvPr/>
        </p:nvSpPr>
        <p:spPr bwMode="auto">
          <a:xfrm>
            <a:off x="3381902" y="4788004"/>
            <a:ext cx="103275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6989"/>
              </p:ext>
            </p:extLst>
          </p:nvPr>
        </p:nvGraphicFramePr>
        <p:xfrm>
          <a:off x="3645826" y="4797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3381903" y="4919068"/>
            <a:ext cx="11564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52750" y="2983622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84204" y="2984400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41492"/>
              </p:ext>
            </p:extLst>
          </p:nvPr>
        </p:nvGraphicFramePr>
        <p:xfrm>
          <a:off x="3549427" y="393551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3435077" y="4043529"/>
            <a:ext cx="8810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77" y="457411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43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 bwMode="auto">
          <a:xfrm>
            <a:off x="3381902" y="4788004"/>
            <a:ext cx="103275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35921"/>
              </p:ext>
            </p:extLst>
          </p:nvPr>
        </p:nvGraphicFramePr>
        <p:xfrm>
          <a:off x="3645826" y="4797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3381903" y="4919068"/>
            <a:ext cx="11564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527919"/>
            <a:ext cx="6267354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그림과 같이 길이가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 색 테이프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겹치게 이어 붙였습니다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이어 붙여 만든 색 테이프의 전체 길이는 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2">
            <a:extLst>
              <a:ext uri="{FF2B5EF4-FFF2-40B4-BE49-F238E27FC236}">
                <a16:creationId xmlns="" xmlns:a16="http://schemas.microsoft.com/office/drawing/2014/main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=""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51" name="그룹 50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92523"/>
              </p:ext>
            </p:extLst>
          </p:nvPr>
        </p:nvGraphicFramePr>
        <p:xfrm>
          <a:off x="5652120" y="14965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64" y="3212976"/>
            <a:ext cx="4142358" cy="101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2752750" y="2983622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84204" y="2984400"/>
            <a:ext cx="691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89249"/>
              </p:ext>
            </p:extLst>
          </p:nvPr>
        </p:nvGraphicFramePr>
        <p:xfrm>
          <a:off x="3549427" y="393551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3435077" y="4043529"/>
            <a:ext cx="8810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645024"/>
            <a:ext cx="6667165" cy="1592341"/>
            <a:chOff x="192745" y="3680949"/>
            <a:chExt cx="6667165" cy="1592341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42967"/>
              <a:ext cx="6667165" cy="1242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68094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75902" y="4077072"/>
            <a:ext cx="6704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 테이프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길이의 합은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(m)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겹쳤으므로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이어 붙여 만든 색 테이프의 전체 길이는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(m)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40928"/>
              </p:ext>
            </p:extLst>
          </p:nvPr>
        </p:nvGraphicFramePr>
        <p:xfrm>
          <a:off x="4689537" y="400489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16582"/>
              </p:ext>
            </p:extLst>
          </p:nvPr>
        </p:nvGraphicFramePr>
        <p:xfrm>
          <a:off x="4447128" y="449750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41947"/>
              </p:ext>
            </p:extLst>
          </p:nvPr>
        </p:nvGraphicFramePr>
        <p:xfrm>
          <a:off x="5001952" y="450169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99111"/>
              </p:ext>
            </p:extLst>
          </p:nvPr>
        </p:nvGraphicFramePr>
        <p:xfrm>
          <a:off x="5407521" y="449959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82695"/>
              </p:ext>
            </p:extLst>
          </p:nvPr>
        </p:nvGraphicFramePr>
        <p:xfrm>
          <a:off x="5947581" y="449959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90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비교하여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   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16AA527-4500-47CE-981A-7210621DFC7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5D9702D-B76D-4F7B-B003-36DC151844B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D5A6F43-7F08-4CC6-A170-716BE51AA38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=""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45" name="그룹 44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36" y="1646745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2876"/>
              </p:ext>
            </p:extLst>
          </p:nvPr>
        </p:nvGraphicFramePr>
        <p:xfrm>
          <a:off x="2339737" y="28529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087724" y="2943113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0683"/>
              </p:ext>
            </p:extLst>
          </p:nvPr>
        </p:nvGraphicFramePr>
        <p:xfrm>
          <a:off x="2913434" y="28535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97027"/>
              </p:ext>
            </p:extLst>
          </p:nvPr>
        </p:nvGraphicFramePr>
        <p:xfrm>
          <a:off x="4103933" y="28535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959932" y="2943716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97325"/>
              </p:ext>
            </p:extLst>
          </p:nvPr>
        </p:nvGraphicFramePr>
        <p:xfrm>
          <a:off x="4788024" y="285414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타원 96"/>
          <p:cNvSpPr/>
          <p:nvPr/>
        </p:nvSpPr>
        <p:spPr>
          <a:xfrm>
            <a:off x="3381136" y="288881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91" y="260068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06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비교하여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   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=""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45" name="그룹 44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36" y="1646745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10868"/>
              </p:ext>
            </p:extLst>
          </p:nvPr>
        </p:nvGraphicFramePr>
        <p:xfrm>
          <a:off x="2339737" y="28529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087724" y="2943113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20137"/>
              </p:ext>
            </p:extLst>
          </p:nvPr>
        </p:nvGraphicFramePr>
        <p:xfrm>
          <a:off x="2913434" y="28535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77513"/>
              </p:ext>
            </p:extLst>
          </p:nvPr>
        </p:nvGraphicFramePr>
        <p:xfrm>
          <a:off x="4103933" y="28535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959932" y="2943716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39726"/>
              </p:ext>
            </p:extLst>
          </p:nvPr>
        </p:nvGraphicFramePr>
        <p:xfrm>
          <a:off x="4788024" y="285414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타원 96"/>
          <p:cNvSpPr/>
          <p:nvPr/>
        </p:nvSpPr>
        <p:spPr>
          <a:xfrm>
            <a:off x="3381136" y="288881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537012"/>
            <a:ext cx="6667165" cy="1700353"/>
            <a:chOff x="192745" y="3572937"/>
            <a:chExt cx="6667165" cy="1700353"/>
          </a:xfrm>
        </p:grpSpPr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734955"/>
              <a:ext cx="6667165" cy="1350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5729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2" name="직각 삼각형 101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367422" y="4037638"/>
            <a:ext cx="640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－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,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   －   ＝   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37548"/>
              </p:ext>
            </p:extLst>
          </p:nvPr>
        </p:nvGraphicFramePr>
        <p:xfrm>
          <a:off x="647565" y="39820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16587"/>
              </p:ext>
            </p:extLst>
          </p:nvPr>
        </p:nvGraphicFramePr>
        <p:xfrm>
          <a:off x="1055399" y="39820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81881"/>
              </p:ext>
            </p:extLst>
          </p:nvPr>
        </p:nvGraphicFramePr>
        <p:xfrm>
          <a:off x="1478980" y="39820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55791"/>
              </p:ext>
            </p:extLst>
          </p:nvPr>
        </p:nvGraphicFramePr>
        <p:xfrm>
          <a:off x="1901503" y="39820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55232"/>
              </p:ext>
            </p:extLst>
          </p:nvPr>
        </p:nvGraphicFramePr>
        <p:xfrm>
          <a:off x="2306014" y="39820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20496"/>
              </p:ext>
            </p:extLst>
          </p:nvPr>
        </p:nvGraphicFramePr>
        <p:xfrm>
          <a:off x="2846074" y="39820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29380"/>
              </p:ext>
            </p:extLst>
          </p:nvPr>
        </p:nvGraphicFramePr>
        <p:xfrm>
          <a:off x="3275856" y="39690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40087"/>
              </p:ext>
            </p:extLst>
          </p:nvPr>
        </p:nvGraphicFramePr>
        <p:xfrm>
          <a:off x="3798962" y="39690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66847"/>
              </p:ext>
            </p:extLst>
          </p:nvPr>
        </p:nvGraphicFramePr>
        <p:xfrm>
          <a:off x="4222543" y="39690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08380"/>
              </p:ext>
            </p:extLst>
          </p:nvPr>
        </p:nvGraphicFramePr>
        <p:xfrm>
          <a:off x="4645066" y="39690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21685"/>
              </p:ext>
            </p:extLst>
          </p:nvPr>
        </p:nvGraphicFramePr>
        <p:xfrm>
          <a:off x="5049577" y="39690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09160"/>
              </p:ext>
            </p:extLst>
          </p:nvPr>
        </p:nvGraphicFramePr>
        <p:xfrm>
          <a:off x="657363" y="445313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85895"/>
              </p:ext>
            </p:extLst>
          </p:nvPr>
        </p:nvGraphicFramePr>
        <p:xfrm>
          <a:off x="1054800" y="445313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타원 130"/>
          <p:cNvSpPr/>
          <p:nvPr/>
        </p:nvSpPr>
        <p:spPr>
          <a:xfrm>
            <a:off x="1403648" y="4581128"/>
            <a:ext cx="247265" cy="24726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표 13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29385"/>
              </p:ext>
            </p:extLst>
          </p:nvPr>
        </p:nvGraphicFramePr>
        <p:xfrm>
          <a:off x="1790167" y="446092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45785"/>
              </p:ext>
            </p:extLst>
          </p:nvPr>
        </p:nvGraphicFramePr>
        <p:xfrm>
          <a:off x="2313273" y="446092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19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내에 있는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삭제후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입력해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>
            <a:extLst>
              <a:ext uri="{FF2B5EF4-FFF2-40B4-BE49-F238E27FC236}">
                <a16:creationId xmlns="" xmlns:a16="http://schemas.microsoft.com/office/drawing/2014/main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92830"/>
              </p:ext>
            </p:extLst>
          </p:nvPr>
        </p:nvGraphicFramePr>
        <p:xfrm>
          <a:off x="151388" y="6170387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1_7_10.svg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3128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하늘이가 설명하는 수를 구해 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BB63C377-A633-4D0C-9081-38DA6E7E85FD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63989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59" name="순서도: 대체 처리 5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50" name="순서도: 대체 처리 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13" y="2261719"/>
            <a:ext cx="34671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 bwMode="auto">
          <a:xfrm>
            <a:off x="3203848" y="4689140"/>
            <a:ext cx="64825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71172"/>
              </p:ext>
            </p:extLst>
          </p:nvPr>
        </p:nvGraphicFramePr>
        <p:xfrm>
          <a:off x="3467771" y="46983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3203848" y="4820204"/>
            <a:ext cx="8042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198" y="506744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374165" y="2312876"/>
            <a:ext cx="2626197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 부채를 겹쳐 보고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부챗살이 이루는 각이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개인지 세어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300063" y="2286317"/>
            <a:ext cx="2723418" cy="11320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3605989" y="3419693"/>
            <a:ext cx="90011" cy="204227"/>
          </a:xfrm>
          <a:prstGeom prst="triangle">
            <a:avLst/>
          </a:prstGeom>
          <a:solidFill>
            <a:srgbClr val="ED7A8C"/>
          </a:solidFill>
          <a:ln w="12700">
            <a:solidFill>
              <a:srgbClr val="ED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3151"/>
              </p:ext>
            </p:extLst>
          </p:nvPr>
        </p:nvGraphicFramePr>
        <p:xfrm>
          <a:off x="4347645" y="2240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3524315" y="2331045"/>
            <a:ext cx="22825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53134"/>
              </p:ext>
            </p:extLst>
          </p:nvPr>
        </p:nvGraphicFramePr>
        <p:xfrm>
          <a:off x="3777645" y="28097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BB63C377-A633-4D0C-9081-38DA6E7E85FD}"/>
              </a:ext>
            </a:extLst>
          </p:cNvPr>
          <p:cNvSpPr/>
          <p:nvPr/>
        </p:nvSpPr>
        <p:spPr>
          <a:xfrm>
            <a:off x="3052167" y="2166824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362690" y="4031488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4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2954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suhi_h_0402_01_0910.html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3128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하늘이가 설명하는 수를 구해 보세요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59" name="순서도: 대체 처리 5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50" name="순서도: 대체 처리 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13" y="2261719"/>
            <a:ext cx="34671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 bwMode="auto">
          <a:xfrm>
            <a:off x="3203848" y="4689140"/>
            <a:ext cx="64825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77826"/>
              </p:ext>
            </p:extLst>
          </p:nvPr>
        </p:nvGraphicFramePr>
        <p:xfrm>
          <a:off x="3467771" y="46983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3203848" y="4820204"/>
            <a:ext cx="8042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374165" y="2312876"/>
            <a:ext cx="2626197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 부채를 겹쳐 보고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부챗살이 이루는 각이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개인지 세어 보자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300063" y="2286317"/>
            <a:ext cx="2723418" cy="11320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3605989" y="3419693"/>
            <a:ext cx="90011" cy="204227"/>
          </a:xfrm>
          <a:prstGeom prst="triangle">
            <a:avLst/>
          </a:prstGeom>
          <a:solidFill>
            <a:srgbClr val="ED7A8C"/>
          </a:solidFill>
          <a:ln w="12700">
            <a:solidFill>
              <a:srgbClr val="ED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95978"/>
              </p:ext>
            </p:extLst>
          </p:nvPr>
        </p:nvGraphicFramePr>
        <p:xfrm>
          <a:off x="4347645" y="2240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3524315" y="2331045"/>
            <a:ext cx="22825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79237"/>
              </p:ext>
            </p:extLst>
          </p:nvPr>
        </p:nvGraphicFramePr>
        <p:xfrm>
          <a:off x="3777645" y="28097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2780928"/>
            <a:ext cx="6667165" cy="2456437"/>
            <a:chOff x="192745" y="2816853"/>
            <a:chExt cx="6667165" cy="2456437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978871"/>
              <a:ext cx="6667165" cy="21063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81685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4" name="직각 삼각형 93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67422" y="3269014"/>
            <a:ext cx="6400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lain" startAt="9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수는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AutoNum type="arabicPlain" startAt="9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algn="just">
              <a:buAutoNum type="arabicPlain" startAt="9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292"/>
              </p:ext>
            </p:extLst>
          </p:nvPr>
        </p:nvGraphicFramePr>
        <p:xfrm>
          <a:off x="575556" y="321297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46366"/>
              </p:ext>
            </p:extLst>
          </p:nvPr>
        </p:nvGraphicFramePr>
        <p:xfrm>
          <a:off x="1377169" y="321297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5150"/>
              </p:ext>
            </p:extLst>
          </p:nvPr>
        </p:nvGraphicFramePr>
        <p:xfrm>
          <a:off x="585312" y="368689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53329"/>
              </p:ext>
            </p:extLst>
          </p:nvPr>
        </p:nvGraphicFramePr>
        <p:xfrm>
          <a:off x="1108053" y="368689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83575"/>
              </p:ext>
            </p:extLst>
          </p:nvPr>
        </p:nvGraphicFramePr>
        <p:xfrm>
          <a:off x="1643121" y="368689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19997"/>
              </p:ext>
            </p:extLst>
          </p:nvPr>
        </p:nvGraphicFramePr>
        <p:xfrm>
          <a:off x="2175983" y="368689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33647"/>
              </p:ext>
            </p:extLst>
          </p:nvPr>
        </p:nvGraphicFramePr>
        <p:xfrm>
          <a:off x="3411117" y="368689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5335"/>
              </p:ext>
            </p:extLst>
          </p:nvPr>
        </p:nvGraphicFramePr>
        <p:xfrm>
          <a:off x="3816686" y="368689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32393"/>
              </p:ext>
            </p:extLst>
          </p:nvPr>
        </p:nvGraphicFramePr>
        <p:xfrm>
          <a:off x="2920998" y="420568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74092"/>
              </p:ext>
            </p:extLst>
          </p:nvPr>
        </p:nvGraphicFramePr>
        <p:xfrm>
          <a:off x="3475189" y="420146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4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합과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F1FF8A3E-3E5F-4F44-8455-475A9464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363EA3B-FAB0-4C07-ACD5-EEFCF2A3DE9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C0503F03-F66B-41CA-8D11-75813CBAF7C9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24" name="그룹 23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58" name="순서도: 대체 처리 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52" name="순서도: 대체 처리 5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50" name="순서도: 대체 처리 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48" name="순서도: 대체 처리 4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46" name="순서도: 대체 처리 4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72" name="모서리가 둥근 직사각형 71"/>
          <p:cNvSpPr/>
          <p:nvPr/>
        </p:nvSpPr>
        <p:spPr>
          <a:xfrm>
            <a:off x="2764350" y="2335834"/>
            <a:ext cx="1520185" cy="972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65368"/>
              </p:ext>
            </p:extLst>
          </p:nvPr>
        </p:nvGraphicFramePr>
        <p:xfrm>
          <a:off x="3022522" y="25045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56688"/>
              </p:ext>
            </p:extLst>
          </p:nvPr>
        </p:nvGraphicFramePr>
        <p:xfrm>
          <a:off x="3850600" y="25015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598586" y="2609561"/>
            <a:ext cx="625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809171" y="4052879"/>
            <a:ext cx="578259" cy="371475"/>
            <a:chOff x="1689485" y="2881313"/>
            <a:chExt cx="578259" cy="371475"/>
          </a:xfrm>
        </p:grpSpPr>
        <p:pic>
          <p:nvPicPr>
            <p:cNvPr id="8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합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980528" y="4024634"/>
            <a:ext cx="578259" cy="371475"/>
            <a:chOff x="1689485" y="2881313"/>
            <a:chExt cx="578259" cy="371475"/>
          </a:xfrm>
        </p:grpSpPr>
        <p:pic>
          <p:nvPicPr>
            <p:cNvPr id="8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차</a:t>
              </a:r>
            </a:p>
          </p:txBody>
        </p:sp>
      </p:grpSp>
      <p:sp>
        <p:nvSpPr>
          <p:cNvPr id="90" name="직사각형 89"/>
          <p:cNvSpPr/>
          <p:nvPr/>
        </p:nvSpPr>
        <p:spPr bwMode="auto">
          <a:xfrm>
            <a:off x="2575532" y="3897433"/>
            <a:ext cx="64825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06261"/>
              </p:ext>
            </p:extLst>
          </p:nvPr>
        </p:nvGraphicFramePr>
        <p:xfrm>
          <a:off x="2839455" y="39066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2575532" y="4028497"/>
            <a:ext cx="8042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82" y="4275739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/>
          <p:cNvSpPr/>
          <p:nvPr/>
        </p:nvSpPr>
        <p:spPr bwMode="auto">
          <a:xfrm>
            <a:off x="4769738" y="3918909"/>
            <a:ext cx="64825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896"/>
              </p:ext>
            </p:extLst>
          </p:nvPr>
        </p:nvGraphicFramePr>
        <p:xfrm>
          <a:off x="5033661" y="39281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4769738" y="4049973"/>
            <a:ext cx="8042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88" y="429721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C0503F03-F66B-41CA-8D11-75813CBAF7C9}"/>
              </a:ext>
            </a:extLst>
          </p:cNvPr>
          <p:cNvSpPr/>
          <p:nvPr/>
        </p:nvSpPr>
        <p:spPr>
          <a:xfrm>
            <a:off x="1648507" y="3789040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68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합과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F1FF8A3E-3E5F-4F44-8455-475A9464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24" name="그룹 23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58" name="순서도: 대체 처리 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52" name="순서도: 대체 처리 5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50" name="순서도: 대체 처리 4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48" name="순서도: 대체 처리 4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46" name="순서도: 대체 처리 4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72" name="모서리가 둥근 직사각형 71"/>
          <p:cNvSpPr/>
          <p:nvPr/>
        </p:nvSpPr>
        <p:spPr>
          <a:xfrm>
            <a:off x="2764350" y="2335834"/>
            <a:ext cx="1520185" cy="972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6315"/>
              </p:ext>
            </p:extLst>
          </p:nvPr>
        </p:nvGraphicFramePr>
        <p:xfrm>
          <a:off x="3022522" y="25045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94180"/>
              </p:ext>
            </p:extLst>
          </p:nvPr>
        </p:nvGraphicFramePr>
        <p:xfrm>
          <a:off x="3850600" y="25015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598586" y="2609561"/>
            <a:ext cx="625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809171" y="4052879"/>
            <a:ext cx="578259" cy="371475"/>
            <a:chOff x="1689485" y="2881313"/>
            <a:chExt cx="578259" cy="371475"/>
          </a:xfrm>
        </p:grpSpPr>
        <p:pic>
          <p:nvPicPr>
            <p:cNvPr id="8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합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980528" y="4024634"/>
            <a:ext cx="578259" cy="371475"/>
            <a:chOff x="1689485" y="2881313"/>
            <a:chExt cx="578259" cy="371475"/>
          </a:xfrm>
        </p:grpSpPr>
        <p:pic>
          <p:nvPicPr>
            <p:cNvPr id="8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차</a:t>
              </a:r>
            </a:p>
          </p:txBody>
        </p:sp>
      </p:grpSp>
      <p:sp>
        <p:nvSpPr>
          <p:cNvPr id="90" name="직사각형 89"/>
          <p:cNvSpPr/>
          <p:nvPr/>
        </p:nvSpPr>
        <p:spPr bwMode="auto">
          <a:xfrm>
            <a:off x="2575532" y="3897433"/>
            <a:ext cx="64825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6724"/>
              </p:ext>
            </p:extLst>
          </p:nvPr>
        </p:nvGraphicFramePr>
        <p:xfrm>
          <a:off x="2839455" y="39066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2575532" y="4028497"/>
            <a:ext cx="8042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769738" y="3918909"/>
            <a:ext cx="64825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16787"/>
              </p:ext>
            </p:extLst>
          </p:nvPr>
        </p:nvGraphicFramePr>
        <p:xfrm>
          <a:off x="5033661" y="39281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4769738" y="4049973"/>
            <a:ext cx="8042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537012"/>
            <a:ext cx="6667165" cy="1700353"/>
            <a:chOff x="192745" y="3572937"/>
            <a:chExt cx="6667165" cy="1700353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734955"/>
              <a:ext cx="6667165" cy="1350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5729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67422" y="3971962"/>
            <a:ext cx="640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600" dirty="0" smtClean="0">
                <a:latin typeface="맑은 고딕"/>
                <a:ea typeface="맑은 고딕"/>
              </a:rPr>
              <a:t>합</a:t>
            </a:r>
            <a:r>
              <a:rPr lang="en-US" altLang="ko-KR" sz="1600" dirty="0" smtClean="0">
                <a:latin typeface="맑은 고딕"/>
                <a:ea typeface="맑은 고딕"/>
              </a:rPr>
              <a:t>:    </a:t>
            </a:r>
            <a:r>
              <a:rPr lang="ko-KR" altLang="en-US" sz="1600" dirty="0" smtClean="0">
                <a:latin typeface="맑은 고딕"/>
                <a:ea typeface="맑은 고딕"/>
              </a:rPr>
              <a:t>＋</a:t>
            </a:r>
            <a:r>
              <a:rPr lang="en-US" altLang="ko-KR" sz="1600" dirty="0" smtClean="0">
                <a:latin typeface="맑은 고딕"/>
                <a:ea typeface="맑은 고딕"/>
              </a:rPr>
              <a:t>5   </a:t>
            </a:r>
            <a:r>
              <a:rPr lang="ko-KR" altLang="en-US" sz="1600" dirty="0" smtClean="0">
                <a:latin typeface="맑은 고딕"/>
                <a:ea typeface="맑은 고딕"/>
              </a:rPr>
              <a:t>＝</a:t>
            </a:r>
            <a:r>
              <a:rPr lang="en-US" altLang="ko-KR" sz="1600" dirty="0" smtClean="0">
                <a:latin typeface="맑은 고딕"/>
                <a:ea typeface="맑은 고딕"/>
              </a:rPr>
              <a:t>5   </a:t>
            </a:r>
          </a:p>
          <a:p>
            <a:pPr algn="just"/>
            <a:endParaRPr lang="en-US" altLang="ko-KR" sz="1600" dirty="0">
              <a:latin typeface="맑은 고딕"/>
              <a:ea typeface="맑은 고딕"/>
            </a:endParaRPr>
          </a:p>
          <a:p>
            <a:pPr marL="360000" algn="just"/>
            <a:r>
              <a:rPr lang="ko-KR" altLang="en-US" sz="1600" dirty="0" smtClean="0">
                <a:latin typeface="맑은 고딕"/>
                <a:ea typeface="맑은 고딕"/>
              </a:rPr>
              <a:t>차</a:t>
            </a:r>
            <a:r>
              <a:rPr lang="en-US" altLang="ko-KR" sz="1600" dirty="0" smtClean="0">
                <a:latin typeface="맑은 고딕"/>
                <a:ea typeface="맑은 고딕"/>
              </a:rPr>
              <a:t>:</a:t>
            </a:r>
            <a:r>
              <a:rPr lang="ko-KR" altLang="en-US" sz="1600" dirty="0">
                <a:latin typeface="맑은 고딕"/>
                <a:ea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</a:rPr>
              <a:t>5</a:t>
            </a:r>
            <a:r>
              <a:rPr lang="ko-KR" altLang="en-US" sz="1600" dirty="0" smtClean="0">
                <a:latin typeface="맑은 고딕"/>
                <a:ea typeface="맑은 고딕"/>
              </a:rPr>
              <a:t>   －   ＝</a:t>
            </a:r>
            <a:r>
              <a:rPr lang="en-US" altLang="ko-KR" sz="1600" dirty="0" smtClean="0">
                <a:latin typeface="맑은 고딕"/>
                <a:ea typeface="맑은 고딕"/>
              </a:rPr>
              <a:t>4   </a:t>
            </a:r>
            <a:r>
              <a:rPr lang="ko-KR" altLang="en-US" sz="1600" dirty="0" smtClean="0">
                <a:latin typeface="맑은 고딕"/>
                <a:ea typeface="맑은 고딕"/>
              </a:rPr>
              <a:t>－   ＝</a:t>
            </a:r>
            <a:r>
              <a:rPr lang="en-US" altLang="ko-KR" sz="1600" dirty="0" smtClean="0">
                <a:latin typeface="맑은 고딕"/>
                <a:ea typeface="맑은 고딕"/>
              </a:rPr>
              <a:t>4   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74752"/>
              </p:ext>
            </p:extLst>
          </p:nvPr>
        </p:nvGraphicFramePr>
        <p:xfrm>
          <a:off x="1161145" y="3916339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97144"/>
              </p:ext>
            </p:extLst>
          </p:nvPr>
        </p:nvGraphicFramePr>
        <p:xfrm>
          <a:off x="1683193" y="3916339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99683"/>
              </p:ext>
            </p:extLst>
          </p:nvPr>
        </p:nvGraphicFramePr>
        <p:xfrm>
          <a:off x="2214786" y="3916339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66763"/>
              </p:ext>
            </p:extLst>
          </p:nvPr>
        </p:nvGraphicFramePr>
        <p:xfrm>
          <a:off x="1275359" y="438463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91630"/>
              </p:ext>
            </p:extLst>
          </p:nvPr>
        </p:nvGraphicFramePr>
        <p:xfrm>
          <a:off x="1683193" y="438463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88326"/>
              </p:ext>
            </p:extLst>
          </p:nvPr>
        </p:nvGraphicFramePr>
        <p:xfrm>
          <a:off x="2214786" y="438463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6214"/>
              </p:ext>
            </p:extLst>
          </p:nvPr>
        </p:nvGraphicFramePr>
        <p:xfrm>
          <a:off x="2637309" y="440110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97052"/>
              </p:ext>
            </p:extLst>
          </p:nvPr>
        </p:nvGraphicFramePr>
        <p:xfrm>
          <a:off x="3177369" y="438557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4" y="405212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3" y="454999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11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은행과 우체국 사이의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0061D487-5ADD-4762-8148-F3C97F8EA5B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92E9C260-D8A4-495A-9253-8A1AAAB197A4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=""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4" name="Group 1072">
            <a:extLst>
              <a:ext uri="{FF2B5EF4-FFF2-40B4-BE49-F238E27FC236}">
                <a16:creationId xmlns="" xmlns:a16="http://schemas.microsoft.com/office/drawing/2014/main" id="{B4A2F7BB-42A5-45E9-9B19-E027B0DBF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67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85.JPG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29" name="그룹 28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59" name="순서도: 대체 처리 5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93" y="1988990"/>
            <a:ext cx="3124257" cy="273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3457841" y="4896016"/>
            <a:ext cx="90488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22092"/>
              </p:ext>
            </p:extLst>
          </p:nvPr>
        </p:nvGraphicFramePr>
        <p:xfrm>
          <a:off x="3539780" y="49052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3275856" y="5027080"/>
            <a:ext cx="14037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886449" y="3598617"/>
            <a:ext cx="95254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940663" y="2415607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252089" y="4185084"/>
            <a:ext cx="707843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107395" y="4351109"/>
            <a:ext cx="952546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26345"/>
              </p:ext>
            </p:extLst>
          </p:nvPr>
        </p:nvGraphicFramePr>
        <p:xfrm>
          <a:off x="2452675" y="458366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2200661" y="4691675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61605" y="2902595"/>
            <a:ext cx="7928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97482"/>
              </p:ext>
            </p:extLst>
          </p:nvPr>
        </p:nvGraphicFramePr>
        <p:xfrm>
          <a:off x="4313967" y="28853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4061953" y="2993351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37" y="472197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92E9C260-D8A4-495A-9253-8A1AAAB197A4}"/>
              </a:ext>
            </a:extLst>
          </p:cNvPr>
          <p:cNvSpPr/>
          <p:nvPr/>
        </p:nvSpPr>
        <p:spPr>
          <a:xfrm>
            <a:off x="5725827" y="2415607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600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 bwMode="auto">
          <a:xfrm>
            <a:off x="3457841" y="4896016"/>
            <a:ext cx="90488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61928"/>
              </p:ext>
            </p:extLst>
          </p:nvPr>
        </p:nvGraphicFramePr>
        <p:xfrm>
          <a:off x="3539780" y="49052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3275856" y="5027080"/>
            <a:ext cx="14037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은행과 우체국 사이의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=""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29" name="그룹 28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59" name="순서도: 대체 처리 5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93" y="1988990"/>
            <a:ext cx="3124257" cy="273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886449" y="3598617"/>
            <a:ext cx="95254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940663" y="2415607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252089" y="4185084"/>
            <a:ext cx="707843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107395" y="4351109"/>
            <a:ext cx="952546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86957"/>
              </p:ext>
            </p:extLst>
          </p:nvPr>
        </p:nvGraphicFramePr>
        <p:xfrm>
          <a:off x="2452675" y="458366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2200661" y="4691675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61605" y="2902595"/>
            <a:ext cx="7928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81296"/>
              </p:ext>
            </p:extLst>
          </p:nvPr>
        </p:nvGraphicFramePr>
        <p:xfrm>
          <a:off x="4313967" y="28853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4061953" y="2993351"/>
            <a:ext cx="1181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753036"/>
            <a:ext cx="6667165" cy="1484329"/>
            <a:chOff x="192745" y="3788961"/>
            <a:chExt cx="6667165" cy="1484329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950979"/>
              <a:ext cx="6667165" cy="11342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78896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1" name="직각 삼각형 110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59531" y="4096606"/>
            <a:ext cx="651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도서관과 우체국 사이의 거리는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(km)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은행과 우체국 사이의 거리는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－   ＝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(km)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34005"/>
              </p:ext>
            </p:extLst>
          </p:nvPr>
        </p:nvGraphicFramePr>
        <p:xfrm>
          <a:off x="3815916" y="39924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46968"/>
              </p:ext>
            </p:extLst>
          </p:nvPr>
        </p:nvGraphicFramePr>
        <p:xfrm>
          <a:off x="4340100" y="39924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55532"/>
              </p:ext>
            </p:extLst>
          </p:nvPr>
        </p:nvGraphicFramePr>
        <p:xfrm>
          <a:off x="4886491" y="39924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66919"/>
              </p:ext>
            </p:extLst>
          </p:nvPr>
        </p:nvGraphicFramePr>
        <p:xfrm>
          <a:off x="5419162" y="39924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93422"/>
              </p:ext>
            </p:extLst>
          </p:nvPr>
        </p:nvGraphicFramePr>
        <p:xfrm>
          <a:off x="3285381" y="4473188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47645"/>
              </p:ext>
            </p:extLst>
          </p:nvPr>
        </p:nvGraphicFramePr>
        <p:xfrm>
          <a:off x="3717429" y="4473188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91690"/>
              </p:ext>
            </p:extLst>
          </p:nvPr>
        </p:nvGraphicFramePr>
        <p:xfrm>
          <a:off x="4139952" y="4473188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28964"/>
              </p:ext>
            </p:extLst>
          </p:nvPr>
        </p:nvGraphicFramePr>
        <p:xfrm>
          <a:off x="4545521" y="447311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75769"/>
              </p:ext>
            </p:extLst>
          </p:nvPr>
        </p:nvGraphicFramePr>
        <p:xfrm>
          <a:off x="4968044" y="447311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42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그림을 보고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8FCDB65-EE11-476E-B964-9FAB507A47C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84C958A3-15EF-478D-869A-C684A5BF876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4" y="2339462"/>
            <a:ext cx="5957170" cy="131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1540" y="198250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80571" y="198250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5594" y="198250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Group 1072">
            <a:extLst>
              <a:ext uri="{FF2B5EF4-FFF2-40B4-BE49-F238E27FC236}">
                <a16:creationId xmlns="" xmlns:a16="http://schemas.microsoft.com/office/drawing/2014/main" id="{4347F22E-053F-4915-8EB8-0A37FD16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592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287976" y="4313463"/>
            <a:ext cx="21121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＝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80762"/>
              </p:ext>
            </p:extLst>
          </p:nvPr>
        </p:nvGraphicFramePr>
        <p:xfrm>
          <a:off x="2405513" y="42372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44076"/>
              </p:ext>
            </p:extLst>
          </p:nvPr>
        </p:nvGraphicFramePr>
        <p:xfrm>
          <a:off x="2980678" y="42372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64286"/>
              </p:ext>
            </p:extLst>
          </p:nvPr>
        </p:nvGraphicFramePr>
        <p:xfrm>
          <a:off x="3564248" y="423775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28367"/>
              </p:ext>
            </p:extLst>
          </p:nvPr>
        </p:nvGraphicFramePr>
        <p:xfrm>
          <a:off x="4421490" y="423736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3574457" y="421779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428922" y="421779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125493" y="440110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30" y="387476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07" y="467543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17" y="387476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51" name="그룹 150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85" name="순서도: 대체 처리 18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83" name="순서도: 대체 처리 1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81" name="순서도: 대체 처리 1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79" name="순서도: 대체 처리 1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77" name="순서도: 대체 처리 1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75" name="순서도: 대체 처리 17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73" name="순서도: 대체 처리 17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71" name="순서도: 대체 처리 17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69" name="순서도: 대체 처리 16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들어갈 수 있는 자연수를 모두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=""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B9F3C360-8DC0-4BB5-BA95-1746CF80C6BA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BDE1A7B-C641-4546-B583-63CC0343D71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807804" y="2240868"/>
            <a:ext cx="1476163" cy="9361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07805" y="2494095"/>
            <a:ext cx="1548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71054"/>
              </p:ext>
            </p:extLst>
          </p:nvPr>
        </p:nvGraphicFramePr>
        <p:xfrm>
          <a:off x="2925341" y="24178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65087"/>
              </p:ext>
            </p:extLst>
          </p:nvPr>
        </p:nvGraphicFramePr>
        <p:xfrm>
          <a:off x="3500506" y="24178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52" y="23853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직사각형 96"/>
          <p:cNvSpPr/>
          <p:nvPr/>
        </p:nvSpPr>
        <p:spPr bwMode="auto">
          <a:xfrm>
            <a:off x="2987824" y="3955345"/>
            <a:ext cx="11904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1, 2, 3, 4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77" y="368102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들어갈 수 있는 자연수를 모두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=""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807804" y="2240868"/>
            <a:ext cx="1476163" cy="9361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07805" y="2494095"/>
            <a:ext cx="1548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56201"/>
              </p:ext>
            </p:extLst>
          </p:nvPr>
        </p:nvGraphicFramePr>
        <p:xfrm>
          <a:off x="2925341" y="24178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34222"/>
              </p:ext>
            </p:extLst>
          </p:nvPr>
        </p:nvGraphicFramePr>
        <p:xfrm>
          <a:off x="3500506" y="24178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52" y="23853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025273" y="4067171"/>
            <a:ext cx="105624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40496"/>
              </p:ext>
            </p:extLst>
          </p:nvPr>
        </p:nvGraphicFramePr>
        <p:xfrm>
          <a:off x="3121569" y="40763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46654"/>
              </p:ext>
            </p:extLst>
          </p:nvPr>
        </p:nvGraphicFramePr>
        <p:xfrm>
          <a:off x="3692413" y="40771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05570" y="4198235"/>
            <a:ext cx="10983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,  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068960"/>
            <a:ext cx="6667165" cy="2168405"/>
            <a:chOff x="192745" y="3104885"/>
            <a:chExt cx="6667165" cy="2168405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266903"/>
              <a:ext cx="6667165" cy="18182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8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1048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9" name="직각 삼각형 98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70714"/>
              </p:ext>
            </p:extLst>
          </p:nvPr>
        </p:nvGraphicFramePr>
        <p:xfrm>
          <a:off x="397403" y="3503362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24199"/>
              </p:ext>
            </p:extLst>
          </p:nvPr>
        </p:nvGraphicFramePr>
        <p:xfrm>
          <a:off x="805869" y="3503362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7050" y="3620208"/>
            <a:ext cx="639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6, 6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2" y="349071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99303"/>
              </p:ext>
            </p:extLst>
          </p:nvPr>
        </p:nvGraphicFramePr>
        <p:xfrm>
          <a:off x="2123728" y="3503362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4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07" y="364125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56" y="36056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11" y="36104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99128"/>
              </p:ext>
            </p:extLst>
          </p:nvPr>
        </p:nvGraphicFramePr>
        <p:xfrm>
          <a:off x="397403" y="4065333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97050" y="4182179"/>
            <a:ext cx="639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작아야 하므로       안에 들어갈 수 있는 자연수는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1, 2, 3, 4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00" y="40410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41" y="421270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>
            <a:extLst>
              <a:ext uri="{FF2B5EF4-FFF2-40B4-BE49-F238E27FC236}">
                <a16:creationId xmlns="" xmlns:a16="http://schemas.microsoft.com/office/drawing/2014/main" id="{B6FE7DD8-E682-49BA-A8D7-B1E3E8EA2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" name="그룹 111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13" name="그룹 112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47" name="순서도: 대체 처리 14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45" name="순서도: 대체 처리 14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22911"/>
              </p:ext>
            </p:extLst>
          </p:nvPr>
        </p:nvGraphicFramePr>
        <p:xfrm>
          <a:off x="812397" y="4064400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00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27916"/>
            <a:ext cx="62673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 서로 다른 진분수가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합이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차가     인 두 진분수를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E6F5704-4FF5-4A2D-989B-7E4A9576E9C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="" xmlns:a16="http://schemas.microsoft.com/office/drawing/2014/main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E59DED67-8443-4141-BAD6-965191A60C51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5AA06B8B-93A7-4CFF-9E08-6F85DBBCB50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04929"/>
              </p:ext>
            </p:extLst>
          </p:nvPr>
        </p:nvGraphicFramePr>
        <p:xfrm>
          <a:off x="1331640" y="1930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3025273" y="2920884"/>
            <a:ext cx="105624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99002"/>
              </p:ext>
            </p:extLst>
          </p:nvPr>
        </p:nvGraphicFramePr>
        <p:xfrm>
          <a:off x="3121569" y="2930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27190"/>
              </p:ext>
            </p:extLst>
          </p:nvPr>
        </p:nvGraphicFramePr>
        <p:xfrm>
          <a:off x="3692413" y="29308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3005570" y="3051948"/>
            <a:ext cx="10983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,  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270892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4" name="그룹 83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12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27916"/>
            <a:ext cx="62673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 서로 다른 진분수가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합이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차가     인 두 진분수를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="" xmlns:a16="http://schemas.microsoft.com/office/drawing/2014/main" id="{FF4193F3-6711-4BBA-8155-300C4E1E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47859"/>
              </p:ext>
            </p:extLst>
          </p:nvPr>
        </p:nvGraphicFramePr>
        <p:xfrm>
          <a:off x="1331640" y="1930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3025273" y="2920884"/>
            <a:ext cx="105624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6909"/>
              </p:ext>
            </p:extLst>
          </p:nvPr>
        </p:nvGraphicFramePr>
        <p:xfrm>
          <a:off x="3121569" y="2930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89064"/>
              </p:ext>
            </p:extLst>
          </p:nvPr>
        </p:nvGraphicFramePr>
        <p:xfrm>
          <a:off x="3692413" y="29308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3005570" y="3051948"/>
            <a:ext cx="10983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,  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284984"/>
            <a:ext cx="6667165" cy="1952381"/>
            <a:chOff x="192745" y="3320909"/>
            <a:chExt cx="6667165" cy="1952381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72593"/>
              <a:ext cx="6667165" cy="16125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32090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56259"/>
              </p:ext>
            </p:extLst>
          </p:nvPr>
        </p:nvGraphicFramePr>
        <p:xfrm>
          <a:off x="2915816" y="3969132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7104" y="3645096"/>
            <a:ext cx="6519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진분수는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,    ,    ,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진분수는    과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   이고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중에서 차가    인 두 진분수는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22498"/>
              </p:ext>
            </p:extLst>
          </p:nvPr>
        </p:nvGraphicFramePr>
        <p:xfrm>
          <a:off x="2364628" y="350321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52451"/>
              </p:ext>
            </p:extLst>
          </p:nvPr>
        </p:nvGraphicFramePr>
        <p:xfrm>
          <a:off x="2699792" y="350321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03326"/>
              </p:ext>
            </p:extLst>
          </p:nvPr>
        </p:nvGraphicFramePr>
        <p:xfrm>
          <a:off x="3023828" y="350321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91209"/>
              </p:ext>
            </p:extLst>
          </p:nvPr>
        </p:nvGraphicFramePr>
        <p:xfrm>
          <a:off x="3347864" y="350321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96072"/>
              </p:ext>
            </p:extLst>
          </p:nvPr>
        </p:nvGraphicFramePr>
        <p:xfrm>
          <a:off x="3707904" y="3503216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39876"/>
              </p:ext>
            </p:extLst>
          </p:nvPr>
        </p:nvGraphicFramePr>
        <p:xfrm>
          <a:off x="3411405" y="3969132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29899"/>
              </p:ext>
            </p:extLst>
          </p:nvPr>
        </p:nvGraphicFramePr>
        <p:xfrm>
          <a:off x="3743908" y="3969132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23948"/>
              </p:ext>
            </p:extLst>
          </p:nvPr>
        </p:nvGraphicFramePr>
        <p:xfrm>
          <a:off x="4211960" y="3969132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15155"/>
              </p:ext>
            </p:extLst>
          </p:nvPr>
        </p:nvGraphicFramePr>
        <p:xfrm>
          <a:off x="1854766" y="4473188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71354"/>
              </p:ext>
            </p:extLst>
          </p:nvPr>
        </p:nvGraphicFramePr>
        <p:xfrm>
          <a:off x="3533686" y="4473188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79911"/>
              </p:ext>
            </p:extLst>
          </p:nvPr>
        </p:nvGraphicFramePr>
        <p:xfrm>
          <a:off x="4041465" y="4473188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105" name="그룹 104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00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20788"/>
            <a:ext cx="62673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어떤 수에서   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빼야 할 것을 잘못하여 더했더니    이 되었습니다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바르게 계산하면 얼마인지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=""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=""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64E7F84-277D-4E23-9F5A-12FE87F7DB4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5CC7B53A-D654-46B8-A3AC-11D6C18C77A7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75763"/>
              </p:ext>
            </p:extLst>
          </p:nvPr>
        </p:nvGraphicFramePr>
        <p:xfrm>
          <a:off x="2123728" y="15227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11177"/>
              </p:ext>
            </p:extLst>
          </p:nvPr>
        </p:nvGraphicFramePr>
        <p:xfrm>
          <a:off x="6316508" y="150300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3368670" y="302445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43159"/>
              </p:ext>
            </p:extLst>
          </p:nvPr>
        </p:nvGraphicFramePr>
        <p:xfrm>
          <a:off x="3464967" y="30336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12" y="285293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87" name="그룹 86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625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20788"/>
            <a:ext cx="62673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어떤 수에서   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빼야 할 것을 잘못하여 더했더니    이 되었습니다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바르게 계산하면 얼마인지 구해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=""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=""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740352" y="1166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suhi_h_0402_01_0910.html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41323"/>
              </p:ext>
            </p:extLst>
          </p:nvPr>
        </p:nvGraphicFramePr>
        <p:xfrm>
          <a:off x="2123728" y="15227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42300"/>
              </p:ext>
            </p:extLst>
          </p:nvPr>
        </p:nvGraphicFramePr>
        <p:xfrm>
          <a:off x="6316508" y="150300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3368670" y="302445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0193"/>
              </p:ext>
            </p:extLst>
          </p:nvPr>
        </p:nvGraphicFramePr>
        <p:xfrm>
          <a:off x="3464967" y="30336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2302" y="3753036"/>
            <a:ext cx="6667165" cy="1484329"/>
            <a:chOff x="192745" y="3788961"/>
            <a:chExt cx="6667165" cy="1484329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950979"/>
              <a:ext cx="6667165" cy="11342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78896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9532" y="4096606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     라 하면      ＋    ＝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바르게 계산하면    －   ＝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96241"/>
              </p:ext>
            </p:extLst>
          </p:nvPr>
        </p:nvGraphicFramePr>
        <p:xfrm>
          <a:off x="3095836" y="39924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34106"/>
              </p:ext>
            </p:extLst>
          </p:nvPr>
        </p:nvGraphicFramePr>
        <p:xfrm>
          <a:off x="3584016" y="39924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88032"/>
              </p:ext>
            </p:extLst>
          </p:nvPr>
        </p:nvGraphicFramePr>
        <p:xfrm>
          <a:off x="3950387" y="39924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1024"/>
              </p:ext>
            </p:extLst>
          </p:nvPr>
        </p:nvGraphicFramePr>
        <p:xfrm>
          <a:off x="4365501" y="39924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11294"/>
              </p:ext>
            </p:extLst>
          </p:nvPr>
        </p:nvGraphicFramePr>
        <p:xfrm>
          <a:off x="5841665" y="3992444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57162"/>
              </p:ext>
            </p:extLst>
          </p:nvPr>
        </p:nvGraphicFramePr>
        <p:xfrm>
          <a:off x="2699792" y="4473188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3216"/>
              </p:ext>
            </p:extLst>
          </p:nvPr>
        </p:nvGraphicFramePr>
        <p:xfrm>
          <a:off x="3132898" y="4473188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43208"/>
              </p:ext>
            </p:extLst>
          </p:nvPr>
        </p:nvGraphicFramePr>
        <p:xfrm>
          <a:off x="3537409" y="4473188"/>
          <a:ext cx="2064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1" name="그룹 90"/>
          <p:cNvGrpSpPr/>
          <p:nvPr/>
        </p:nvGrpSpPr>
        <p:grpSpPr>
          <a:xfrm>
            <a:off x="3743908" y="1171044"/>
            <a:ext cx="3236414" cy="346819"/>
            <a:chOff x="3599892" y="1156755"/>
            <a:chExt cx="3236414" cy="346819"/>
          </a:xfrm>
        </p:grpSpPr>
        <p:grpSp>
          <p:nvGrpSpPr>
            <p:cNvPr id="92" name="그룹 91"/>
            <p:cNvGrpSpPr/>
            <p:nvPr/>
          </p:nvGrpSpPr>
          <p:grpSpPr>
            <a:xfrm>
              <a:off x="3599892" y="1157325"/>
              <a:ext cx="285082" cy="313547"/>
              <a:chOff x="6299930" y="2418422"/>
              <a:chExt cx="285082" cy="313547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3864114" y="1157325"/>
              <a:ext cx="285082" cy="346249"/>
              <a:chOff x="5349188" y="3795043"/>
              <a:chExt cx="285082" cy="346249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4128102" y="1157325"/>
              <a:ext cx="285082" cy="346249"/>
              <a:chOff x="5349188" y="3795043"/>
              <a:chExt cx="285082" cy="346249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4394361" y="1157325"/>
              <a:ext cx="285082" cy="313547"/>
              <a:chOff x="5349188" y="3795043"/>
              <a:chExt cx="285082" cy="313547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4660964" y="1157325"/>
              <a:ext cx="285082" cy="346249"/>
              <a:chOff x="5349188" y="3795043"/>
              <a:chExt cx="285082" cy="346249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927251" y="1156755"/>
              <a:ext cx="285082" cy="346249"/>
              <a:chOff x="6299930" y="2418422"/>
              <a:chExt cx="285082" cy="346249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193372" y="1156755"/>
              <a:ext cx="285082" cy="313547"/>
              <a:chOff x="6299930" y="2418422"/>
              <a:chExt cx="285082" cy="313547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460293" y="1157325"/>
              <a:ext cx="285082" cy="346249"/>
              <a:chOff x="6299930" y="2418422"/>
              <a:chExt cx="285082" cy="346249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6299930" y="2418422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5955714" y="1157325"/>
              <a:ext cx="351332" cy="313547"/>
              <a:chOff x="6266805" y="2418422"/>
              <a:chExt cx="351332" cy="313547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6219936" y="1157325"/>
              <a:ext cx="351332" cy="313547"/>
              <a:chOff x="6266805" y="2418422"/>
              <a:chExt cx="351332" cy="313547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692308" y="1157325"/>
              <a:ext cx="351332" cy="313547"/>
              <a:chOff x="6266805" y="2418422"/>
              <a:chExt cx="35133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6484974" y="1157325"/>
              <a:ext cx="351332" cy="313547"/>
              <a:chOff x="6266805" y="2418422"/>
              <a:chExt cx="351332" cy="313547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631498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6266805" y="2418422"/>
                <a:ext cx="35133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98" y="41024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024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27" y="41024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49" y="41024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39774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46023</TotalTime>
  <Words>2354</Words>
  <Application>Microsoft Office PowerPoint</Application>
  <PresentationFormat>화면 슬라이드 쇼(4:3)</PresentationFormat>
  <Paragraphs>1036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오승태</dc:creator>
  <cp:lastModifiedBy>DB400SDA</cp:lastModifiedBy>
  <cp:revision>7507</cp:revision>
  <dcterms:created xsi:type="dcterms:W3CDTF">2008-07-15T12:19:11Z</dcterms:created>
  <dcterms:modified xsi:type="dcterms:W3CDTF">2022-05-18T06:25:03Z</dcterms:modified>
</cp:coreProperties>
</file>