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288" r:id="rId4"/>
    <p:sldId id="1327" r:id="rId5"/>
    <p:sldId id="1353" r:id="rId6"/>
    <p:sldId id="1354" r:id="rId7"/>
    <p:sldId id="1365" r:id="rId8"/>
    <p:sldId id="1366" r:id="rId9"/>
    <p:sldId id="1363" r:id="rId10"/>
    <p:sldId id="1364" r:id="rId11"/>
    <p:sldId id="1315" r:id="rId12"/>
    <p:sldId id="1357" r:id="rId13"/>
    <p:sldId id="1358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E4"/>
    <a:srgbClr val="AE7C65"/>
    <a:srgbClr val="F27712"/>
    <a:srgbClr val="FF9900"/>
    <a:srgbClr val="D0ECD8"/>
    <a:srgbClr val="D4EFFD"/>
    <a:srgbClr val="FF9999"/>
    <a:srgbClr val="A46B5B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6921" autoAdjust="0"/>
  </p:normalViewPr>
  <p:slideViewPr>
    <p:cSldViewPr>
      <p:cViewPr varScale="1">
        <p:scale>
          <a:sx n="116" d="100"/>
          <a:sy n="116" d="100"/>
        </p:scale>
        <p:origin x="155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66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data2.tsherpa.co.kr/tsherpa/multimedia/Flash/2022/curri/index.html?flashxmlnum=yuni4856&amp;classno=E-curri05-math/51/suh_0501_01_0001/suh_0501_01_0001_101_1.html&amp;id=1441813&amp;classa=1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94179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9628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1092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872716"/>
            <a:ext cx="558062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무엇이든 파는 나눔 장터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오늘 나는 신발 가게 주인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오늘 너는 옷 가게 주인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오늘 우리 학교는 학교 아닌 나눔 장터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</a:p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“</a:t>
            </a:r>
            <a:r>
              <a:rPr lang="ko-KR" altLang="en-US" sz="1900" dirty="0" smtClean="0">
                <a:latin typeface="+mn-ea"/>
                <a:ea typeface="+mn-ea"/>
              </a:rPr>
              <a:t>이거 사세요</a:t>
            </a:r>
            <a:r>
              <a:rPr lang="en-US" altLang="ko-KR" sz="1900" dirty="0" smtClean="0">
                <a:latin typeface="+mn-ea"/>
                <a:ea typeface="+mn-ea"/>
              </a:rPr>
              <a:t>!”, “</a:t>
            </a:r>
            <a:r>
              <a:rPr lang="ko-KR" altLang="en-US" sz="1900" dirty="0" smtClean="0">
                <a:latin typeface="+mn-ea"/>
                <a:ea typeface="+mn-ea"/>
              </a:rPr>
              <a:t>와서 구경하세요</a:t>
            </a:r>
            <a:r>
              <a:rPr lang="en-US" altLang="ko-KR" sz="1900" dirty="0" smtClean="0">
                <a:latin typeface="+mn-ea"/>
                <a:ea typeface="+mn-ea"/>
              </a:rPr>
              <a:t>!”</a:t>
            </a: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북적북적 와글와글 살 것도 많고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구경할 것도 많은 신나는 나눔 장터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함께 더불어 살아가야 할 우리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지구를 위해 물건을 아껴 쓰고 다시 쓰고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또 나눠 쓰게 해 주는 행복한 나눔 장터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좋은 물건 사서 윤아도 주고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연우도 주자</a:t>
            </a:r>
            <a:r>
              <a:rPr lang="en-US" altLang="ko-KR" sz="1900" dirty="0" smtClean="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어</a:t>
            </a:r>
            <a:r>
              <a:rPr lang="en-US" altLang="ko-KR" sz="1900" dirty="0" smtClean="0">
                <a:latin typeface="+mn-ea"/>
                <a:ea typeface="+mn-ea"/>
              </a:rPr>
              <a:t>? </a:t>
            </a:r>
            <a:r>
              <a:rPr lang="ko-KR" altLang="en-US" sz="1900" dirty="0" smtClean="0">
                <a:latin typeface="+mn-ea"/>
                <a:ea typeface="+mn-ea"/>
              </a:rPr>
              <a:t>나한테 몇 개가 남았지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내 손은 가벼워도 내 속은 가득 찬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행복한 나눔 장터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en-US" altLang="ko-KR" sz="1900" dirty="0">
              <a:latin typeface="+mn-ea"/>
              <a:ea typeface="+mn-ea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줄씩 나타나는 동시 텍스트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75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430105" y="30953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77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_x158395288" descr="EMB00002bac2d89">
            <a:extLst>
              <a:ext uri="{FF2B5EF4-FFF2-40B4-BE49-F238E27FC236}">
                <a16:creationId xmlns:a16="http://schemas.microsoft.com/office/drawing/2014/main" id="{13D0A1F7-1631-DA64-A228-F37BA3D7A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631" y="324247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810" y="338741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63998" y="3396815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52736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3716694" y="1700808"/>
            <a:ext cx="2763518" cy="1385884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>
            <a:solidFill>
              <a:srgbClr val="FFD0E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물건값을 계산하거나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나눔 장터의 물건이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 개인지 세어 보는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상황이 나올 것 같아요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77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타원 23"/>
          <p:cNvSpPr/>
          <p:nvPr/>
        </p:nvSpPr>
        <p:spPr>
          <a:xfrm>
            <a:off x="3295581" y="3593907"/>
            <a:ext cx="560892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7095334" y="3785612"/>
            <a:ext cx="1971702" cy="105413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suh_p_0501_01_0001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_204_2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물건값을 계산하거나 나눔 장터의 물건이 몇 개인지 세어 보는 상황이 나올 것 같아요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_x158395288" descr="EMB00002bac2d89">
            <a:extLst>
              <a:ext uri="{FF2B5EF4-FFF2-40B4-BE49-F238E27FC236}">
                <a16:creationId xmlns:a16="http://schemas.microsoft.com/office/drawing/2014/main" id="{13D0A1F7-1631-DA64-A228-F37BA3D7A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631" y="324247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2D76F3-A8A1-0085-8928-95A52F4CE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5334" y="2758969"/>
            <a:ext cx="1971702" cy="90024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suh_p_0501_01_0001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나눔 장터에서 계산하는 상황에 대해 배울 것 같아요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사각형 설명선 18">
            <a:extLst>
              <a:ext uri="{FF2B5EF4-FFF2-40B4-BE49-F238E27FC236}">
                <a16:creationId xmlns:a16="http://schemas.microsoft.com/office/drawing/2014/main" id="{E9A876C8-A1A4-7B0E-65C0-DDA8A91DDD71}"/>
              </a:ext>
            </a:extLst>
          </p:cNvPr>
          <p:cNvSpPr/>
          <p:nvPr/>
        </p:nvSpPr>
        <p:spPr>
          <a:xfrm>
            <a:off x="503548" y="1791184"/>
            <a:ext cx="2947335" cy="1173324"/>
          </a:xfrm>
          <a:prstGeom prst="wedgeRoundRectCallout">
            <a:avLst>
              <a:gd name="adj1" fmla="val -7515"/>
              <a:gd name="adj2" fmla="val 71283"/>
              <a:gd name="adj3" fmla="val 16667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나눔 장터에서 계산하는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상황에 대해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배울 것 같아요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554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17948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 )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가 없는 혼합 계산을 알아볼까요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88517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77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604668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무엇이든 파는 나눔 장터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10~11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10~11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＋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9" y="911909"/>
            <a:ext cx="6869227" cy="40652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790" y="4140023"/>
            <a:ext cx="6496050" cy="180022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cdata2.tsherpa.co.kr/tsherpa/multimedia/Flash/2022/curri/index.html?flashxmlnum=yuni4856&amp;classno=E-curri05-math/51/suh_0501_01_0001/suh_0501_01_0001_101_1.html&amp;id=1441813&amp;classa=1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특수 문자 뺄셈 기호로 변경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079612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12060" y="4987161"/>
            <a:ext cx="400759" cy="409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2418" y="1340768"/>
            <a:ext cx="3621530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4103948" y="1372706"/>
            <a:ext cx="14088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40px</a:t>
            </a:r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364550" y="52636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1" t="-410" r="7558" b="-1"/>
          <a:stretch/>
        </p:blipFill>
        <p:spPr>
          <a:xfrm>
            <a:off x="71500" y="872716"/>
            <a:ext cx="6912768" cy="475848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54863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mm_51_1_00_01_01_ani.mp4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275" y="892178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66850" y="2461273"/>
            <a:ext cx="4881314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무엇이든 파는 </a:t>
            </a:r>
            <a:endParaRPr lang="en-US" altLang="ko-KR" sz="3600" b="1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나눔 장터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408581" y="3523391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5400000">
            <a:off x="3518520" y="3631403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rcRect l="52671" t="15063" r="963"/>
          <a:stretch/>
        </p:blipFill>
        <p:spPr>
          <a:xfrm>
            <a:off x="395536" y="1605560"/>
            <a:ext cx="3217939" cy="394767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나눔 장터에서 마주칠 수 있는 혼합 계산 상황에는 무엇이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5529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순서에 약속이 왜 필요할까요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656704" y="11794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916115" y="2582619"/>
            <a:ext cx="2974460" cy="9476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물건값을 계산하거나 기부한 금액을 계산할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575" y="3216342"/>
            <a:ext cx="360000" cy="355000"/>
          </a:xfrm>
          <a:prstGeom prst="rect">
            <a:avLst/>
          </a:prstGeom>
        </p:spPr>
      </p:pic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217" y="5246614"/>
            <a:ext cx="311413" cy="30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3688793" y="53007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6EDFCF-DA8D-F7D7-346B-DB2E77CC06CA}"/>
              </a:ext>
            </a:extLst>
          </p:cNvPr>
          <p:cNvSpPr/>
          <p:nvPr/>
        </p:nvSpPr>
        <p:spPr bwMode="auto">
          <a:xfrm>
            <a:off x="3916115" y="3708019"/>
            <a:ext cx="2974460" cy="12765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어떤 물건을 어떻게 진열할 것인지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아니면 얼마큼 기부할 것인지 결정할 때 혼합 계산이 쓰일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F11C1216-FE88-7C01-1D00-299F299E1A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017" y="4653415"/>
            <a:ext cx="360000" cy="355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4957755" y="1270794"/>
            <a:ext cx="2005388" cy="259372"/>
            <a:chOff x="4586718" y="1256869"/>
            <a:chExt cx="2005388" cy="259372"/>
          </a:xfrm>
        </p:grpSpPr>
        <p:sp>
          <p:nvSpPr>
            <p:cNvPr id="50" name="직사각형 49"/>
            <p:cNvSpPr/>
            <p:nvPr/>
          </p:nvSpPr>
          <p:spPr>
            <a:xfrm>
              <a:off x="5274941" y="125686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586718" y="1260650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961365" y="125718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54455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5-1-1.ai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컷 삽화 모음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\5-1-1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90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8017" r="963"/>
          <a:stretch/>
        </p:blipFill>
        <p:spPr>
          <a:xfrm>
            <a:off x="35496" y="692696"/>
            <a:ext cx="6948772" cy="511256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3" y="692696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77050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5-1-1.ai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컷 삽화 모음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\5-1-1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rcRect l="52671" t="15063" r="963"/>
          <a:stretch/>
        </p:blipFill>
        <p:spPr>
          <a:xfrm>
            <a:off x="395536" y="1605560"/>
            <a:ext cx="3217939" cy="394767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혼합 계산을 하기 위해서는 무엇을 알아야 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5529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순서에 약속이 왜 필요할까요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916115" y="2312877"/>
            <a:ext cx="2974460" cy="7256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혼합 계산식을 계산하는 순서를 알아야 할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1408" y="2908114"/>
            <a:ext cx="360000" cy="355000"/>
          </a:xfrm>
          <a:prstGeom prst="rect">
            <a:avLst/>
          </a:prstGeom>
        </p:spPr>
      </p:pic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217" y="5246614"/>
            <a:ext cx="311413" cy="30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4957755" y="1270794"/>
            <a:ext cx="2005388" cy="259372"/>
            <a:chOff x="4586718" y="1256869"/>
            <a:chExt cx="2005388" cy="259372"/>
          </a:xfrm>
        </p:grpSpPr>
        <p:sp>
          <p:nvSpPr>
            <p:cNvPr id="50" name="직사각형 49"/>
            <p:cNvSpPr/>
            <p:nvPr/>
          </p:nvSpPr>
          <p:spPr>
            <a:xfrm>
              <a:off x="5274941" y="125686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586718" y="1260650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961365" y="125718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85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rcRect l="52671" t="15063" r="963"/>
          <a:stretch/>
        </p:blipFill>
        <p:spPr>
          <a:xfrm>
            <a:off x="395536" y="1605560"/>
            <a:ext cx="3217939" cy="394767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혼합 계산을 하는 순서를 어떻게 알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5529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순서에 약속이 왜 필요할까요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916115" y="2312877"/>
            <a:ext cx="2974460" cy="7256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수학자들끼리 약속을 정할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1408" y="2908114"/>
            <a:ext cx="360000" cy="355000"/>
          </a:xfrm>
          <a:prstGeom prst="rect">
            <a:avLst/>
          </a:prstGeom>
        </p:spPr>
      </p:pic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217" y="5246614"/>
            <a:ext cx="311413" cy="30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4957755" y="1270794"/>
            <a:ext cx="2005388" cy="259372"/>
            <a:chOff x="4586718" y="1256869"/>
            <a:chExt cx="2005388" cy="259372"/>
          </a:xfrm>
        </p:grpSpPr>
        <p:sp>
          <p:nvSpPr>
            <p:cNvPr id="50" name="직사각형 49"/>
            <p:cNvSpPr/>
            <p:nvPr/>
          </p:nvSpPr>
          <p:spPr>
            <a:xfrm>
              <a:off x="5274941" y="125686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586718" y="1260650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961365" y="12571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9788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l="8489" t="3521" r="963" b="4929"/>
          <a:stretch/>
        </p:blipFill>
        <p:spPr>
          <a:xfrm>
            <a:off x="71500" y="908720"/>
            <a:ext cx="6912768" cy="468052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동시를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7" y="5341482"/>
            <a:ext cx="6945183" cy="28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6609476" y="55491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745" y="4844479"/>
            <a:ext cx="6653947" cy="384721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무엇이든 파는 나눔 장터</a:t>
            </a:r>
            <a:endParaRPr lang="en-US" altLang="ko-KR" sz="1900" dirty="0">
              <a:latin typeface="+mn-ea"/>
              <a:ea typeface="+mn-ea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92982"/>
              </p:ext>
            </p:extLst>
          </p:nvPr>
        </p:nvGraphicFramePr>
        <p:xfrm>
          <a:off x="7056276" y="5685403"/>
          <a:ext cx="2108035" cy="887794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음성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audio_01.mp3~audio_14.mp3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\app\resource\contents\lesson01\ops\lesson01\audio\mm_51_1_00_02_01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4" name="타원 23"/>
          <p:cNvSpPr/>
          <p:nvPr/>
        </p:nvSpPr>
        <p:spPr>
          <a:xfrm>
            <a:off x="1799692" y="48907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동시 음성에 맞춰서 해당 글씨가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줄씩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나타나는 텍스트는 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재생바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재생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동시 음성 재생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0916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5-1-1.ai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컷 삽화 모음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\5-1-1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64778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42148</TotalTime>
  <Words>888</Words>
  <Application>Microsoft Office PowerPoint</Application>
  <PresentationFormat>화면 슬라이드 쇼(4:3)</PresentationFormat>
  <Paragraphs>300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7209</cp:revision>
  <dcterms:created xsi:type="dcterms:W3CDTF">2008-07-15T12:19:11Z</dcterms:created>
  <dcterms:modified xsi:type="dcterms:W3CDTF">2022-06-29T07:04:45Z</dcterms:modified>
</cp:coreProperties>
</file>