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52"/>
  </p:notesMasterIdLst>
  <p:handoutMasterIdLst>
    <p:handoutMasterId r:id="rId53"/>
  </p:handoutMasterIdLst>
  <p:sldIdLst>
    <p:sldId id="782" r:id="rId2"/>
    <p:sldId id="783" r:id="rId3"/>
    <p:sldId id="1327" r:id="rId4"/>
    <p:sldId id="1394" r:id="rId5"/>
    <p:sldId id="1339" r:id="rId6"/>
    <p:sldId id="1404" r:id="rId7"/>
    <p:sldId id="1428" r:id="rId8"/>
    <p:sldId id="1429" r:id="rId9"/>
    <p:sldId id="1430" r:id="rId10"/>
    <p:sldId id="1431" r:id="rId11"/>
    <p:sldId id="1097" r:id="rId12"/>
    <p:sldId id="1395" r:id="rId13"/>
    <p:sldId id="1407" r:id="rId14"/>
    <p:sldId id="1408" r:id="rId15"/>
    <p:sldId id="1409" r:id="rId16"/>
    <p:sldId id="1312" r:id="rId17"/>
    <p:sldId id="1410" r:id="rId18"/>
    <p:sldId id="1411" r:id="rId19"/>
    <p:sldId id="1355" r:id="rId20"/>
    <p:sldId id="1413" r:id="rId21"/>
    <p:sldId id="1359" r:id="rId22"/>
    <p:sldId id="1432" r:id="rId23"/>
    <p:sldId id="1433" r:id="rId24"/>
    <p:sldId id="1434" r:id="rId25"/>
    <p:sldId id="1297" r:id="rId26"/>
    <p:sldId id="1415" r:id="rId27"/>
    <p:sldId id="1315" r:id="rId28"/>
    <p:sldId id="1316" r:id="rId29"/>
    <p:sldId id="1322" r:id="rId30"/>
    <p:sldId id="1417" r:id="rId31"/>
    <p:sldId id="1416" r:id="rId32"/>
    <p:sldId id="1418" r:id="rId33"/>
    <p:sldId id="1361" r:id="rId34"/>
    <p:sldId id="1419" r:id="rId35"/>
    <p:sldId id="1362" r:id="rId36"/>
    <p:sldId id="1420" r:id="rId37"/>
    <p:sldId id="1372" r:id="rId38"/>
    <p:sldId id="1421" r:id="rId39"/>
    <p:sldId id="1364" r:id="rId40"/>
    <p:sldId id="1422" r:id="rId41"/>
    <p:sldId id="1374" r:id="rId42"/>
    <p:sldId id="1423" r:id="rId43"/>
    <p:sldId id="1399" r:id="rId44"/>
    <p:sldId id="1375" r:id="rId45"/>
    <p:sldId id="1424" r:id="rId46"/>
    <p:sldId id="1376" r:id="rId47"/>
    <p:sldId id="1425" r:id="rId48"/>
    <p:sldId id="1397" r:id="rId49"/>
    <p:sldId id="1426" r:id="rId50"/>
    <p:sldId id="1427" r:id="rId51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0FF"/>
    <a:srgbClr val="FF0000"/>
    <a:srgbClr val="0070C0"/>
    <a:srgbClr val="EFEFEF"/>
    <a:srgbClr val="336600"/>
    <a:srgbClr val="339933"/>
    <a:srgbClr val="FFFFCC"/>
    <a:srgbClr val="C99447"/>
    <a:srgbClr val="2AD09D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31" autoAdjust="0"/>
    <p:restoredTop sz="96909" autoAdjust="0"/>
  </p:normalViewPr>
  <p:slideViewPr>
    <p:cSldViewPr>
      <p:cViewPr>
        <p:scale>
          <a:sx n="100" d="100"/>
          <a:sy n="100" d="100"/>
        </p:scale>
        <p:origin x="-600" y="-318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10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6" y="0"/>
            <a:ext cx="2944813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0275" y="741363"/>
            <a:ext cx="4937125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89993"/>
            <a:ext cx="5438775" cy="4443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5596" y="944724"/>
            <a:ext cx="968032" cy="27487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00192" y="921995"/>
            <a:ext cx="445182" cy="41877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6236653"/>
              </p:ext>
            </p:extLst>
          </p:nvPr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5-1</a:t>
                      </a: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자연수의 혼합 계산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02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덧셈과 뺄셈이 섞여 있는 식을 계산해 볼까요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6.png"/><Relationship Id="rId7" Type="http://schemas.openxmlformats.org/officeDocument/2006/relationships/image" Target="../media/image1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2.png"/><Relationship Id="rId5" Type="http://schemas.openxmlformats.org/officeDocument/2006/relationships/image" Target="../media/image17.png"/><Relationship Id="rId10" Type="http://schemas.openxmlformats.org/officeDocument/2006/relationships/image" Target="../media/image9.png"/><Relationship Id="rId4" Type="http://schemas.openxmlformats.org/officeDocument/2006/relationships/image" Target="../media/image7.png"/><Relationship Id="rId9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6.png"/><Relationship Id="rId7" Type="http://schemas.openxmlformats.org/officeDocument/2006/relationships/image" Target="../media/image1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9.png"/><Relationship Id="rId10" Type="http://schemas.openxmlformats.org/officeDocument/2006/relationships/image" Target="../media/image21.png"/><Relationship Id="rId4" Type="http://schemas.openxmlformats.org/officeDocument/2006/relationships/image" Target="../media/image7.png"/><Relationship Id="rId9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3.png"/><Relationship Id="rId7" Type="http://schemas.openxmlformats.org/officeDocument/2006/relationships/image" Target="../media/image2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4.png"/><Relationship Id="rId7" Type="http://schemas.openxmlformats.org/officeDocument/2006/relationships/image" Target="../media/image2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6.png"/><Relationship Id="rId5" Type="http://schemas.openxmlformats.org/officeDocument/2006/relationships/image" Target="../media/image17.png"/><Relationship Id="rId10" Type="http://schemas.openxmlformats.org/officeDocument/2006/relationships/image" Target="../media/image9.png"/><Relationship Id="rId4" Type="http://schemas.openxmlformats.org/officeDocument/2006/relationships/image" Target="../media/image23.png"/><Relationship Id="rId9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4.png"/><Relationship Id="rId7" Type="http://schemas.openxmlformats.org/officeDocument/2006/relationships/image" Target="../media/image2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7.png"/><Relationship Id="rId10" Type="http://schemas.openxmlformats.org/officeDocument/2006/relationships/image" Target="../media/image26.png"/><Relationship Id="rId4" Type="http://schemas.openxmlformats.org/officeDocument/2006/relationships/image" Target="../media/image23.png"/><Relationship Id="rId9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4.png"/><Relationship Id="rId7" Type="http://schemas.openxmlformats.org/officeDocument/2006/relationships/image" Target="../media/image2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7.png"/><Relationship Id="rId5" Type="http://schemas.openxmlformats.org/officeDocument/2006/relationships/image" Target="../media/image17.png"/><Relationship Id="rId10" Type="http://schemas.openxmlformats.org/officeDocument/2006/relationships/image" Target="../media/image26.png"/><Relationship Id="rId4" Type="http://schemas.openxmlformats.org/officeDocument/2006/relationships/image" Target="../media/image23.png"/><Relationship Id="rId9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28.png"/><Relationship Id="rId7" Type="http://schemas.openxmlformats.org/officeDocument/2006/relationships/image" Target="../media/image1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8.png"/><Relationship Id="rId7" Type="http://schemas.openxmlformats.org/officeDocument/2006/relationships/image" Target="../media/image2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image" Target="../media/image17.png"/><Relationship Id="rId4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7.png"/><Relationship Id="rId7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11" Type="http://schemas.openxmlformats.org/officeDocument/2006/relationships/image" Target="../media/image21.png"/><Relationship Id="rId5" Type="http://schemas.openxmlformats.org/officeDocument/2006/relationships/image" Target="../media/image9.png"/><Relationship Id="rId10" Type="http://schemas.openxmlformats.org/officeDocument/2006/relationships/image" Target="../media/image24.png"/><Relationship Id="rId4" Type="http://schemas.openxmlformats.org/officeDocument/2006/relationships/image" Target="../media/image32.png"/><Relationship Id="rId9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8.png"/><Relationship Id="rId7" Type="http://schemas.openxmlformats.org/officeDocument/2006/relationships/image" Target="../media/image1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11" Type="http://schemas.openxmlformats.org/officeDocument/2006/relationships/image" Target="../media/image27.png"/><Relationship Id="rId5" Type="http://schemas.openxmlformats.org/officeDocument/2006/relationships/image" Target="../media/image32.png"/><Relationship Id="rId10" Type="http://schemas.openxmlformats.org/officeDocument/2006/relationships/image" Target="../media/image24.png"/><Relationship Id="rId4" Type="http://schemas.openxmlformats.org/officeDocument/2006/relationships/image" Target="../media/image7.png"/><Relationship Id="rId9" Type="http://schemas.openxmlformats.org/officeDocument/2006/relationships/image" Target="../media/image20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7.png"/><Relationship Id="rId7" Type="http://schemas.openxmlformats.org/officeDocument/2006/relationships/image" Target="../media/image2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11" Type="http://schemas.openxmlformats.org/officeDocument/2006/relationships/image" Target="../media/image21.png"/><Relationship Id="rId5" Type="http://schemas.openxmlformats.org/officeDocument/2006/relationships/image" Target="../media/image17.png"/><Relationship Id="rId10" Type="http://schemas.openxmlformats.org/officeDocument/2006/relationships/image" Target="../media/image24.png"/><Relationship Id="rId4" Type="http://schemas.openxmlformats.org/officeDocument/2006/relationships/image" Target="../media/image32.png"/><Relationship Id="rId9" Type="http://schemas.openxmlformats.org/officeDocument/2006/relationships/image" Target="../media/image9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21.png"/><Relationship Id="rId7" Type="http://schemas.openxmlformats.org/officeDocument/2006/relationships/image" Target="../media/image17.png"/><Relationship Id="rId12" Type="http://schemas.openxmlformats.org/officeDocument/2006/relationships/image" Target="../media/image2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11" Type="http://schemas.openxmlformats.org/officeDocument/2006/relationships/image" Target="../media/image24.png"/><Relationship Id="rId5" Type="http://schemas.openxmlformats.org/officeDocument/2006/relationships/image" Target="../media/image7.png"/><Relationship Id="rId10" Type="http://schemas.openxmlformats.org/officeDocument/2006/relationships/image" Target="../media/image18.png"/><Relationship Id="rId4" Type="http://schemas.openxmlformats.org/officeDocument/2006/relationships/image" Target="../media/image8.png"/><Relationship Id="rId9" Type="http://schemas.openxmlformats.org/officeDocument/2006/relationships/image" Target="../media/image2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9.png"/><Relationship Id="rId4" Type="http://schemas.openxmlformats.org/officeDocument/2006/relationships/image" Target="../media/image3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5" Type="http://schemas.openxmlformats.org/officeDocument/2006/relationships/image" Target="../media/image24.png"/><Relationship Id="rId4" Type="http://schemas.openxmlformats.org/officeDocument/2006/relationships/image" Target="../media/image33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7.png"/><Relationship Id="rId7" Type="http://schemas.openxmlformats.org/officeDocument/2006/relationships/image" Target="../media/image3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24.png"/><Relationship Id="rId9" Type="http://schemas.openxmlformats.org/officeDocument/2006/relationships/image" Target="../media/image38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7.png"/><Relationship Id="rId7" Type="http://schemas.openxmlformats.org/officeDocument/2006/relationships/image" Target="../media/image3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2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image" Target="../media/image39.png"/><Relationship Id="rId4" Type="http://schemas.openxmlformats.org/officeDocument/2006/relationships/image" Target="../media/image2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5" Type="http://schemas.openxmlformats.org/officeDocument/2006/relationships/image" Target="../media/image39.png"/><Relationship Id="rId4" Type="http://schemas.openxmlformats.org/officeDocument/2006/relationships/image" Target="../media/image2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4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0.png"/><Relationship Id="rId4" Type="http://schemas.openxmlformats.org/officeDocument/2006/relationships/image" Target="../media/image2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40.png"/><Relationship Id="rId4" Type="http://schemas.openxmlformats.org/officeDocument/2006/relationships/image" Target="../media/image2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0.png"/><Relationship Id="rId5" Type="http://schemas.openxmlformats.org/officeDocument/2006/relationships/image" Target="../media/image27.png"/><Relationship Id="rId4" Type="http://schemas.openxmlformats.org/officeDocument/2006/relationships/image" Target="../media/image2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6.png"/><Relationship Id="rId4" Type="http://schemas.openxmlformats.org/officeDocument/2006/relationships/image" Target="../media/image39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image" Target="../media/image40.png"/><Relationship Id="rId4" Type="http://schemas.openxmlformats.org/officeDocument/2006/relationships/image" Target="../media/image2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4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5" Type="http://schemas.openxmlformats.org/officeDocument/2006/relationships/image" Target="../media/image40.png"/><Relationship Id="rId4" Type="http://schemas.openxmlformats.org/officeDocument/2006/relationships/image" Target="../media/image24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7.png"/><Relationship Id="rId7" Type="http://schemas.openxmlformats.org/officeDocument/2006/relationships/image" Target="../media/image3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24.png"/><Relationship Id="rId9" Type="http://schemas.openxmlformats.org/officeDocument/2006/relationships/image" Target="../media/image38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7.png"/><Relationship Id="rId7" Type="http://schemas.openxmlformats.org/officeDocument/2006/relationships/image" Target="../media/image3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24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7.png"/><Relationship Id="rId7" Type="http://schemas.openxmlformats.org/officeDocument/2006/relationships/image" Target="../media/image3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24.png"/><Relationship Id="rId9" Type="http://schemas.openxmlformats.org/officeDocument/2006/relationships/image" Target="../media/image38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7.png"/><Relationship Id="rId7" Type="http://schemas.openxmlformats.org/officeDocument/2006/relationships/image" Target="../media/image3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7.png"/><Relationship Id="rId7" Type="http://schemas.openxmlformats.org/officeDocument/2006/relationships/image" Target="../media/image3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24.png"/><Relationship Id="rId9" Type="http://schemas.openxmlformats.org/officeDocument/2006/relationships/image" Target="../media/image4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2104339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2022.06.17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2022.06.21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2022.06.22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2022.06.22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 및 수정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0879408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7499001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suh_h_0501_01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02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덧셈과 뺄셈이 섞여 있는 식을 계산해 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suh_h_0501_01_0002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suh_h_0501_01_0002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195736" y="1780589"/>
            <a:ext cx="1237332" cy="60429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35953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2" y="1628800"/>
            <a:ext cx="3702238" cy="39602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xmlns="" id="{19169159-FA9D-4B43-9785-2CD20D7903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912" y="5265204"/>
            <a:ext cx="360000" cy="360000"/>
          </a:xfrm>
          <a:prstGeom prst="rect">
            <a:avLst/>
          </a:prstGeom>
        </p:spPr>
      </p:pic>
      <p:sp>
        <p:nvSpPr>
          <p:cNvPr id="59" name="모서리가 둥근 직사각형 58"/>
          <p:cNvSpPr/>
          <p:nvPr/>
        </p:nvSpPr>
        <p:spPr>
          <a:xfrm>
            <a:off x="235093" y="2348880"/>
            <a:ext cx="1723882" cy="841305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A3FD23CB-6379-403F-BC3A-9D57C9BCA2FC}"/>
              </a:ext>
            </a:extLst>
          </p:cNvPr>
          <p:cNvSpPr/>
          <p:nvPr/>
        </p:nvSpPr>
        <p:spPr>
          <a:xfrm>
            <a:off x="71500" y="2450838"/>
            <a:ext cx="1992750" cy="67969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자전거 </a:t>
            </a:r>
            <a:r>
              <a:rPr lang="en-US" altLang="ko-KR" sz="16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26</a:t>
            </a:r>
            <a:r>
              <a:rPr lang="ko-KR" altLang="en-US" sz="16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대 중에서</a:t>
            </a:r>
            <a:endParaRPr lang="en-US" altLang="ko-KR" sz="1600" spc="-15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16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15</a:t>
            </a:r>
            <a:r>
              <a:rPr lang="ko-KR" altLang="en-US" sz="16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대를 대여했고</a:t>
            </a:r>
            <a:endParaRPr lang="en-US" altLang="ko-KR" sz="1600" spc="-15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16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ko-KR" altLang="en-US" sz="16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대가 반납됐어</a:t>
            </a:r>
            <a:r>
              <a:rPr lang="en-US" altLang="ko-KR" sz="16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600" spc="-1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이등변 삼각형 60"/>
          <p:cNvSpPr/>
          <p:nvPr/>
        </p:nvSpPr>
        <p:spPr>
          <a:xfrm flipV="1">
            <a:off x="1133617" y="3208214"/>
            <a:ext cx="90011" cy="204227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모서리가 둥근 직사각형 61"/>
          <p:cNvSpPr/>
          <p:nvPr/>
        </p:nvSpPr>
        <p:spPr>
          <a:xfrm>
            <a:off x="2061873" y="2352210"/>
            <a:ext cx="1723882" cy="789875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이등변 삼각형 62"/>
          <p:cNvSpPr/>
          <p:nvPr/>
        </p:nvSpPr>
        <p:spPr>
          <a:xfrm flipV="1">
            <a:off x="2878808" y="3152765"/>
            <a:ext cx="90011" cy="204227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4" name="그룹 63"/>
          <p:cNvGrpSpPr/>
          <p:nvPr/>
        </p:nvGrpSpPr>
        <p:grpSpPr>
          <a:xfrm>
            <a:off x="3635896" y="1302898"/>
            <a:ext cx="3366287" cy="325902"/>
            <a:chOff x="3455876" y="1193922"/>
            <a:chExt cx="3366287" cy="325902"/>
          </a:xfrm>
        </p:grpSpPr>
        <p:sp>
          <p:nvSpPr>
            <p:cNvPr id="65" name="직사각형 64"/>
            <p:cNvSpPr/>
            <p:nvPr/>
          </p:nvSpPr>
          <p:spPr>
            <a:xfrm>
              <a:off x="5126917" y="1252605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70" name="TextBox 69"/>
            <p:cNvSpPr txBox="1">
              <a:spLocks noChangeArrowheads="1"/>
            </p:cNvSpPr>
            <p:nvPr/>
          </p:nvSpPr>
          <p:spPr bwMode="auto">
            <a:xfrm>
              <a:off x="5094940" y="1204980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5680168" y="1252605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77" name="TextBox 76"/>
            <p:cNvSpPr txBox="1">
              <a:spLocks noChangeArrowheads="1"/>
            </p:cNvSpPr>
            <p:nvPr/>
          </p:nvSpPr>
          <p:spPr bwMode="auto">
            <a:xfrm>
              <a:off x="5648191" y="1204980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  <a:endPara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78" name="그룹 77"/>
            <p:cNvGrpSpPr/>
            <p:nvPr/>
          </p:nvGrpSpPr>
          <p:grpSpPr>
            <a:xfrm>
              <a:off x="4554674" y="1193922"/>
              <a:ext cx="665398" cy="315483"/>
              <a:chOff x="5796136" y="1193922"/>
              <a:chExt cx="665398" cy="315483"/>
            </a:xfrm>
          </p:grpSpPr>
          <p:sp>
            <p:nvSpPr>
              <p:cNvPr id="87" name="직사각형 86"/>
              <p:cNvSpPr/>
              <p:nvPr/>
            </p:nvSpPr>
            <p:spPr>
              <a:xfrm>
                <a:off x="5820588" y="1253814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88" name="TextBox 87"/>
              <p:cNvSpPr txBox="1">
                <a:spLocks noChangeArrowheads="1"/>
              </p:cNvSpPr>
              <p:nvPr/>
            </p:nvSpPr>
            <p:spPr bwMode="auto">
              <a:xfrm>
                <a:off x="5796136" y="1193922"/>
                <a:ext cx="665398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79" name="그룹 78"/>
            <p:cNvGrpSpPr/>
            <p:nvPr/>
          </p:nvGrpSpPr>
          <p:grpSpPr>
            <a:xfrm>
              <a:off x="3995936" y="1198285"/>
              <a:ext cx="620721" cy="313547"/>
              <a:chOff x="5237898" y="1198285"/>
              <a:chExt cx="620721" cy="313547"/>
            </a:xfrm>
          </p:grpSpPr>
          <p:sp>
            <p:nvSpPr>
              <p:cNvPr id="85" name="직사각형 84"/>
              <p:cNvSpPr/>
              <p:nvPr/>
            </p:nvSpPr>
            <p:spPr>
              <a:xfrm>
                <a:off x="5269875" y="1255435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86" name="TextBox 85"/>
              <p:cNvSpPr txBox="1">
                <a:spLocks noChangeArrowheads="1"/>
              </p:cNvSpPr>
              <p:nvPr/>
            </p:nvSpPr>
            <p:spPr bwMode="auto">
              <a:xfrm>
                <a:off x="5237898" y="1198285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80" name="그룹 79"/>
            <p:cNvGrpSpPr/>
            <p:nvPr/>
          </p:nvGrpSpPr>
          <p:grpSpPr>
            <a:xfrm>
              <a:off x="3455876" y="1206277"/>
              <a:ext cx="665398" cy="313547"/>
              <a:chOff x="4698690" y="1206277"/>
              <a:chExt cx="665398" cy="313547"/>
            </a:xfrm>
          </p:grpSpPr>
          <p:sp>
            <p:nvSpPr>
              <p:cNvPr id="83" name="직사각형 82"/>
              <p:cNvSpPr/>
              <p:nvPr/>
            </p:nvSpPr>
            <p:spPr>
              <a:xfrm>
                <a:off x="4721162" y="1256644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84" name="TextBox 83"/>
              <p:cNvSpPr txBox="1">
                <a:spLocks noChangeArrowheads="1"/>
              </p:cNvSpPr>
              <p:nvPr/>
            </p:nvSpPr>
            <p:spPr bwMode="auto">
              <a:xfrm>
                <a:off x="4698690" y="1206277"/>
                <a:ext cx="665398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sp>
          <p:nvSpPr>
            <p:cNvPr id="81" name="직사각형 80"/>
            <p:cNvSpPr/>
            <p:nvPr/>
          </p:nvSpPr>
          <p:spPr>
            <a:xfrm>
              <a:off x="6233419" y="1252605"/>
              <a:ext cx="521274" cy="25559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82" name="TextBox 81"/>
            <p:cNvSpPr txBox="1">
              <a:spLocks noChangeArrowheads="1"/>
            </p:cNvSpPr>
            <p:nvPr/>
          </p:nvSpPr>
          <p:spPr bwMode="auto">
            <a:xfrm>
              <a:off x="6201442" y="1204980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  <a:endPara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89" name="직사각형 88">
            <a:extLst>
              <a:ext uri="{FF2B5EF4-FFF2-40B4-BE49-F238E27FC236}">
                <a16:creationId xmlns:a16="http://schemas.microsoft.com/office/drawing/2014/main" xmlns="" id="{A3FD23CB-6379-403F-BC3A-9D57C9BCA2FC}"/>
              </a:ext>
            </a:extLst>
          </p:cNvPr>
          <p:cNvSpPr/>
          <p:nvPr/>
        </p:nvSpPr>
        <p:spPr>
          <a:xfrm>
            <a:off x="1898280" y="2418453"/>
            <a:ext cx="2097656" cy="67969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지금 대여점에 있는</a:t>
            </a:r>
            <a:endParaRPr lang="en-US" altLang="ko-KR" sz="1600" spc="-15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6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자전거는</a:t>
            </a:r>
            <a:endParaRPr lang="en-US" altLang="ko-KR" sz="1600" spc="-1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6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몇 대인 거지</a:t>
            </a:r>
            <a:r>
              <a:rPr lang="en-US" altLang="ko-KR" sz="16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90" name="TextBox 43"/>
          <p:cNvSpPr txBox="1"/>
          <p:nvPr/>
        </p:nvSpPr>
        <p:spPr>
          <a:xfrm>
            <a:off x="3860711" y="1660991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어떤 방법으로 식을 세워야 하는지 이야기해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8687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직사각형 42"/>
          <p:cNvSpPr/>
          <p:nvPr/>
        </p:nvSpPr>
        <p:spPr bwMode="auto">
          <a:xfrm>
            <a:off x="3995936" y="2384884"/>
            <a:ext cx="2915851" cy="77364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ko-KR" altLang="en-US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덧셈과 뺄셈을 이용하여 식을 세워야 할 것 같습니다</a:t>
            </a:r>
            <a:r>
              <a:rPr lang="en-US" altLang="ko-KR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b="1" spc="-150" dirty="0">
              <a:solidFill>
                <a:srgbClr val="00A0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4">
            <a:extLst>
              <a:ext uri="{FF2B5EF4-FFF2-40B4-BE49-F238E27FC236}">
                <a16:creationId xmlns:a16="http://schemas.microsoft.com/office/drawing/2014/main" xmlns="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4460" y="306132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7896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707420" y="1808820"/>
            <a:ext cx="595281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괄호가 없을 때와 있을 때의 덧셈과 뺄셈이 섞여 있는 식의 계산 순서를 설명할 수 있습니다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35304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060" y="191683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suh_h_0501_01_0002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07420" y="2493839"/>
            <a:ext cx="595281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식의 계산 순서에 맞게 계산할 수 있습니다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060" y="2601851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지금 대여점에 있는 자전거는 몇 대인지 알아봅시다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86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그림 보기 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(5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89043" y="1700808"/>
            <a:ext cx="651978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지금 대여점에 있는 자전거는 몇 대인지 구하는 방법을 말해   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suh_h_0501_01_0002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" name="타원 78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4477954" y="135501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6" name="그룹 65"/>
          <p:cNvGrpSpPr/>
          <p:nvPr/>
        </p:nvGrpSpPr>
        <p:grpSpPr>
          <a:xfrm>
            <a:off x="4752020" y="1302898"/>
            <a:ext cx="2259785" cy="325902"/>
            <a:chOff x="4788024" y="1193922"/>
            <a:chExt cx="2259785" cy="325902"/>
          </a:xfrm>
        </p:grpSpPr>
        <p:grpSp>
          <p:nvGrpSpPr>
            <p:cNvPr id="67" name="그룹 66"/>
            <p:cNvGrpSpPr/>
            <p:nvPr/>
          </p:nvGrpSpPr>
          <p:grpSpPr>
            <a:xfrm>
              <a:off x="6427088" y="1204980"/>
              <a:ext cx="620721" cy="313547"/>
              <a:chOff x="6337324" y="1204980"/>
              <a:chExt cx="620721" cy="313547"/>
            </a:xfrm>
          </p:grpSpPr>
          <p:sp>
            <p:nvSpPr>
              <p:cNvPr id="91" name="직사각형 90"/>
              <p:cNvSpPr/>
              <p:nvPr/>
            </p:nvSpPr>
            <p:spPr>
              <a:xfrm>
                <a:off x="6369301" y="1252605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92" name="TextBox 91"/>
              <p:cNvSpPr txBox="1">
                <a:spLocks noChangeArrowheads="1"/>
              </p:cNvSpPr>
              <p:nvPr/>
            </p:nvSpPr>
            <p:spPr bwMode="auto">
              <a:xfrm>
                <a:off x="6337324" y="1204980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68" name="그룹 67"/>
            <p:cNvGrpSpPr/>
            <p:nvPr/>
          </p:nvGrpSpPr>
          <p:grpSpPr>
            <a:xfrm>
              <a:off x="5886822" y="1193922"/>
              <a:ext cx="665398" cy="315483"/>
              <a:chOff x="5796136" y="1193922"/>
              <a:chExt cx="665398" cy="315483"/>
            </a:xfrm>
          </p:grpSpPr>
          <p:sp>
            <p:nvSpPr>
              <p:cNvPr id="89" name="직사각형 88"/>
              <p:cNvSpPr/>
              <p:nvPr/>
            </p:nvSpPr>
            <p:spPr>
              <a:xfrm>
                <a:off x="5820588" y="1253814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90" name="TextBox 89"/>
              <p:cNvSpPr txBox="1">
                <a:spLocks noChangeArrowheads="1"/>
              </p:cNvSpPr>
              <p:nvPr/>
            </p:nvSpPr>
            <p:spPr bwMode="auto">
              <a:xfrm>
                <a:off x="5796136" y="1193922"/>
                <a:ext cx="665398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69" name="그룹 68"/>
            <p:cNvGrpSpPr/>
            <p:nvPr/>
          </p:nvGrpSpPr>
          <p:grpSpPr>
            <a:xfrm>
              <a:off x="5328084" y="1198285"/>
              <a:ext cx="620721" cy="313547"/>
              <a:chOff x="5237898" y="1198285"/>
              <a:chExt cx="620721" cy="313547"/>
            </a:xfrm>
          </p:grpSpPr>
          <p:sp>
            <p:nvSpPr>
              <p:cNvPr id="76" name="직사각형 75"/>
              <p:cNvSpPr/>
              <p:nvPr/>
            </p:nvSpPr>
            <p:spPr>
              <a:xfrm>
                <a:off x="5269875" y="1255435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82" name="TextBox 81"/>
              <p:cNvSpPr txBox="1">
                <a:spLocks noChangeArrowheads="1"/>
              </p:cNvSpPr>
              <p:nvPr/>
            </p:nvSpPr>
            <p:spPr bwMode="auto">
              <a:xfrm>
                <a:off x="5237898" y="1198285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70" name="그룹 69"/>
            <p:cNvGrpSpPr/>
            <p:nvPr/>
          </p:nvGrpSpPr>
          <p:grpSpPr>
            <a:xfrm>
              <a:off x="4788024" y="1206277"/>
              <a:ext cx="665398" cy="313547"/>
              <a:chOff x="4698690" y="1206277"/>
              <a:chExt cx="665398" cy="313547"/>
            </a:xfrm>
          </p:grpSpPr>
          <p:sp>
            <p:nvSpPr>
              <p:cNvPr id="71" name="직사각형 70"/>
              <p:cNvSpPr/>
              <p:nvPr/>
            </p:nvSpPr>
            <p:spPr>
              <a:xfrm>
                <a:off x="4721162" y="1256644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72" name="TextBox 71"/>
              <p:cNvSpPr txBox="1">
                <a:spLocks noChangeArrowheads="1"/>
              </p:cNvSpPr>
              <p:nvPr/>
            </p:nvSpPr>
            <p:spPr bwMode="auto">
              <a:xfrm>
                <a:off x="4698690" y="1206277"/>
                <a:ext cx="665398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</p:grpSp>
      <p:sp>
        <p:nvSpPr>
          <p:cNvPr id="124" name="직사각형 123"/>
          <p:cNvSpPr/>
          <p:nvPr/>
        </p:nvSpPr>
        <p:spPr bwMode="auto">
          <a:xfrm>
            <a:off x="448154" y="2636912"/>
            <a:ext cx="6235544" cy="77364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36000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처음 자전거 대여점에 있던 자전거의 수에서 대여한       자전거의 수를 빼고</a:t>
            </a:r>
            <a:r>
              <a:rPr lang="en-US" altLang="ko-KR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반납된 자전거의 수를 더해 줍니다</a:t>
            </a:r>
            <a:r>
              <a:rPr lang="en-US" altLang="ko-KR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2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48" y="2733933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6" name="Picture 4">
            <a:extLst>
              <a:ext uri="{FF2B5EF4-FFF2-40B4-BE49-F238E27FC236}">
                <a16:creationId xmlns:a16="http://schemas.microsoft.com/office/drawing/2014/main" xmlns="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4836" y="328169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7" name="Picture 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5803" y="1045211"/>
            <a:ext cx="909617" cy="2937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8" name="타원 127"/>
          <p:cNvSpPr/>
          <p:nvPr/>
        </p:nvSpPr>
        <p:spPr>
          <a:xfrm>
            <a:off x="6635420" y="104521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155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지금 대여점에 있는 자전거는 몇 대인지 알아봅시다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구하려는 것을 식으로 나타내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suh_h_0501_01_0002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" name="타원 78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6" name="그룹 65"/>
          <p:cNvGrpSpPr/>
          <p:nvPr/>
        </p:nvGrpSpPr>
        <p:grpSpPr>
          <a:xfrm>
            <a:off x="4752020" y="1302898"/>
            <a:ext cx="2259785" cy="325902"/>
            <a:chOff x="4788024" y="1193922"/>
            <a:chExt cx="2259785" cy="325902"/>
          </a:xfrm>
        </p:grpSpPr>
        <p:grpSp>
          <p:nvGrpSpPr>
            <p:cNvPr id="67" name="그룹 66"/>
            <p:cNvGrpSpPr/>
            <p:nvPr/>
          </p:nvGrpSpPr>
          <p:grpSpPr>
            <a:xfrm>
              <a:off x="6427088" y="1204980"/>
              <a:ext cx="620721" cy="313547"/>
              <a:chOff x="6337324" y="1204980"/>
              <a:chExt cx="620721" cy="313547"/>
            </a:xfrm>
          </p:grpSpPr>
          <p:sp>
            <p:nvSpPr>
              <p:cNvPr id="91" name="직사각형 90"/>
              <p:cNvSpPr/>
              <p:nvPr/>
            </p:nvSpPr>
            <p:spPr>
              <a:xfrm>
                <a:off x="6369301" y="1252605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92" name="TextBox 91"/>
              <p:cNvSpPr txBox="1">
                <a:spLocks noChangeArrowheads="1"/>
              </p:cNvSpPr>
              <p:nvPr/>
            </p:nvSpPr>
            <p:spPr bwMode="auto">
              <a:xfrm>
                <a:off x="6337324" y="1204980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68" name="그룹 67"/>
            <p:cNvGrpSpPr/>
            <p:nvPr/>
          </p:nvGrpSpPr>
          <p:grpSpPr>
            <a:xfrm>
              <a:off x="5886822" y="1193922"/>
              <a:ext cx="665398" cy="315483"/>
              <a:chOff x="5796136" y="1193922"/>
              <a:chExt cx="665398" cy="315483"/>
            </a:xfrm>
          </p:grpSpPr>
          <p:sp>
            <p:nvSpPr>
              <p:cNvPr id="89" name="직사각형 88"/>
              <p:cNvSpPr/>
              <p:nvPr/>
            </p:nvSpPr>
            <p:spPr>
              <a:xfrm>
                <a:off x="5820588" y="1253814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90" name="TextBox 89"/>
              <p:cNvSpPr txBox="1">
                <a:spLocks noChangeArrowheads="1"/>
              </p:cNvSpPr>
              <p:nvPr/>
            </p:nvSpPr>
            <p:spPr bwMode="auto">
              <a:xfrm>
                <a:off x="5796136" y="1193922"/>
                <a:ext cx="665398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69" name="그룹 68"/>
            <p:cNvGrpSpPr/>
            <p:nvPr/>
          </p:nvGrpSpPr>
          <p:grpSpPr>
            <a:xfrm>
              <a:off x="5328084" y="1198285"/>
              <a:ext cx="620721" cy="313547"/>
              <a:chOff x="5237898" y="1198285"/>
              <a:chExt cx="620721" cy="313547"/>
            </a:xfrm>
          </p:grpSpPr>
          <p:sp>
            <p:nvSpPr>
              <p:cNvPr id="76" name="직사각형 75"/>
              <p:cNvSpPr/>
              <p:nvPr/>
            </p:nvSpPr>
            <p:spPr>
              <a:xfrm>
                <a:off x="5269875" y="1255435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82" name="TextBox 81"/>
              <p:cNvSpPr txBox="1">
                <a:spLocks noChangeArrowheads="1"/>
              </p:cNvSpPr>
              <p:nvPr/>
            </p:nvSpPr>
            <p:spPr bwMode="auto">
              <a:xfrm>
                <a:off x="5237898" y="1198285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70" name="그룹 69"/>
            <p:cNvGrpSpPr/>
            <p:nvPr/>
          </p:nvGrpSpPr>
          <p:grpSpPr>
            <a:xfrm>
              <a:off x="4788024" y="1206277"/>
              <a:ext cx="665398" cy="313547"/>
              <a:chOff x="4698690" y="1206277"/>
              <a:chExt cx="665398" cy="313547"/>
            </a:xfrm>
          </p:grpSpPr>
          <p:sp>
            <p:nvSpPr>
              <p:cNvPr id="71" name="직사각형 70"/>
              <p:cNvSpPr/>
              <p:nvPr/>
            </p:nvSpPr>
            <p:spPr>
              <a:xfrm>
                <a:off x="4721162" y="1256644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72" name="TextBox 71"/>
              <p:cNvSpPr txBox="1">
                <a:spLocks noChangeArrowheads="1"/>
              </p:cNvSpPr>
              <p:nvPr/>
            </p:nvSpPr>
            <p:spPr bwMode="auto">
              <a:xfrm>
                <a:off x="4698690" y="1206277"/>
                <a:ext cx="665398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</p:grpSp>
      <p:sp>
        <p:nvSpPr>
          <p:cNvPr id="124" name="직사각형 123"/>
          <p:cNvSpPr/>
          <p:nvPr/>
        </p:nvSpPr>
        <p:spPr bwMode="auto">
          <a:xfrm>
            <a:off x="2949092" y="2420888"/>
            <a:ext cx="1233669" cy="39699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26</a:t>
            </a: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－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15</a:t>
            </a: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＋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9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1" name="Picture 4">
            <a:extLst>
              <a:ext uri="{FF2B5EF4-FFF2-40B4-BE49-F238E27FC236}">
                <a16:creationId xmlns:a16="http://schemas.microsoft.com/office/drawing/2014/main" xmlns="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3899" y="268902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5803" y="1045211"/>
            <a:ext cx="909617" cy="2937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9505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지금 대여점에 있는 자전거는 몇 대인지 알아봅시다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아래 식을 계산하는 순서를 말해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suh_h_0501_01_0002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" name="타원 78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6" name="그룹 65"/>
          <p:cNvGrpSpPr/>
          <p:nvPr/>
        </p:nvGrpSpPr>
        <p:grpSpPr>
          <a:xfrm>
            <a:off x="4752020" y="1302898"/>
            <a:ext cx="2259785" cy="325902"/>
            <a:chOff x="4788024" y="1193922"/>
            <a:chExt cx="2259785" cy="325902"/>
          </a:xfrm>
        </p:grpSpPr>
        <p:grpSp>
          <p:nvGrpSpPr>
            <p:cNvPr id="67" name="그룹 66"/>
            <p:cNvGrpSpPr/>
            <p:nvPr/>
          </p:nvGrpSpPr>
          <p:grpSpPr>
            <a:xfrm>
              <a:off x="6427088" y="1204980"/>
              <a:ext cx="620721" cy="313547"/>
              <a:chOff x="6337324" y="1204980"/>
              <a:chExt cx="620721" cy="313547"/>
            </a:xfrm>
          </p:grpSpPr>
          <p:sp>
            <p:nvSpPr>
              <p:cNvPr id="91" name="직사각형 90"/>
              <p:cNvSpPr/>
              <p:nvPr/>
            </p:nvSpPr>
            <p:spPr>
              <a:xfrm>
                <a:off x="6369301" y="1252605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92" name="TextBox 91"/>
              <p:cNvSpPr txBox="1">
                <a:spLocks noChangeArrowheads="1"/>
              </p:cNvSpPr>
              <p:nvPr/>
            </p:nvSpPr>
            <p:spPr bwMode="auto">
              <a:xfrm>
                <a:off x="6337324" y="1204980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68" name="그룹 67"/>
            <p:cNvGrpSpPr/>
            <p:nvPr/>
          </p:nvGrpSpPr>
          <p:grpSpPr>
            <a:xfrm>
              <a:off x="5886822" y="1193922"/>
              <a:ext cx="665398" cy="315483"/>
              <a:chOff x="5796136" y="1193922"/>
              <a:chExt cx="665398" cy="315483"/>
            </a:xfrm>
          </p:grpSpPr>
          <p:sp>
            <p:nvSpPr>
              <p:cNvPr id="89" name="직사각형 88"/>
              <p:cNvSpPr/>
              <p:nvPr/>
            </p:nvSpPr>
            <p:spPr>
              <a:xfrm>
                <a:off x="5820588" y="1253814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90" name="TextBox 89"/>
              <p:cNvSpPr txBox="1">
                <a:spLocks noChangeArrowheads="1"/>
              </p:cNvSpPr>
              <p:nvPr/>
            </p:nvSpPr>
            <p:spPr bwMode="auto">
              <a:xfrm>
                <a:off x="5796136" y="1193922"/>
                <a:ext cx="665398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69" name="그룹 68"/>
            <p:cNvGrpSpPr/>
            <p:nvPr/>
          </p:nvGrpSpPr>
          <p:grpSpPr>
            <a:xfrm>
              <a:off x="5328084" y="1198285"/>
              <a:ext cx="620721" cy="313547"/>
              <a:chOff x="5237898" y="1198285"/>
              <a:chExt cx="620721" cy="313547"/>
            </a:xfrm>
          </p:grpSpPr>
          <p:sp>
            <p:nvSpPr>
              <p:cNvPr id="76" name="직사각형 75"/>
              <p:cNvSpPr/>
              <p:nvPr/>
            </p:nvSpPr>
            <p:spPr>
              <a:xfrm>
                <a:off x="5269875" y="1255435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82" name="TextBox 81"/>
              <p:cNvSpPr txBox="1">
                <a:spLocks noChangeArrowheads="1"/>
              </p:cNvSpPr>
              <p:nvPr/>
            </p:nvSpPr>
            <p:spPr bwMode="auto">
              <a:xfrm>
                <a:off x="5237898" y="1198285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70" name="그룹 69"/>
            <p:cNvGrpSpPr/>
            <p:nvPr/>
          </p:nvGrpSpPr>
          <p:grpSpPr>
            <a:xfrm>
              <a:off x="4788024" y="1206277"/>
              <a:ext cx="665398" cy="313547"/>
              <a:chOff x="4698690" y="1206277"/>
              <a:chExt cx="665398" cy="313547"/>
            </a:xfrm>
          </p:grpSpPr>
          <p:sp>
            <p:nvSpPr>
              <p:cNvPr id="71" name="직사각형 70"/>
              <p:cNvSpPr/>
              <p:nvPr/>
            </p:nvSpPr>
            <p:spPr>
              <a:xfrm>
                <a:off x="4721162" y="1256644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72" name="TextBox 71"/>
              <p:cNvSpPr txBox="1">
                <a:spLocks noChangeArrowheads="1"/>
              </p:cNvSpPr>
              <p:nvPr/>
            </p:nvSpPr>
            <p:spPr bwMode="auto">
              <a:xfrm>
                <a:off x="4698690" y="1206277"/>
                <a:ext cx="665398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</p:grpSp>
      <p:sp>
        <p:nvSpPr>
          <p:cNvPr id="124" name="직사각형 123"/>
          <p:cNvSpPr/>
          <p:nvPr/>
        </p:nvSpPr>
        <p:spPr bwMode="auto">
          <a:xfrm>
            <a:off x="2949092" y="2420888"/>
            <a:ext cx="1233669" cy="396999"/>
          </a:xfrm>
          <a:prstGeom prst="rect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i="0" u="none" strike="noStrike" cap="none" spc="-150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26</a:t>
            </a:r>
            <a:r>
              <a:rPr kumimoji="1" lang="ko-KR" altLang="en-US" sz="1900" i="0" u="none" strike="noStrike" cap="none" spc="-150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－</a:t>
            </a:r>
            <a:r>
              <a:rPr kumimoji="1" lang="en-US" altLang="ko-KR" sz="1900" i="0" u="none" strike="noStrike" cap="none" spc="-150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15</a:t>
            </a:r>
            <a:r>
              <a:rPr kumimoji="1" lang="ko-KR" altLang="en-US" sz="1900" i="0" u="none" strike="noStrike" cap="none" spc="-150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＋</a:t>
            </a:r>
            <a:r>
              <a:rPr kumimoji="1" lang="en-US" altLang="ko-KR" sz="1900" i="0" u="none" strike="noStrike" cap="none" spc="-150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9</a:t>
            </a:r>
            <a:endParaRPr kumimoji="1" lang="ko-KR" altLang="en-US" sz="1900" i="0" u="none" strike="noStrike" cap="none" spc="-150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2771800" y="2348880"/>
            <a:ext cx="1620180" cy="576064"/>
          </a:xfrm>
          <a:prstGeom prst="roundRect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 bwMode="auto">
          <a:xfrm>
            <a:off x="448154" y="3174571"/>
            <a:ext cx="6235544" cy="77364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36000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덧셈과 뺄셈이 섞여 있는 식은 앞에서부터 차례대로       계산합니다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48" y="3271592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4">
            <a:extLst>
              <a:ext uri="{FF2B5EF4-FFF2-40B4-BE49-F238E27FC236}">
                <a16:creationId xmlns:a16="http://schemas.microsoft.com/office/drawing/2014/main" xmlns="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4836" y="381934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5803" y="1045211"/>
            <a:ext cx="909617" cy="2937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0071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지금 대여점에 있는 자전거는 몇 대인지 알아봅시다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지금 대여점에 있는 자전거는 몇 대인가요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suh_h_0501_01_0002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" name="타원 78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6" name="그룹 65"/>
          <p:cNvGrpSpPr/>
          <p:nvPr/>
        </p:nvGrpSpPr>
        <p:grpSpPr>
          <a:xfrm>
            <a:off x="4752020" y="1302898"/>
            <a:ext cx="2259785" cy="325902"/>
            <a:chOff x="4788024" y="1193922"/>
            <a:chExt cx="2259785" cy="325902"/>
          </a:xfrm>
        </p:grpSpPr>
        <p:grpSp>
          <p:nvGrpSpPr>
            <p:cNvPr id="67" name="그룹 66"/>
            <p:cNvGrpSpPr/>
            <p:nvPr/>
          </p:nvGrpSpPr>
          <p:grpSpPr>
            <a:xfrm>
              <a:off x="6427088" y="1204980"/>
              <a:ext cx="620721" cy="313547"/>
              <a:chOff x="6337324" y="1204980"/>
              <a:chExt cx="620721" cy="313547"/>
            </a:xfrm>
          </p:grpSpPr>
          <p:sp>
            <p:nvSpPr>
              <p:cNvPr id="91" name="직사각형 90"/>
              <p:cNvSpPr/>
              <p:nvPr/>
            </p:nvSpPr>
            <p:spPr>
              <a:xfrm>
                <a:off x="6369301" y="1252605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92" name="TextBox 91"/>
              <p:cNvSpPr txBox="1">
                <a:spLocks noChangeArrowheads="1"/>
              </p:cNvSpPr>
              <p:nvPr/>
            </p:nvSpPr>
            <p:spPr bwMode="auto">
              <a:xfrm>
                <a:off x="6337324" y="1204980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68" name="그룹 67"/>
            <p:cNvGrpSpPr/>
            <p:nvPr/>
          </p:nvGrpSpPr>
          <p:grpSpPr>
            <a:xfrm>
              <a:off x="5886822" y="1193922"/>
              <a:ext cx="665398" cy="315483"/>
              <a:chOff x="5796136" y="1193922"/>
              <a:chExt cx="665398" cy="315483"/>
            </a:xfrm>
          </p:grpSpPr>
          <p:sp>
            <p:nvSpPr>
              <p:cNvPr id="89" name="직사각형 88"/>
              <p:cNvSpPr/>
              <p:nvPr/>
            </p:nvSpPr>
            <p:spPr>
              <a:xfrm>
                <a:off x="5820588" y="1253814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90" name="TextBox 89"/>
              <p:cNvSpPr txBox="1">
                <a:spLocks noChangeArrowheads="1"/>
              </p:cNvSpPr>
              <p:nvPr/>
            </p:nvSpPr>
            <p:spPr bwMode="auto">
              <a:xfrm>
                <a:off x="5796136" y="1193922"/>
                <a:ext cx="665398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69" name="그룹 68"/>
            <p:cNvGrpSpPr/>
            <p:nvPr/>
          </p:nvGrpSpPr>
          <p:grpSpPr>
            <a:xfrm>
              <a:off x="5328084" y="1198285"/>
              <a:ext cx="620721" cy="313547"/>
              <a:chOff x="5237898" y="1198285"/>
              <a:chExt cx="620721" cy="313547"/>
            </a:xfrm>
          </p:grpSpPr>
          <p:sp>
            <p:nvSpPr>
              <p:cNvPr id="76" name="직사각형 75"/>
              <p:cNvSpPr/>
              <p:nvPr/>
            </p:nvSpPr>
            <p:spPr>
              <a:xfrm>
                <a:off x="5269875" y="1255435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82" name="TextBox 81"/>
              <p:cNvSpPr txBox="1">
                <a:spLocks noChangeArrowheads="1"/>
              </p:cNvSpPr>
              <p:nvPr/>
            </p:nvSpPr>
            <p:spPr bwMode="auto">
              <a:xfrm>
                <a:off x="5237898" y="1198285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70" name="그룹 69"/>
            <p:cNvGrpSpPr/>
            <p:nvPr/>
          </p:nvGrpSpPr>
          <p:grpSpPr>
            <a:xfrm>
              <a:off x="4788024" y="1206277"/>
              <a:ext cx="665398" cy="313547"/>
              <a:chOff x="4698690" y="1206277"/>
              <a:chExt cx="665398" cy="313547"/>
            </a:xfrm>
          </p:grpSpPr>
          <p:sp>
            <p:nvSpPr>
              <p:cNvPr id="71" name="직사각형 70"/>
              <p:cNvSpPr/>
              <p:nvPr/>
            </p:nvSpPr>
            <p:spPr>
              <a:xfrm>
                <a:off x="4721162" y="1256644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72" name="TextBox 71"/>
              <p:cNvSpPr txBox="1">
                <a:spLocks noChangeArrowheads="1"/>
              </p:cNvSpPr>
              <p:nvPr/>
            </p:nvSpPr>
            <p:spPr bwMode="auto">
              <a:xfrm>
                <a:off x="4698690" y="1206277"/>
                <a:ext cx="665398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</p:grpSp>
      <p:sp>
        <p:nvSpPr>
          <p:cNvPr id="31" name="직사각형 30"/>
          <p:cNvSpPr/>
          <p:nvPr/>
        </p:nvSpPr>
        <p:spPr bwMode="auto">
          <a:xfrm>
            <a:off x="3162515" y="2420888"/>
            <a:ext cx="699845" cy="39699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20</a:t>
            </a: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대</a:t>
            </a:r>
          </a:p>
        </p:txBody>
      </p:sp>
      <p:pic>
        <p:nvPicPr>
          <p:cNvPr id="34" name="Picture 4">
            <a:extLst>
              <a:ext uri="{FF2B5EF4-FFF2-40B4-BE49-F238E27FC236}">
                <a16:creationId xmlns:a16="http://schemas.microsoft.com/office/drawing/2014/main" xmlns="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8213" y="268902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5803" y="1045211"/>
            <a:ext cx="909617" cy="2937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859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446" y="2741848"/>
            <a:ext cx="5438775" cy="2076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72108" y="970773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우주는 저녁에 줄넘기를 몇 회 해야 하는지 알아봅시다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활동 영상 보기 클릭 시 팝업 플레이어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영상 추후 전달 예정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8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타원 52"/>
          <p:cNvSpPr/>
          <p:nvPr/>
        </p:nvSpPr>
        <p:spPr>
          <a:xfrm>
            <a:off x="5663022" y="50793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suh_h_0501_01_0002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43"/>
          <p:cNvSpPr txBox="1"/>
          <p:nvPr/>
        </p:nvSpPr>
        <p:spPr>
          <a:xfrm>
            <a:off x="397543" y="1717904"/>
            <a:ext cx="651978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우주는 아침과 점심에 줄넘기를 모두 몇 회 했는지 구하는 식을 써 보세요</a:t>
            </a:r>
            <a:r>
              <a:rPr lang="en-US" altLang="ko-KR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56" name="그룹 55"/>
          <p:cNvGrpSpPr/>
          <p:nvPr/>
        </p:nvGrpSpPr>
        <p:grpSpPr>
          <a:xfrm>
            <a:off x="5256076" y="1294047"/>
            <a:ext cx="1728228" cy="313547"/>
            <a:chOff x="623133" y="5445224"/>
            <a:chExt cx="1728228" cy="313547"/>
          </a:xfrm>
        </p:grpSpPr>
        <p:grpSp>
          <p:nvGrpSpPr>
            <p:cNvPr id="57" name="그룹 56"/>
            <p:cNvGrpSpPr/>
            <p:nvPr/>
          </p:nvGrpSpPr>
          <p:grpSpPr>
            <a:xfrm>
              <a:off x="623133" y="5445224"/>
              <a:ext cx="620721" cy="313547"/>
              <a:chOff x="2349675" y="4210757"/>
              <a:chExt cx="620721" cy="313547"/>
            </a:xfrm>
          </p:grpSpPr>
          <p:sp>
            <p:nvSpPr>
              <p:cNvPr id="67" name="직사각형 66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8" name="TextBox 67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58" name="그룹 57"/>
            <p:cNvGrpSpPr/>
            <p:nvPr/>
          </p:nvGrpSpPr>
          <p:grpSpPr>
            <a:xfrm>
              <a:off x="1180727" y="5445224"/>
              <a:ext cx="620721" cy="313547"/>
              <a:chOff x="2349675" y="4210757"/>
              <a:chExt cx="620721" cy="313547"/>
            </a:xfrm>
          </p:grpSpPr>
          <p:sp>
            <p:nvSpPr>
              <p:cNvPr id="65" name="직사각형 64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6" name="TextBox 65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59" name="그룹 58"/>
            <p:cNvGrpSpPr/>
            <p:nvPr/>
          </p:nvGrpSpPr>
          <p:grpSpPr>
            <a:xfrm>
              <a:off x="1730640" y="5445224"/>
              <a:ext cx="620721" cy="313547"/>
              <a:chOff x="2349675" y="4210757"/>
              <a:chExt cx="620721" cy="313547"/>
            </a:xfrm>
          </p:grpSpPr>
          <p:sp>
            <p:nvSpPr>
              <p:cNvPr id="63" name="직사각형 62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4" name="TextBox 63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72" name="타원 71"/>
          <p:cNvSpPr/>
          <p:nvPr/>
        </p:nvSpPr>
        <p:spPr>
          <a:xfrm>
            <a:off x="5003883" y="135200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타원 84"/>
          <p:cNvSpPr/>
          <p:nvPr/>
        </p:nvSpPr>
        <p:spPr>
          <a:xfrm>
            <a:off x="5288613" y="208023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직사각형 86"/>
          <p:cNvSpPr/>
          <p:nvPr/>
        </p:nvSpPr>
        <p:spPr bwMode="auto">
          <a:xfrm>
            <a:off x="2996139" y="5013176"/>
            <a:ext cx="1035801" cy="39699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80</a:t>
            </a:r>
            <a:r>
              <a:rPr lang="ko-KR" altLang="en-US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100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8" name="Picture 4">
            <a:extLst>
              <a:ext uri="{FF2B5EF4-FFF2-40B4-BE49-F238E27FC236}">
                <a16:creationId xmlns:a16="http://schemas.microsoft.com/office/drawing/2014/main" xmlns="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3225" y="511365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0" name="이등변 삼각형 89"/>
          <p:cNvSpPr/>
          <p:nvPr/>
        </p:nvSpPr>
        <p:spPr>
          <a:xfrm rot="16200000" flipV="1">
            <a:off x="2562697" y="3234266"/>
            <a:ext cx="90011" cy="204227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모서리가 둥근 직사각형 90"/>
          <p:cNvSpPr/>
          <p:nvPr/>
        </p:nvSpPr>
        <p:spPr>
          <a:xfrm>
            <a:off x="192745" y="2348880"/>
            <a:ext cx="2328161" cy="1287177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오늘은 줄넘기를</a:t>
            </a:r>
            <a:endParaRPr lang="en-US" altLang="ko-KR" sz="19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250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 할 거야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아침에 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80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</a:p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점심에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 했어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" name="모서리가 둥근 직사각형 91"/>
          <p:cNvSpPr/>
          <p:nvPr/>
        </p:nvSpPr>
        <p:spPr>
          <a:xfrm>
            <a:off x="5348915" y="3563191"/>
            <a:ext cx="1599349" cy="967075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그럼 저녁에</a:t>
            </a:r>
            <a:endParaRPr lang="en-US" altLang="ko-KR" sz="19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몇 회 해야</a:t>
            </a:r>
            <a:endParaRPr lang="en-US" altLang="ko-KR" sz="19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하는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거지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3" name="이등변 삼각형 92"/>
          <p:cNvSpPr/>
          <p:nvPr/>
        </p:nvSpPr>
        <p:spPr>
          <a:xfrm rot="5400000" flipV="1">
            <a:off x="5205172" y="4167123"/>
            <a:ext cx="90011" cy="204227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9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2434531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1_1_4_01.svg / </a:t>
                      </a:r>
                      <a:r>
                        <a:rPr kumimoji="0" lang="ko-KR" altLang="en-US" sz="1000" b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 내 텍스트 새로 써주세요</a:t>
                      </a:r>
                      <a:r>
                        <a:rPr kumimoji="0" lang="en-US" altLang="ko-KR" sz="1000" b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초등 수학</a:t>
                      </a:r>
                      <a:r>
                        <a:rPr kumimoji="0" lang="en-US" altLang="ko-KR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\3_002_2015</a:t>
                      </a:r>
                      <a:r>
                        <a:rPr kumimoji="0" lang="ko-KR" altLang="en-US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5-1\app\resource\contents\lesson01\ops\1\images\1_1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pSp>
        <p:nvGrpSpPr>
          <p:cNvPr id="40" name="그룹 39"/>
          <p:cNvGrpSpPr/>
          <p:nvPr/>
        </p:nvGrpSpPr>
        <p:grpSpPr>
          <a:xfrm>
            <a:off x="5651333" y="2072877"/>
            <a:ext cx="1277869" cy="369637"/>
            <a:chOff x="3781409" y="2974792"/>
            <a:chExt cx="1277869" cy="369637"/>
          </a:xfrm>
        </p:grpSpPr>
        <p:pic>
          <p:nvPicPr>
            <p:cNvPr id="41" name="Picture 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1409" y="2974792"/>
              <a:ext cx="1259505" cy="369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42" name="그룹 41"/>
            <p:cNvGrpSpPr/>
            <p:nvPr/>
          </p:nvGrpSpPr>
          <p:grpSpPr>
            <a:xfrm>
              <a:off x="3990165" y="3014545"/>
              <a:ext cx="1069113" cy="287217"/>
              <a:chOff x="3990165" y="3014545"/>
              <a:chExt cx="1069113" cy="287217"/>
            </a:xfrm>
          </p:grpSpPr>
          <p:sp>
            <p:nvSpPr>
              <p:cNvPr id="44" name="직사각형 43"/>
              <p:cNvSpPr/>
              <p:nvPr/>
            </p:nvSpPr>
            <p:spPr>
              <a:xfrm>
                <a:off x="4042531" y="3014545"/>
                <a:ext cx="293218" cy="287217"/>
              </a:xfrm>
              <a:prstGeom prst="rect">
                <a:avLst/>
              </a:prstGeom>
              <a:solidFill>
                <a:srgbClr val="5E3E1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3990165" y="3030374"/>
                <a:ext cx="1069113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b="1" dirty="0" smtClean="0">
                    <a:solidFill>
                      <a:schemeClr val="bg1"/>
                    </a:solidFill>
                    <a:latin typeface="여기어때 잘난체" panose="020B0600000101010101" pitchFamily="50" charset="-127"/>
                    <a:ea typeface="여기어때 잘난체" panose="020B0600000101010101" pitchFamily="50" charset="-127"/>
                  </a:rPr>
                  <a:t>활동</a:t>
                </a:r>
                <a:endParaRPr lang="en-US" altLang="ko-KR" sz="1000" b="1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endParaRPr>
              </a:p>
            </p:txBody>
          </p:sp>
        </p:grp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873D94E8-EA6B-411D-8EAC-2972D3416F42}"/>
              </a:ext>
            </a:extLst>
          </p:cNvPr>
          <p:cNvSpPr txBox="1"/>
          <p:nvPr/>
        </p:nvSpPr>
        <p:spPr>
          <a:xfrm>
            <a:off x="1784595" y="4392650"/>
            <a:ext cx="709646" cy="42564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우주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0133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72108" y="970773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우주는 저녁에 줄넘기를 몇 회 해야 하는지 알아봅시다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51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8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타원 52"/>
          <p:cNvSpPr/>
          <p:nvPr/>
        </p:nvSpPr>
        <p:spPr>
          <a:xfrm>
            <a:off x="5663022" y="50793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suh_h_0501_01_0002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43"/>
          <p:cNvSpPr txBox="1"/>
          <p:nvPr/>
        </p:nvSpPr>
        <p:spPr>
          <a:xfrm>
            <a:off x="397543" y="1717904"/>
            <a:ext cx="651978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앞의 식을 </a:t>
            </a:r>
            <a:r>
              <a:rPr lang="en-US" altLang="ko-KR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   )</a:t>
            </a:r>
            <a:r>
              <a:rPr lang="ko-KR" altLang="en-US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로 묶어 우주가 저녁에 줄넘기를 몇 회 해야 하는지 하나의 식으로 나타내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6" name="그룹 55"/>
          <p:cNvGrpSpPr/>
          <p:nvPr/>
        </p:nvGrpSpPr>
        <p:grpSpPr>
          <a:xfrm>
            <a:off x="5256076" y="1294047"/>
            <a:ext cx="1728228" cy="313547"/>
            <a:chOff x="623133" y="5445224"/>
            <a:chExt cx="1728228" cy="313547"/>
          </a:xfrm>
        </p:grpSpPr>
        <p:grpSp>
          <p:nvGrpSpPr>
            <p:cNvPr id="57" name="그룹 56"/>
            <p:cNvGrpSpPr/>
            <p:nvPr/>
          </p:nvGrpSpPr>
          <p:grpSpPr>
            <a:xfrm>
              <a:off x="623133" y="5445224"/>
              <a:ext cx="620721" cy="313547"/>
              <a:chOff x="2349675" y="4210757"/>
              <a:chExt cx="620721" cy="313547"/>
            </a:xfrm>
          </p:grpSpPr>
          <p:sp>
            <p:nvSpPr>
              <p:cNvPr id="67" name="직사각형 66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8" name="TextBox 67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58" name="그룹 57"/>
            <p:cNvGrpSpPr/>
            <p:nvPr/>
          </p:nvGrpSpPr>
          <p:grpSpPr>
            <a:xfrm>
              <a:off x="1180727" y="5445224"/>
              <a:ext cx="620721" cy="313547"/>
              <a:chOff x="2349675" y="4210757"/>
              <a:chExt cx="620721" cy="313547"/>
            </a:xfrm>
          </p:grpSpPr>
          <p:sp>
            <p:nvSpPr>
              <p:cNvPr id="65" name="직사각형 64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6" name="TextBox 65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59" name="그룹 58"/>
            <p:cNvGrpSpPr/>
            <p:nvPr/>
          </p:nvGrpSpPr>
          <p:grpSpPr>
            <a:xfrm>
              <a:off x="1730640" y="5445224"/>
              <a:ext cx="620721" cy="313547"/>
              <a:chOff x="2349675" y="4210757"/>
              <a:chExt cx="620721" cy="313547"/>
            </a:xfrm>
          </p:grpSpPr>
          <p:sp>
            <p:nvSpPr>
              <p:cNvPr id="63" name="직사각형 62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4" name="TextBox 63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87" name="직사각형 86"/>
          <p:cNvSpPr/>
          <p:nvPr/>
        </p:nvSpPr>
        <p:spPr bwMode="auto">
          <a:xfrm>
            <a:off x="2679955" y="5013176"/>
            <a:ext cx="1668168" cy="39699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250</a:t>
            </a:r>
            <a:r>
              <a:rPr lang="ko-KR" altLang="en-US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(80</a:t>
            </a:r>
            <a:r>
              <a:rPr lang="ko-KR" altLang="en-US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100)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8" name="Picture 4">
            <a:extLst>
              <a:ext uri="{FF2B5EF4-FFF2-40B4-BE49-F238E27FC236}">
                <a16:creationId xmlns:a16="http://schemas.microsoft.com/office/drawing/2014/main" xmlns="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6285" y="511365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446" y="2741848"/>
            <a:ext cx="5438775" cy="2076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모서리가 둥근 직사각형 41"/>
          <p:cNvSpPr/>
          <p:nvPr/>
        </p:nvSpPr>
        <p:spPr>
          <a:xfrm>
            <a:off x="5348915" y="3563191"/>
            <a:ext cx="1599349" cy="967075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그럼 저녁에</a:t>
            </a:r>
            <a:endParaRPr lang="en-US" altLang="ko-KR" sz="19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몇 회 해야</a:t>
            </a:r>
            <a:endParaRPr lang="en-US" altLang="ko-KR" sz="19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하는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거지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이등변 삼각형 43"/>
          <p:cNvSpPr/>
          <p:nvPr/>
        </p:nvSpPr>
        <p:spPr>
          <a:xfrm rot="5400000" flipV="1">
            <a:off x="5205172" y="4167123"/>
            <a:ext cx="90011" cy="204227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이등변 삼각형 35"/>
          <p:cNvSpPr/>
          <p:nvPr/>
        </p:nvSpPr>
        <p:spPr>
          <a:xfrm rot="16200000" flipV="1">
            <a:off x="2562697" y="3234266"/>
            <a:ext cx="90011" cy="204227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192745" y="2348880"/>
            <a:ext cx="2328161" cy="1287177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오늘은 줄넘기를</a:t>
            </a:r>
            <a:endParaRPr lang="en-US" altLang="ko-KR" sz="19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250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 할 거야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아침에 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80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</a:p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점심에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 했어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873D94E8-EA6B-411D-8EAC-2972D3416F42}"/>
              </a:ext>
            </a:extLst>
          </p:cNvPr>
          <p:cNvSpPr txBox="1"/>
          <p:nvPr/>
        </p:nvSpPr>
        <p:spPr>
          <a:xfrm>
            <a:off x="1784595" y="4392650"/>
            <a:ext cx="709646" cy="42564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우주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82073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72108" y="970773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우주는 저녁에 줄넘기를 몇 회 해야 하는지 알아봅시다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51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8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타원 52"/>
          <p:cNvSpPr/>
          <p:nvPr/>
        </p:nvSpPr>
        <p:spPr>
          <a:xfrm>
            <a:off x="5663022" y="50793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suh_h_0501_01_0002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43"/>
          <p:cNvSpPr txBox="1"/>
          <p:nvPr/>
        </p:nvSpPr>
        <p:spPr>
          <a:xfrm>
            <a:off x="397543" y="1717904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우주는 저녁에 줄넘기를 몇 회 해야 하나요</a:t>
            </a:r>
            <a:r>
              <a:rPr lang="en-US" altLang="ko-KR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grpSp>
        <p:nvGrpSpPr>
          <p:cNvPr id="56" name="그룹 55"/>
          <p:cNvGrpSpPr/>
          <p:nvPr/>
        </p:nvGrpSpPr>
        <p:grpSpPr>
          <a:xfrm>
            <a:off x="5256076" y="1294047"/>
            <a:ext cx="1728228" cy="313547"/>
            <a:chOff x="623133" y="5445224"/>
            <a:chExt cx="1728228" cy="313547"/>
          </a:xfrm>
        </p:grpSpPr>
        <p:grpSp>
          <p:nvGrpSpPr>
            <p:cNvPr id="57" name="그룹 56"/>
            <p:cNvGrpSpPr/>
            <p:nvPr/>
          </p:nvGrpSpPr>
          <p:grpSpPr>
            <a:xfrm>
              <a:off x="623133" y="5445224"/>
              <a:ext cx="620721" cy="313547"/>
              <a:chOff x="2349675" y="4210757"/>
              <a:chExt cx="620721" cy="313547"/>
            </a:xfrm>
          </p:grpSpPr>
          <p:sp>
            <p:nvSpPr>
              <p:cNvPr id="67" name="직사각형 66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8" name="TextBox 67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58" name="그룹 57"/>
            <p:cNvGrpSpPr/>
            <p:nvPr/>
          </p:nvGrpSpPr>
          <p:grpSpPr>
            <a:xfrm>
              <a:off x="1180727" y="5445224"/>
              <a:ext cx="620721" cy="313547"/>
              <a:chOff x="2349675" y="4210757"/>
              <a:chExt cx="620721" cy="313547"/>
            </a:xfrm>
          </p:grpSpPr>
          <p:sp>
            <p:nvSpPr>
              <p:cNvPr id="65" name="직사각형 64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6" name="TextBox 65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59" name="그룹 58"/>
            <p:cNvGrpSpPr/>
            <p:nvPr/>
          </p:nvGrpSpPr>
          <p:grpSpPr>
            <a:xfrm>
              <a:off x="1730640" y="5445224"/>
              <a:ext cx="620721" cy="313547"/>
              <a:chOff x="2349675" y="4210757"/>
              <a:chExt cx="620721" cy="313547"/>
            </a:xfrm>
          </p:grpSpPr>
          <p:sp>
            <p:nvSpPr>
              <p:cNvPr id="63" name="직사각형 62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4" name="TextBox 63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87" name="직사각형 86"/>
          <p:cNvSpPr/>
          <p:nvPr/>
        </p:nvSpPr>
        <p:spPr bwMode="auto">
          <a:xfrm>
            <a:off x="3432486" y="5013176"/>
            <a:ext cx="707466" cy="39699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70</a:t>
            </a:r>
            <a:r>
              <a:rPr lang="ko-KR" altLang="en-US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회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8" name="Picture 4">
            <a:extLst>
              <a:ext uri="{FF2B5EF4-FFF2-40B4-BE49-F238E27FC236}">
                <a16:creationId xmlns:a16="http://schemas.microsoft.com/office/drawing/2014/main" xmlns="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0473" y="508675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446" y="2741848"/>
            <a:ext cx="5438775" cy="2076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모서리가 둥근 직사각형 41"/>
          <p:cNvSpPr/>
          <p:nvPr/>
        </p:nvSpPr>
        <p:spPr>
          <a:xfrm>
            <a:off x="5348915" y="3563191"/>
            <a:ext cx="1599349" cy="967075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그럼 저녁에</a:t>
            </a:r>
            <a:endParaRPr lang="en-US" altLang="ko-KR" sz="19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몇 회 해야</a:t>
            </a:r>
            <a:endParaRPr lang="en-US" altLang="ko-KR" sz="19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하는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거지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이등변 삼각형 43"/>
          <p:cNvSpPr/>
          <p:nvPr/>
        </p:nvSpPr>
        <p:spPr>
          <a:xfrm rot="5400000" flipV="1">
            <a:off x="5205172" y="4167123"/>
            <a:ext cx="90011" cy="204227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이등변 삼각형 44"/>
          <p:cNvSpPr/>
          <p:nvPr/>
        </p:nvSpPr>
        <p:spPr>
          <a:xfrm rot="16200000" flipV="1">
            <a:off x="2562697" y="3234266"/>
            <a:ext cx="90011" cy="204227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모서리가 둥근 직사각형 45"/>
          <p:cNvSpPr/>
          <p:nvPr/>
        </p:nvSpPr>
        <p:spPr>
          <a:xfrm>
            <a:off x="192745" y="2348880"/>
            <a:ext cx="2328161" cy="1287177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오늘은 줄넘기를</a:t>
            </a:r>
            <a:endParaRPr lang="en-US" altLang="ko-KR" sz="19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250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 할 거야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아침에 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80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</a:p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점심에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 했어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873D94E8-EA6B-411D-8EAC-2972D3416F42}"/>
              </a:ext>
            </a:extLst>
          </p:cNvPr>
          <p:cNvSpPr txBox="1"/>
          <p:nvPr/>
        </p:nvSpPr>
        <p:spPr>
          <a:xfrm>
            <a:off x="1784595" y="4392650"/>
            <a:ext cx="709646" cy="42564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우주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6999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8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타원 52"/>
          <p:cNvSpPr/>
          <p:nvPr/>
        </p:nvSpPr>
        <p:spPr>
          <a:xfrm>
            <a:off x="5663022" y="50793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suh_h_0501_01_0002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72108" y="970773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우주는 저녁에 줄넘기를 몇 회 해야 하는지 알아봅시다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xmlns="" id="{EAFB8D24-E228-4C1D-801E-26F4179D9C18}"/>
              </a:ext>
            </a:extLst>
          </p:cNvPr>
          <p:cNvSpPr/>
          <p:nvPr/>
        </p:nvSpPr>
        <p:spPr>
          <a:xfrm>
            <a:off x="71500" y="1614491"/>
            <a:ext cx="6912768" cy="4030461"/>
          </a:xfrm>
          <a:prstGeom prst="rect">
            <a:avLst/>
          </a:prstGeom>
          <a:solidFill>
            <a:srgbClr val="336600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90" y="2096852"/>
            <a:ext cx="141942" cy="153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7" name="그룹 76"/>
          <p:cNvGrpSpPr/>
          <p:nvPr/>
        </p:nvGrpSpPr>
        <p:grpSpPr>
          <a:xfrm>
            <a:off x="2775453" y="5265204"/>
            <a:ext cx="1595920" cy="256563"/>
            <a:chOff x="319554" y="1245924"/>
            <a:chExt cx="2636592" cy="423864"/>
          </a:xfrm>
        </p:grpSpPr>
        <p:pic>
          <p:nvPicPr>
            <p:cNvPr id="78" name="Picture 1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9" name="Picture 1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3" name="Picture 1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4" name="Picture 14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" name="TextBox 2"/>
          <p:cNvSpPr txBox="1"/>
          <p:nvPr/>
        </p:nvSpPr>
        <p:spPr>
          <a:xfrm>
            <a:off x="312957" y="1981376"/>
            <a:ext cx="5620449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   )</a:t>
            </a:r>
            <a:r>
              <a:rPr lang="ko-KR" altLang="en-US" sz="19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없으면    앞에서부터 차례대로 계산합니다</a:t>
            </a:r>
            <a:r>
              <a:rPr lang="en-US" altLang="ko-KR" sz="19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1619672" y="2647945"/>
            <a:ext cx="3780420" cy="2401235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000494" y="2816932"/>
            <a:ext cx="301877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33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18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15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25</a:t>
            </a:r>
            <a:endParaRPr lang="ko-KR" altLang="en-US" sz="1900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5" name="직선 연결선 84"/>
          <p:cNvCxnSpPr/>
          <p:nvPr/>
        </p:nvCxnSpPr>
        <p:spPr bwMode="auto">
          <a:xfrm>
            <a:off x="2234058" y="3146640"/>
            <a:ext cx="0" cy="311483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6" name="직선 연결선 85"/>
          <p:cNvCxnSpPr/>
          <p:nvPr/>
        </p:nvCxnSpPr>
        <p:spPr bwMode="auto">
          <a:xfrm>
            <a:off x="2752401" y="3146640"/>
            <a:ext cx="0" cy="311483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직선 연결선 86"/>
          <p:cNvCxnSpPr/>
          <p:nvPr/>
        </p:nvCxnSpPr>
        <p:spPr bwMode="auto">
          <a:xfrm>
            <a:off x="2229018" y="3454782"/>
            <a:ext cx="523383" cy="0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8" name="TextBox 87"/>
          <p:cNvSpPr txBox="1"/>
          <p:nvPr/>
        </p:nvSpPr>
        <p:spPr>
          <a:xfrm>
            <a:off x="2265113" y="3426420"/>
            <a:ext cx="4539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800" dirty="0" smtClean="0">
                <a:solidFill>
                  <a:srgbClr val="FF0000"/>
                </a:solidFill>
              </a:rPr>
              <a:t>①</a:t>
            </a:r>
            <a:endParaRPr lang="en-US" altLang="ko-KR" sz="1800" dirty="0" smtClean="0">
              <a:solidFill>
                <a:srgbClr val="FF0000"/>
              </a:solidFill>
            </a:endParaRPr>
          </a:p>
          <a:p>
            <a:pPr algn="ctr"/>
            <a:r>
              <a:rPr lang="en-US" altLang="ko-KR" sz="1800" dirty="0" smtClean="0">
                <a:solidFill>
                  <a:srgbClr val="FF0000"/>
                </a:solidFill>
              </a:rPr>
              <a:t>15</a:t>
            </a:r>
            <a:endParaRPr lang="ko-KR" altLang="en-US" sz="1800" dirty="0" smtClean="0">
              <a:solidFill>
                <a:srgbClr val="FF0000"/>
              </a:solidFill>
            </a:endParaRPr>
          </a:p>
        </p:txBody>
      </p:sp>
      <p:cxnSp>
        <p:nvCxnSpPr>
          <p:cNvPr id="89" name="직선 연결선 88"/>
          <p:cNvCxnSpPr/>
          <p:nvPr/>
        </p:nvCxnSpPr>
        <p:spPr bwMode="auto">
          <a:xfrm>
            <a:off x="3256457" y="3136311"/>
            <a:ext cx="0" cy="1253369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2" name="직선 연결선 91"/>
          <p:cNvCxnSpPr/>
          <p:nvPr/>
        </p:nvCxnSpPr>
        <p:spPr bwMode="auto">
          <a:xfrm>
            <a:off x="2500373" y="4019990"/>
            <a:ext cx="0" cy="366121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직선 연결선 92"/>
          <p:cNvCxnSpPr/>
          <p:nvPr/>
        </p:nvCxnSpPr>
        <p:spPr bwMode="auto">
          <a:xfrm>
            <a:off x="2500373" y="4386112"/>
            <a:ext cx="756084" cy="0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4" name="TextBox 93"/>
          <p:cNvSpPr txBox="1"/>
          <p:nvPr/>
        </p:nvSpPr>
        <p:spPr>
          <a:xfrm>
            <a:off x="2651227" y="4389680"/>
            <a:ext cx="4539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800" dirty="0" smtClean="0">
                <a:solidFill>
                  <a:srgbClr val="00A0FF"/>
                </a:solidFill>
              </a:rPr>
              <a:t>②</a:t>
            </a:r>
            <a:endParaRPr lang="en-US" altLang="ko-KR" sz="1800" dirty="0" smtClean="0">
              <a:solidFill>
                <a:srgbClr val="00A0FF"/>
              </a:solidFill>
            </a:endParaRPr>
          </a:p>
          <a:p>
            <a:pPr algn="ctr"/>
            <a:r>
              <a:rPr lang="en-US" altLang="ko-KR" sz="1800" dirty="0" smtClean="0">
                <a:solidFill>
                  <a:srgbClr val="00A0FF"/>
                </a:solidFill>
              </a:rPr>
              <a:t>25</a:t>
            </a:r>
            <a:endParaRPr lang="ko-KR" altLang="en-US" sz="1800" dirty="0" smtClean="0">
              <a:solidFill>
                <a:srgbClr val="00A0FF"/>
              </a:solidFill>
            </a:endParaRPr>
          </a:p>
        </p:txBody>
      </p:sp>
      <p:pic>
        <p:nvPicPr>
          <p:cNvPr id="95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4728" y="2917953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6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4862" y="3762995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6" name="타원 105"/>
          <p:cNvSpPr/>
          <p:nvPr/>
        </p:nvSpPr>
        <p:spPr>
          <a:xfrm>
            <a:off x="6563372" y="525175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#8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7" name="타원 106"/>
          <p:cNvSpPr/>
          <p:nvPr/>
        </p:nvSpPr>
        <p:spPr>
          <a:xfrm>
            <a:off x="2478915" y="52457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#7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8" name="타원 107"/>
          <p:cNvSpPr/>
          <p:nvPr/>
        </p:nvSpPr>
        <p:spPr>
          <a:xfrm>
            <a:off x="2422545" y="271718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9" name="타원 108"/>
          <p:cNvSpPr/>
          <p:nvPr/>
        </p:nvSpPr>
        <p:spPr>
          <a:xfrm>
            <a:off x="128792" y="180474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0" name="직사각형 109"/>
          <p:cNvSpPr/>
          <p:nvPr/>
        </p:nvSpPr>
        <p:spPr bwMode="auto">
          <a:xfrm>
            <a:off x="2015168" y="1988840"/>
            <a:ext cx="432596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앞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1" name="Picture 4">
            <a:extLst>
              <a:ext uri="{FF2B5EF4-FFF2-40B4-BE49-F238E27FC236}">
                <a16:creationId xmlns:a16="http://schemas.microsoft.com/office/drawing/2014/main" xmlns="" id="{9EC62CCE-8E0D-4D05-9DB9-71ED98EDC0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7417" y="181949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2" name="타원 111"/>
          <p:cNvSpPr/>
          <p:nvPr/>
        </p:nvSpPr>
        <p:spPr>
          <a:xfrm>
            <a:off x="2285128" y="1696736"/>
            <a:ext cx="525335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#2~4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170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개념 정리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학습창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별도 박스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내 텍스트 색상은 빨간색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손가락 버튼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클릭시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빨간색 내용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손가락 깜박이는 효과 있음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손가락 버튼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클릭시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파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색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내용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손가락 깜박이는 효과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 저작물 참고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초등 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\3_002_2015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5-1\app\resource\contents\lesson01\ops\1\1_1_06.html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(2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페이지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8.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없음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4" name="Picture 2">
            <a:extLst>
              <a:ext uri="{FF2B5EF4-FFF2-40B4-BE49-F238E27FC236}">
                <a16:creationId xmlns:a16="http://schemas.microsoft.com/office/drawing/2014/main" xmlns="" id="{6EB2F575-DAE5-48DD-BEF1-C2E4986776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1489" y="2189615"/>
            <a:ext cx="709870" cy="289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5" name="타원 114"/>
          <p:cNvSpPr/>
          <p:nvPr/>
        </p:nvSpPr>
        <p:spPr>
          <a:xfrm>
            <a:off x="2941401" y="378253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#6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4315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6075813"/>
              </p:ext>
            </p:extLst>
          </p:nvPr>
        </p:nvGraphicFramePr>
        <p:xfrm>
          <a:off x="179388" y="654012"/>
          <a:ext cx="8774172" cy="4876608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625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9389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 애니메이션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자전거 대여점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10~11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suh_h_0402_01_0002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지금 대여점에 있는 자전거는 몇 대인지 생각해 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10~11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suh_h_0402_01_0002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suh_h_0402_01_0002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지금 대여점에 있는 자전거는 몇 대인지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10~11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suh_h_0402_01_0002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우주는 저녁에 줄넘기를 몇 회 해야 하는지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10~11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suh_h_0402_01_0002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약속하기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약속하기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덧셈과 뺄셈이 섞여 있는 식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10~11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suh_h_0402_01_0002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_202_2.html</a:t>
                      </a:r>
                      <a:endParaRPr lang="ko-KR" altLang="en-US" sz="9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혼자서도 척척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혼자서도 척척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10~11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suh_h_0402_01_0002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86629229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suh_h_0402_01_0002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suh_h_0402_01_0002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_302_1.html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suh_h_0402_01_0002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_401_1.html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8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타원 52"/>
          <p:cNvSpPr/>
          <p:nvPr/>
        </p:nvSpPr>
        <p:spPr>
          <a:xfrm>
            <a:off x="5663022" y="50793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suh_h_0501_01_0002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72108" y="970773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우주는 저녁에 줄넘기를 몇 회 해야 하는지 알아봅시다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xmlns="" id="{EAFB8D24-E228-4C1D-801E-26F4179D9C18}"/>
              </a:ext>
            </a:extLst>
          </p:cNvPr>
          <p:cNvSpPr/>
          <p:nvPr/>
        </p:nvSpPr>
        <p:spPr>
          <a:xfrm>
            <a:off x="71500" y="1614491"/>
            <a:ext cx="6912768" cy="4030461"/>
          </a:xfrm>
          <a:prstGeom prst="rect">
            <a:avLst/>
          </a:prstGeom>
          <a:solidFill>
            <a:srgbClr val="336600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90" y="2096852"/>
            <a:ext cx="141942" cy="153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12957" y="1981376"/>
            <a:ext cx="580721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   )</a:t>
            </a:r>
            <a:r>
              <a:rPr lang="ko-KR" altLang="en-US" sz="19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있으면             을 먼저 계산합니다</a:t>
            </a:r>
            <a:r>
              <a:rPr lang="en-US" altLang="ko-KR" sz="19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1619672" y="2647945"/>
            <a:ext cx="3780420" cy="2401235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000494" y="2816932"/>
            <a:ext cx="339959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33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(18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10)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33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28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900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5" name="직선 연결선 84"/>
          <p:cNvCxnSpPr/>
          <p:nvPr/>
        </p:nvCxnSpPr>
        <p:spPr bwMode="auto">
          <a:xfrm>
            <a:off x="2812844" y="3146640"/>
            <a:ext cx="0" cy="311483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6" name="직선 연결선 85"/>
          <p:cNvCxnSpPr/>
          <p:nvPr/>
        </p:nvCxnSpPr>
        <p:spPr bwMode="auto">
          <a:xfrm>
            <a:off x="3331187" y="3146640"/>
            <a:ext cx="0" cy="311483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직선 연결선 86"/>
          <p:cNvCxnSpPr/>
          <p:nvPr/>
        </p:nvCxnSpPr>
        <p:spPr bwMode="auto">
          <a:xfrm>
            <a:off x="2807804" y="3454782"/>
            <a:ext cx="523383" cy="0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8" name="TextBox 87"/>
          <p:cNvSpPr txBox="1"/>
          <p:nvPr/>
        </p:nvSpPr>
        <p:spPr>
          <a:xfrm>
            <a:off x="2843899" y="3426420"/>
            <a:ext cx="4539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800" dirty="0" smtClean="0">
                <a:solidFill>
                  <a:srgbClr val="FF0000"/>
                </a:solidFill>
              </a:rPr>
              <a:t>①</a:t>
            </a:r>
            <a:endParaRPr lang="en-US" altLang="ko-KR" sz="1800" dirty="0" smtClean="0">
              <a:solidFill>
                <a:srgbClr val="FF0000"/>
              </a:solidFill>
            </a:endParaRPr>
          </a:p>
          <a:p>
            <a:pPr algn="ctr"/>
            <a:r>
              <a:rPr lang="en-US" altLang="ko-KR" sz="1800" dirty="0" smtClean="0">
                <a:solidFill>
                  <a:srgbClr val="FF0000"/>
                </a:solidFill>
              </a:rPr>
              <a:t>28</a:t>
            </a:r>
            <a:endParaRPr lang="ko-KR" altLang="en-US" sz="1800" dirty="0" smtClean="0">
              <a:solidFill>
                <a:srgbClr val="FF0000"/>
              </a:solidFill>
            </a:endParaRPr>
          </a:p>
        </p:txBody>
      </p:sp>
      <p:cxnSp>
        <p:nvCxnSpPr>
          <p:cNvPr id="89" name="직선 연결선 88"/>
          <p:cNvCxnSpPr/>
          <p:nvPr/>
        </p:nvCxnSpPr>
        <p:spPr bwMode="auto">
          <a:xfrm>
            <a:off x="2231740" y="3136311"/>
            <a:ext cx="0" cy="1253369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2" name="직선 연결선 91"/>
          <p:cNvCxnSpPr/>
          <p:nvPr/>
        </p:nvCxnSpPr>
        <p:spPr bwMode="auto">
          <a:xfrm>
            <a:off x="3085233" y="4019990"/>
            <a:ext cx="0" cy="366121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직선 연결선 92"/>
          <p:cNvCxnSpPr/>
          <p:nvPr/>
        </p:nvCxnSpPr>
        <p:spPr bwMode="auto">
          <a:xfrm>
            <a:off x="2231740" y="4386112"/>
            <a:ext cx="859912" cy="0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4" name="TextBox 93"/>
          <p:cNvSpPr txBox="1"/>
          <p:nvPr/>
        </p:nvSpPr>
        <p:spPr>
          <a:xfrm>
            <a:off x="2483768" y="4389680"/>
            <a:ext cx="41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800" dirty="0" smtClean="0">
                <a:solidFill>
                  <a:srgbClr val="00A0FF"/>
                </a:solidFill>
              </a:rPr>
              <a:t>②</a:t>
            </a:r>
            <a:endParaRPr lang="en-US" altLang="ko-KR" sz="1800" dirty="0" smtClean="0">
              <a:solidFill>
                <a:srgbClr val="00A0FF"/>
              </a:solidFill>
            </a:endParaRPr>
          </a:p>
          <a:p>
            <a:pPr algn="ctr"/>
            <a:r>
              <a:rPr lang="en-US" altLang="ko-KR" sz="1800" dirty="0" smtClean="0">
                <a:solidFill>
                  <a:srgbClr val="00A0FF"/>
                </a:solidFill>
              </a:rPr>
              <a:t>5</a:t>
            </a:r>
            <a:endParaRPr lang="ko-KR" altLang="en-US" sz="1800" dirty="0" smtClean="0">
              <a:solidFill>
                <a:srgbClr val="00A0FF"/>
              </a:solidFill>
            </a:endParaRPr>
          </a:p>
        </p:txBody>
      </p:sp>
      <p:sp>
        <p:nvSpPr>
          <p:cNvPr id="110" name="직사각형 109"/>
          <p:cNvSpPr/>
          <p:nvPr/>
        </p:nvSpPr>
        <p:spPr bwMode="auto">
          <a:xfrm>
            <a:off x="2093581" y="1961556"/>
            <a:ext cx="843005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(   )</a:t>
            </a:r>
            <a:r>
              <a:rPr lang="ko-KR" altLang="en-US" sz="19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안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1" name="Picture 4">
            <a:extLst>
              <a:ext uri="{FF2B5EF4-FFF2-40B4-BE49-F238E27FC236}">
                <a16:creationId xmlns:a16="http://schemas.microsoft.com/office/drawing/2014/main" xmlns="" id="{9EC62CCE-8E0D-4D05-9DB9-71ED98EDC0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7417" y="181949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0" name="그룹 39"/>
          <p:cNvGrpSpPr/>
          <p:nvPr/>
        </p:nvGrpSpPr>
        <p:grpSpPr>
          <a:xfrm>
            <a:off x="2775600" y="5266800"/>
            <a:ext cx="1595920" cy="256563"/>
            <a:chOff x="5778748" y="2095482"/>
            <a:chExt cx="1595920" cy="256563"/>
          </a:xfrm>
        </p:grpSpPr>
        <p:grpSp>
          <p:nvGrpSpPr>
            <p:cNvPr id="41" name="그룹 40"/>
            <p:cNvGrpSpPr/>
            <p:nvPr/>
          </p:nvGrpSpPr>
          <p:grpSpPr>
            <a:xfrm>
              <a:off x="5778748" y="2095482"/>
              <a:ext cx="1595920" cy="256563"/>
              <a:chOff x="319554" y="1245924"/>
              <a:chExt cx="2636592" cy="423864"/>
            </a:xfrm>
          </p:grpSpPr>
          <p:pic>
            <p:nvPicPr>
              <p:cNvPr id="44" name="Picture 11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554" y="1245924"/>
                <a:ext cx="409575" cy="4000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5" name="Picture 13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36193" y="1312601"/>
                <a:ext cx="800100" cy="3048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6" name="Picture 14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37046" y="1260213"/>
                <a:ext cx="419100" cy="4095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42" name="Picture 12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7200" y="2134800"/>
              <a:ext cx="472767" cy="1787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3" name="Picture 1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4800" y="2138400"/>
              <a:ext cx="484298" cy="1844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48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9543" y="2917953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5997" y="3700434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3688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542835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두 식의 계산 순서를 각각 나타내고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 결과를 비교해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978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혼자서도 척척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1]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전자저작물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(DVD)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아이콘 사용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C:\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초등 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\3_002_2015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5-1\app\resource\contents\lesson01\ops\include\math\images\act\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act_quiz_icon.svg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해당 답 칸 클릭 시 같이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처음에는 보이지 않음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(2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페이지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suh_h_0501_01_0002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14834" y="7484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6859910" y="52969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163103" y="1019708"/>
            <a:ext cx="404672" cy="401535"/>
            <a:chOff x="163103" y="1019708"/>
            <a:chExt cx="404672" cy="401535"/>
          </a:xfrm>
        </p:grpSpPr>
        <p:pic>
          <p:nvPicPr>
            <p:cNvPr id="5123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103" y="1019708"/>
              <a:ext cx="404672" cy="3456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201772" y="1036522"/>
              <a:ext cx="327334" cy="384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altLang="ko-KR" sz="19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9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49" name="그룹 48"/>
          <p:cNvGrpSpPr/>
          <p:nvPr/>
        </p:nvGrpSpPr>
        <p:grpSpPr>
          <a:xfrm>
            <a:off x="2775453" y="5265204"/>
            <a:ext cx="1595920" cy="256563"/>
            <a:chOff x="319554" y="1245924"/>
            <a:chExt cx="2636592" cy="423864"/>
          </a:xfrm>
        </p:grpSpPr>
        <p:pic>
          <p:nvPicPr>
            <p:cNvPr id="50" name="Picture 1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1" name="Picture 1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2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3" name="Picture 1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4" name="모서리가 둥근 직사각형 53"/>
          <p:cNvSpPr/>
          <p:nvPr/>
        </p:nvSpPr>
        <p:spPr>
          <a:xfrm>
            <a:off x="611560" y="1628800"/>
            <a:ext cx="2893947" cy="1949872"/>
          </a:xfrm>
          <a:prstGeom prst="roundRect">
            <a:avLst/>
          </a:prstGeom>
          <a:noFill/>
          <a:ln w="190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839765" y="1824616"/>
            <a:ext cx="1588897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55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</a:p>
        </p:txBody>
      </p:sp>
      <p:sp>
        <p:nvSpPr>
          <p:cNvPr id="57" name="직사각형 56"/>
          <p:cNvSpPr/>
          <p:nvPr/>
        </p:nvSpPr>
        <p:spPr bwMode="auto">
          <a:xfrm>
            <a:off x="2340056" y="1824616"/>
            <a:ext cx="573611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49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Picture 4">
            <a:extLst>
              <a:ext uri="{FF2B5EF4-FFF2-40B4-BE49-F238E27FC236}">
                <a16:creationId xmlns:a16="http://schemas.microsoft.com/office/drawing/2014/main" xmlns="" id="{9EC62CCE-8E0D-4D05-9DB9-71ED98EDC0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7804" y="170043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9" name="직선 연결선 68"/>
          <p:cNvCxnSpPr/>
          <p:nvPr/>
        </p:nvCxnSpPr>
        <p:spPr bwMode="auto">
          <a:xfrm>
            <a:off x="1073058" y="2200075"/>
            <a:ext cx="0" cy="311483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직선 연결선 69"/>
          <p:cNvCxnSpPr/>
          <p:nvPr/>
        </p:nvCxnSpPr>
        <p:spPr bwMode="auto">
          <a:xfrm>
            <a:off x="1583006" y="2200075"/>
            <a:ext cx="0" cy="311483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1" name="직선 연결선 70"/>
          <p:cNvCxnSpPr/>
          <p:nvPr/>
        </p:nvCxnSpPr>
        <p:spPr bwMode="auto">
          <a:xfrm>
            <a:off x="1068018" y="2508217"/>
            <a:ext cx="514988" cy="0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2" name="TextBox 71"/>
          <p:cNvSpPr txBox="1"/>
          <p:nvPr/>
        </p:nvSpPr>
        <p:spPr>
          <a:xfrm>
            <a:off x="1109789" y="247985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800" b="1" dirty="0" smtClean="0">
                <a:solidFill>
                  <a:srgbClr val="00A0FF"/>
                </a:solidFill>
              </a:rPr>
              <a:t>①</a:t>
            </a:r>
          </a:p>
        </p:txBody>
      </p:sp>
      <p:cxnSp>
        <p:nvCxnSpPr>
          <p:cNvPr id="73" name="직선 연결선 72"/>
          <p:cNvCxnSpPr/>
          <p:nvPr/>
        </p:nvCxnSpPr>
        <p:spPr bwMode="auto">
          <a:xfrm>
            <a:off x="2007628" y="2189746"/>
            <a:ext cx="0" cy="1016025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직선 연결선 73"/>
          <p:cNvCxnSpPr/>
          <p:nvPr/>
        </p:nvCxnSpPr>
        <p:spPr bwMode="auto">
          <a:xfrm>
            <a:off x="1318789" y="2839650"/>
            <a:ext cx="0" cy="366121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5" name="직선 연결선 74"/>
          <p:cNvCxnSpPr/>
          <p:nvPr/>
        </p:nvCxnSpPr>
        <p:spPr bwMode="auto">
          <a:xfrm>
            <a:off x="1309263" y="3205772"/>
            <a:ext cx="698365" cy="0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7" name="TextBox 76"/>
          <p:cNvSpPr txBox="1"/>
          <p:nvPr/>
        </p:nvSpPr>
        <p:spPr>
          <a:xfrm>
            <a:off x="1438633" y="3209340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800" b="1" dirty="0">
                <a:solidFill>
                  <a:srgbClr val="00A0FF"/>
                </a:solidFill>
              </a:rPr>
              <a:t>②</a:t>
            </a:r>
            <a:endParaRPr lang="ko-KR" altLang="en-US" sz="1800" b="1" dirty="0" smtClean="0">
              <a:solidFill>
                <a:srgbClr val="00A0FF"/>
              </a:solidFill>
            </a:endParaRPr>
          </a:p>
        </p:txBody>
      </p:sp>
      <p:sp>
        <p:nvSpPr>
          <p:cNvPr id="79" name="모서리가 둥근 직사각형 78"/>
          <p:cNvSpPr/>
          <p:nvPr/>
        </p:nvSpPr>
        <p:spPr>
          <a:xfrm>
            <a:off x="3766284" y="1628800"/>
            <a:ext cx="2893947" cy="1949872"/>
          </a:xfrm>
          <a:prstGeom prst="roundRect">
            <a:avLst/>
          </a:prstGeom>
          <a:noFill/>
          <a:ln w="190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/>
          <p:nvPr/>
        </p:nvSpPr>
        <p:spPr>
          <a:xfrm>
            <a:off x="3994489" y="1824616"/>
            <a:ext cx="237250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55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(11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5)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</a:p>
        </p:txBody>
      </p:sp>
      <p:sp>
        <p:nvSpPr>
          <p:cNvPr id="81" name="직사각형 80"/>
          <p:cNvSpPr/>
          <p:nvPr/>
        </p:nvSpPr>
        <p:spPr bwMode="auto">
          <a:xfrm>
            <a:off x="5684883" y="1824616"/>
            <a:ext cx="573611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39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2" name="Picture 4">
            <a:extLst>
              <a:ext uri="{FF2B5EF4-FFF2-40B4-BE49-F238E27FC236}">
                <a16:creationId xmlns:a16="http://schemas.microsoft.com/office/drawing/2014/main" xmlns="" id="{9EC62CCE-8E0D-4D05-9DB9-71ED98EDC0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2631" y="170043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3" name="직선 연결선 82"/>
          <p:cNvCxnSpPr/>
          <p:nvPr/>
        </p:nvCxnSpPr>
        <p:spPr bwMode="auto">
          <a:xfrm>
            <a:off x="4818136" y="2200075"/>
            <a:ext cx="0" cy="311483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5" name="직선 연결선 84"/>
          <p:cNvCxnSpPr/>
          <p:nvPr/>
        </p:nvCxnSpPr>
        <p:spPr bwMode="auto">
          <a:xfrm>
            <a:off x="5256076" y="2200075"/>
            <a:ext cx="0" cy="311483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직선 연결선 86"/>
          <p:cNvCxnSpPr/>
          <p:nvPr/>
        </p:nvCxnSpPr>
        <p:spPr bwMode="auto">
          <a:xfrm>
            <a:off x="4813096" y="2508217"/>
            <a:ext cx="442980" cy="0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8" name="TextBox 87"/>
          <p:cNvSpPr txBox="1"/>
          <p:nvPr/>
        </p:nvSpPr>
        <p:spPr>
          <a:xfrm>
            <a:off x="4835815" y="247985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800" b="1" dirty="0" smtClean="0">
                <a:solidFill>
                  <a:srgbClr val="00A0FF"/>
                </a:solidFill>
              </a:rPr>
              <a:t>①</a:t>
            </a:r>
          </a:p>
        </p:txBody>
      </p:sp>
      <p:cxnSp>
        <p:nvCxnSpPr>
          <p:cNvPr id="89" name="직선 연결선 88"/>
          <p:cNvCxnSpPr/>
          <p:nvPr/>
        </p:nvCxnSpPr>
        <p:spPr bwMode="auto">
          <a:xfrm>
            <a:off x="4216723" y="2189746"/>
            <a:ext cx="0" cy="1016025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0" name="직선 연결선 89"/>
          <p:cNvCxnSpPr/>
          <p:nvPr/>
        </p:nvCxnSpPr>
        <p:spPr bwMode="auto">
          <a:xfrm>
            <a:off x="5049578" y="2839650"/>
            <a:ext cx="0" cy="366121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2" name="직선 연결선 91"/>
          <p:cNvCxnSpPr/>
          <p:nvPr/>
        </p:nvCxnSpPr>
        <p:spPr bwMode="auto">
          <a:xfrm>
            <a:off x="4211960" y="3205772"/>
            <a:ext cx="837618" cy="0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3" name="TextBox 92"/>
          <p:cNvSpPr txBox="1"/>
          <p:nvPr/>
        </p:nvSpPr>
        <p:spPr>
          <a:xfrm>
            <a:off x="4449342" y="3209340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800" b="1" dirty="0">
                <a:solidFill>
                  <a:srgbClr val="00A0FF"/>
                </a:solidFill>
              </a:rPr>
              <a:t>②</a:t>
            </a:r>
            <a:endParaRPr lang="ko-KR" altLang="en-US" sz="1800" b="1" dirty="0" smtClean="0">
              <a:solidFill>
                <a:srgbClr val="00A0FF"/>
              </a:solidFill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839765" y="2189746"/>
            <a:ext cx="4740347" cy="1388926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타원 94"/>
          <p:cNvSpPr/>
          <p:nvPr/>
        </p:nvSpPr>
        <p:spPr>
          <a:xfrm>
            <a:off x="502085" y="220007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6" name="타원 95"/>
          <p:cNvSpPr/>
          <p:nvPr/>
        </p:nvSpPr>
        <p:spPr>
          <a:xfrm>
            <a:off x="2478915" y="527385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7554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542835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두 식의 계산 순서를 각각 나타내고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 결과를 비교해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746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리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캐릭터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캐릭터 또는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말줄임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버튼을 각각 클릭하면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함께 음성이 나옴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(24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suh_h_0501_01_0002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2031133" y="40618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6859910" y="52969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611560" y="1628800"/>
            <a:ext cx="2893947" cy="1949872"/>
          </a:xfrm>
          <a:prstGeom prst="roundRect">
            <a:avLst/>
          </a:prstGeom>
          <a:noFill/>
          <a:ln w="190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39765" y="1824616"/>
            <a:ext cx="205979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55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49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3" name="직선 연결선 62"/>
          <p:cNvCxnSpPr/>
          <p:nvPr/>
        </p:nvCxnSpPr>
        <p:spPr bwMode="auto">
          <a:xfrm>
            <a:off x="1073058" y="2200075"/>
            <a:ext cx="0" cy="311483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직선 연결선 63"/>
          <p:cNvCxnSpPr/>
          <p:nvPr/>
        </p:nvCxnSpPr>
        <p:spPr bwMode="auto">
          <a:xfrm>
            <a:off x="1583006" y="2200075"/>
            <a:ext cx="0" cy="311483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5" name="직선 연결선 64"/>
          <p:cNvCxnSpPr/>
          <p:nvPr/>
        </p:nvCxnSpPr>
        <p:spPr bwMode="auto">
          <a:xfrm>
            <a:off x="1068018" y="2508217"/>
            <a:ext cx="514988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6" name="TextBox 65"/>
          <p:cNvSpPr txBox="1"/>
          <p:nvPr/>
        </p:nvSpPr>
        <p:spPr>
          <a:xfrm>
            <a:off x="1109789" y="247985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800" dirty="0" smtClean="0"/>
              <a:t>①</a:t>
            </a:r>
          </a:p>
        </p:txBody>
      </p:sp>
      <p:cxnSp>
        <p:nvCxnSpPr>
          <p:cNvPr id="67" name="직선 연결선 66"/>
          <p:cNvCxnSpPr/>
          <p:nvPr/>
        </p:nvCxnSpPr>
        <p:spPr bwMode="auto">
          <a:xfrm>
            <a:off x="2007628" y="2189746"/>
            <a:ext cx="0" cy="1016025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직선 연결선 75"/>
          <p:cNvCxnSpPr/>
          <p:nvPr/>
        </p:nvCxnSpPr>
        <p:spPr bwMode="auto">
          <a:xfrm>
            <a:off x="1318789" y="2839650"/>
            <a:ext cx="0" cy="366121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직선 연결선 77"/>
          <p:cNvCxnSpPr/>
          <p:nvPr/>
        </p:nvCxnSpPr>
        <p:spPr bwMode="auto">
          <a:xfrm>
            <a:off x="1309263" y="3205772"/>
            <a:ext cx="698365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4" name="TextBox 83"/>
          <p:cNvSpPr txBox="1"/>
          <p:nvPr/>
        </p:nvSpPr>
        <p:spPr>
          <a:xfrm>
            <a:off x="1436229" y="320934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800" dirty="0"/>
              <a:t>②</a:t>
            </a:r>
            <a:endParaRPr lang="ko-KR" altLang="en-US" sz="1800" dirty="0" smtClean="0"/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3766284" y="1628800"/>
            <a:ext cx="2893947" cy="1949872"/>
          </a:xfrm>
          <a:prstGeom prst="roundRect">
            <a:avLst/>
          </a:prstGeom>
          <a:noFill/>
          <a:ln w="190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TextBox 104"/>
          <p:cNvSpPr txBox="1"/>
          <p:nvPr/>
        </p:nvSpPr>
        <p:spPr>
          <a:xfrm>
            <a:off x="3994489" y="1824616"/>
            <a:ext cx="237250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55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(11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5)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39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8" name="직선 연결선 107"/>
          <p:cNvCxnSpPr/>
          <p:nvPr/>
        </p:nvCxnSpPr>
        <p:spPr bwMode="auto">
          <a:xfrm>
            <a:off x="4818136" y="2200075"/>
            <a:ext cx="0" cy="311483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9" name="직선 연결선 108"/>
          <p:cNvCxnSpPr/>
          <p:nvPr/>
        </p:nvCxnSpPr>
        <p:spPr bwMode="auto">
          <a:xfrm>
            <a:off x="5256076" y="2200075"/>
            <a:ext cx="0" cy="311483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0" name="직선 연결선 109"/>
          <p:cNvCxnSpPr/>
          <p:nvPr/>
        </p:nvCxnSpPr>
        <p:spPr bwMode="auto">
          <a:xfrm>
            <a:off x="4813096" y="2508217"/>
            <a:ext cx="44298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1" name="TextBox 110"/>
          <p:cNvSpPr txBox="1"/>
          <p:nvPr/>
        </p:nvSpPr>
        <p:spPr>
          <a:xfrm>
            <a:off x="4835815" y="247985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800" dirty="0" smtClean="0"/>
              <a:t>①</a:t>
            </a:r>
          </a:p>
        </p:txBody>
      </p:sp>
      <p:cxnSp>
        <p:nvCxnSpPr>
          <p:cNvPr id="112" name="직선 연결선 111"/>
          <p:cNvCxnSpPr/>
          <p:nvPr/>
        </p:nvCxnSpPr>
        <p:spPr bwMode="auto">
          <a:xfrm>
            <a:off x="4216723" y="2189746"/>
            <a:ext cx="0" cy="1016025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3" name="직선 연결선 112"/>
          <p:cNvCxnSpPr/>
          <p:nvPr/>
        </p:nvCxnSpPr>
        <p:spPr bwMode="auto">
          <a:xfrm>
            <a:off x="5049578" y="2839650"/>
            <a:ext cx="0" cy="366121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4" name="직선 연결선 113"/>
          <p:cNvCxnSpPr/>
          <p:nvPr/>
        </p:nvCxnSpPr>
        <p:spPr bwMode="auto">
          <a:xfrm>
            <a:off x="4211960" y="3205772"/>
            <a:ext cx="837618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5" name="TextBox 114"/>
          <p:cNvSpPr txBox="1"/>
          <p:nvPr/>
        </p:nvSpPr>
        <p:spPr>
          <a:xfrm>
            <a:off x="4446938" y="320934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800" dirty="0"/>
              <a:t>②</a:t>
            </a:r>
            <a:endParaRPr lang="ko-KR" altLang="en-US" sz="1800" dirty="0" smtClean="0"/>
          </a:p>
        </p:txBody>
      </p:sp>
      <p:pic>
        <p:nvPicPr>
          <p:cNvPr id="117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525884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8" name="타원 117"/>
          <p:cNvSpPr/>
          <p:nvPr/>
        </p:nvSpPr>
        <p:spPr>
          <a:xfrm>
            <a:off x="4563494" y="528107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163103" y="1019708"/>
            <a:ext cx="404672" cy="401535"/>
            <a:chOff x="163103" y="1019708"/>
            <a:chExt cx="404672" cy="401535"/>
          </a:xfrm>
        </p:grpSpPr>
        <p:pic>
          <p:nvPicPr>
            <p:cNvPr id="5123" name="Picture 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103" y="1019708"/>
              <a:ext cx="404672" cy="3456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201772" y="1036522"/>
              <a:ext cx="327334" cy="384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altLang="ko-KR" sz="19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9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49" name="그룹 48"/>
          <p:cNvGrpSpPr/>
          <p:nvPr/>
        </p:nvGrpSpPr>
        <p:grpSpPr>
          <a:xfrm>
            <a:off x="2775600" y="5266800"/>
            <a:ext cx="1595920" cy="256563"/>
            <a:chOff x="5778748" y="2095482"/>
            <a:chExt cx="1595920" cy="256563"/>
          </a:xfrm>
        </p:grpSpPr>
        <p:grpSp>
          <p:nvGrpSpPr>
            <p:cNvPr id="50" name="그룹 49"/>
            <p:cNvGrpSpPr/>
            <p:nvPr/>
          </p:nvGrpSpPr>
          <p:grpSpPr>
            <a:xfrm>
              <a:off x="5778748" y="2095482"/>
              <a:ext cx="1595920" cy="256563"/>
              <a:chOff x="319554" y="1245924"/>
              <a:chExt cx="2636592" cy="423864"/>
            </a:xfrm>
          </p:grpSpPr>
          <p:pic>
            <p:nvPicPr>
              <p:cNvPr id="53" name="Picture 11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554" y="1245924"/>
                <a:ext cx="409575" cy="4000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4" name="Picture 13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36193" y="1312601"/>
                <a:ext cx="800100" cy="3048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6" name="Picture 14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37046" y="1260213"/>
                <a:ext cx="419100" cy="4095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51" name="Picture 1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7200" y="2134800"/>
              <a:ext cx="472767" cy="1787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2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4800" y="2138400"/>
              <a:ext cx="484298" cy="1844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71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8445" y="4230846"/>
            <a:ext cx="316133" cy="322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" name="직사각형 71"/>
          <p:cNvSpPr/>
          <p:nvPr/>
        </p:nvSpPr>
        <p:spPr bwMode="auto">
          <a:xfrm>
            <a:off x="3797762" y="3951256"/>
            <a:ext cx="2869122" cy="8819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왼쪽 식에는 </a:t>
            </a:r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   )</a:t>
            </a:r>
            <a:r>
              <a:rPr lang="ko-KR" altLang="en-US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없고</a:t>
            </a:r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</a:p>
          <a:p>
            <a:pPr algn="just"/>
            <a:r>
              <a:rPr lang="ko-KR" altLang="en-US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오른쪽 식에는 </a:t>
            </a:r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   )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 있습니다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3" name="Picture 4">
            <a:extLst>
              <a:ext uri="{FF2B5EF4-FFF2-40B4-BE49-F238E27FC236}">
                <a16:creationId xmlns:a16="http://schemas.microsoft.com/office/drawing/2014/main" xmlns="" id="{9EC62CCE-8E0D-4D05-9DB9-71ED98EDC0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521" y="465289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7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372" y="3908623"/>
            <a:ext cx="1078798" cy="1064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8548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542835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두 식의 계산 순서를 각각 나타내고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 결과를 비교해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61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재클릭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사라지고 내레이션 멈춤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suh_h_0501_01_0002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7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525884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6" name="그룹 15"/>
          <p:cNvGrpSpPr/>
          <p:nvPr/>
        </p:nvGrpSpPr>
        <p:grpSpPr>
          <a:xfrm>
            <a:off x="163103" y="1019708"/>
            <a:ext cx="404672" cy="401535"/>
            <a:chOff x="163103" y="1019708"/>
            <a:chExt cx="404672" cy="401535"/>
          </a:xfrm>
        </p:grpSpPr>
        <p:pic>
          <p:nvPicPr>
            <p:cNvPr id="5123" name="Picture 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103" y="1019708"/>
              <a:ext cx="404672" cy="3456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201772" y="1036522"/>
              <a:ext cx="327334" cy="384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altLang="ko-KR" sz="19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9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49" name="그룹 48"/>
          <p:cNvGrpSpPr/>
          <p:nvPr/>
        </p:nvGrpSpPr>
        <p:grpSpPr>
          <a:xfrm>
            <a:off x="2775600" y="5266800"/>
            <a:ext cx="1595920" cy="256563"/>
            <a:chOff x="5778748" y="2095482"/>
            <a:chExt cx="1595920" cy="256563"/>
          </a:xfrm>
        </p:grpSpPr>
        <p:grpSp>
          <p:nvGrpSpPr>
            <p:cNvPr id="50" name="그룹 49"/>
            <p:cNvGrpSpPr/>
            <p:nvPr/>
          </p:nvGrpSpPr>
          <p:grpSpPr>
            <a:xfrm>
              <a:off x="5778748" y="2095482"/>
              <a:ext cx="1595920" cy="256563"/>
              <a:chOff x="319554" y="1245924"/>
              <a:chExt cx="2636592" cy="423864"/>
            </a:xfrm>
          </p:grpSpPr>
          <p:pic>
            <p:nvPicPr>
              <p:cNvPr id="53" name="Picture 11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554" y="1245924"/>
                <a:ext cx="409575" cy="4000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4" name="Picture 13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36193" y="1312601"/>
                <a:ext cx="800100" cy="3048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6" name="Picture 14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37046" y="1260213"/>
                <a:ext cx="419100" cy="4095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51" name="Picture 1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7200" y="2134800"/>
              <a:ext cx="472767" cy="1787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2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4800" y="2138400"/>
              <a:ext cx="484298" cy="1844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7" name="직사각형 56"/>
          <p:cNvSpPr/>
          <p:nvPr/>
        </p:nvSpPr>
        <p:spPr bwMode="auto">
          <a:xfrm>
            <a:off x="3797762" y="3951256"/>
            <a:ext cx="2869122" cy="8819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왼쪽 식에는 </a:t>
            </a:r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   )</a:t>
            </a:r>
            <a:r>
              <a:rPr lang="ko-KR" altLang="en-US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없고</a:t>
            </a:r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</a:p>
          <a:p>
            <a:pPr algn="just"/>
            <a:r>
              <a:rPr lang="ko-KR" altLang="en-US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오른쪽 식에는 </a:t>
            </a:r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   )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 있습니다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0" name="Picture 4">
            <a:extLst>
              <a:ext uri="{FF2B5EF4-FFF2-40B4-BE49-F238E27FC236}">
                <a16:creationId xmlns:a16="http://schemas.microsoft.com/office/drawing/2014/main" xmlns="" id="{9EC62CCE-8E0D-4D05-9DB9-71ED98EDC0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521" y="465289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Picture 7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372" y="3908623"/>
            <a:ext cx="1078798" cy="1064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" name="모서리가 둥근 직사각형 57"/>
          <p:cNvSpPr/>
          <p:nvPr/>
        </p:nvSpPr>
        <p:spPr>
          <a:xfrm>
            <a:off x="1883430" y="4064382"/>
            <a:ext cx="1860478" cy="600551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두 식이 어떻게</a:t>
            </a:r>
            <a:endParaRPr lang="en-US" altLang="ko-KR" sz="19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다른 걸까요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이등변 삼각형 58"/>
          <p:cNvSpPr/>
          <p:nvPr/>
        </p:nvSpPr>
        <p:spPr>
          <a:xfrm rot="5400000" flipV="1">
            <a:off x="1718020" y="4293647"/>
            <a:ext cx="90011" cy="204227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모서리가 둥근 직사각형 68"/>
          <p:cNvSpPr/>
          <p:nvPr/>
        </p:nvSpPr>
        <p:spPr>
          <a:xfrm>
            <a:off x="611560" y="1628800"/>
            <a:ext cx="2893947" cy="1949872"/>
          </a:xfrm>
          <a:prstGeom prst="roundRect">
            <a:avLst/>
          </a:prstGeom>
          <a:noFill/>
          <a:ln w="190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/>
          <p:nvPr/>
        </p:nvSpPr>
        <p:spPr>
          <a:xfrm>
            <a:off x="839765" y="1824616"/>
            <a:ext cx="205979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55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49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직선 연결선 72"/>
          <p:cNvCxnSpPr/>
          <p:nvPr/>
        </p:nvCxnSpPr>
        <p:spPr bwMode="auto">
          <a:xfrm>
            <a:off x="1073058" y="2200075"/>
            <a:ext cx="0" cy="311483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직선 연결선 73"/>
          <p:cNvCxnSpPr/>
          <p:nvPr/>
        </p:nvCxnSpPr>
        <p:spPr bwMode="auto">
          <a:xfrm>
            <a:off x="1583006" y="2200075"/>
            <a:ext cx="0" cy="311483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5" name="직선 연결선 74"/>
          <p:cNvCxnSpPr/>
          <p:nvPr/>
        </p:nvCxnSpPr>
        <p:spPr bwMode="auto">
          <a:xfrm>
            <a:off x="1068018" y="2508217"/>
            <a:ext cx="514988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7" name="TextBox 76"/>
          <p:cNvSpPr txBox="1"/>
          <p:nvPr/>
        </p:nvSpPr>
        <p:spPr>
          <a:xfrm>
            <a:off x="1109789" y="247985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800" dirty="0" smtClean="0"/>
              <a:t>①</a:t>
            </a:r>
          </a:p>
        </p:txBody>
      </p:sp>
      <p:cxnSp>
        <p:nvCxnSpPr>
          <p:cNvPr id="79" name="직선 연결선 78"/>
          <p:cNvCxnSpPr/>
          <p:nvPr/>
        </p:nvCxnSpPr>
        <p:spPr bwMode="auto">
          <a:xfrm>
            <a:off x="2007628" y="2189746"/>
            <a:ext cx="0" cy="1016025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0" name="직선 연결선 79"/>
          <p:cNvCxnSpPr/>
          <p:nvPr/>
        </p:nvCxnSpPr>
        <p:spPr bwMode="auto">
          <a:xfrm>
            <a:off x="1318789" y="2839650"/>
            <a:ext cx="0" cy="366121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1" name="직선 연결선 80"/>
          <p:cNvCxnSpPr/>
          <p:nvPr/>
        </p:nvCxnSpPr>
        <p:spPr bwMode="auto">
          <a:xfrm>
            <a:off x="1309263" y="3205772"/>
            <a:ext cx="698365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2" name="TextBox 81"/>
          <p:cNvSpPr txBox="1"/>
          <p:nvPr/>
        </p:nvSpPr>
        <p:spPr>
          <a:xfrm>
            <a:off x="1436229" y="320934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800" dirty="0"/>
              <a:t>②</a:t>
            </a:r>
            <a:endParaRPr lang="ko-KR" altLang="en-US" sz="1800" dirty="0" smtClean="0"/>
          </a:p>
        </p:txBody>
      </p:sp>
      <p:sp>
        <p:nvSpPr>
          <p:cNvPr id="83" name="모서리가 둥근 직사각형 82"/>
          <p:cNvSpPr/>
          <p:nvPr/>
        </p:nvSpPr>
        <p:spPr>
          <a:xfrm>
            <a:off x="3766284" y="1628800"/>
            <a:ext cx="2893947" cy="1949872"/>
          </a:xfrm>
          <a:prstGeom prst="roundRect">
            <a:avLst/>
          </a:prstGeom>
          <a:noFill/>
          <a:ln w="190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/>
          <p:nvPr/>
        </p:nvSpPr>
        <p:spPr>
          <a:xfrm>
            <a:off x="3994489" y="1824616"/>
            <a:ext cx="237250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55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(11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5)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39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7" name="직선 연결선 86"/>
          <p:cNvCxnSpPr/>
          <p:nvPr/>
        </p:nvCxnSpPr>
        <p:spPr bwMode="auto">
          <a:xfrm>
            <a:off x="4818136" y="2200075"/>
            <a:ext cx="0" cy="311483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8" name="직선 연결선 87"/>
          <p:cNvCxnSpPr/>
          <p:nvPr/>
        </p:nvCxnSpPr>
        <p:spPr bwMode="auto">
          <a:xfrm>
            <a:off x="5256076" y="2200075"/>
            <a:ext cx="0" cy="311483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9" name="직선 연결선 88"/>
          <p:cNvCxnSpPr/>
          <p:nvPr/>
        </p:nvCxnSpPr>
        <p:spPr bwMode="auto">
          <a:xfrm>
            <a:off x="4813096" y="2508217"/>
            <a:ext cx="44298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0" name="TextBox 89"/>
          <p:cNvSpPr txBox="1"/>
          <p:nvPr/>
        </p:nvSpPr>
        <p:spPr>
          <a:xfrm>
            <a:off x="4835815" y="247985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800" dirty="0" smtClean="0"/>
              <a:t>①</a:t>
            </a:r>
          </a:p>
        </p:txBody>
      </p:sp>
      <p:cxnSp>
        <p:nvCxnSpPr>
          <p:cNvPr id="92" name="직선 연결선 91"/>
          <p:cNvCxnSpPr/>
          <p:nvPr/>
        </p:nvCxnSpPr>
        <p:spPr bwMode="auto">
          <a:xfrm>
            <a:off x="4216723" y="2189746"/>
            <a:ext cx="0" cy="1016025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직선 연결선 92"/>
          <p:cNvCxnSpPr/>
          <p:nvPr/>
        </p:nvCxnSpPr>
        <p:spPr bwMode="auto">
          <a:xfrm>
            <a:off x="5049578" y="2839650"/>
            <a:ext cx="0" cy="366121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4" name="직선 연결선 93"/>
          <p:cNvCxnSpPr/>
          <p:nvPr/>
        </p:nvCxnSpPr>
        <p:spPr bwMode="auto">
          <a:xfrm>
            <a:off x="4211960" y="3205772"/>
            <a:ext cx="837618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5" name="TextBox 94"/>
          <p:cNvSpPr txBox="1"/>
          <p:nvPr/>
        </p:nvSpPr>
        <p:spPr>
          <a:xfrm>
            <a:off x="4446938" y="320934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800" dirty="0"/>
              <a:t>②</a:t>
            </a:r>
            <a:endParaRPr lang="ko-KR" altLang="en-US" sz="1800" dirty="0" smtClean="0"/>
          </a:p>
        </p:txBody>
      </p:sp>
      <p:sp>
        <p:nvSpPr>
          <p:cNvPr id="96" name="타원 95"/>
          <p:cNvSpPr/>
          <p:nvPr/>
        </p:nvSpPr>
        <p:spPr>
          <a:xfrm>
            <a:off x="1721392" y="38052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7" name="직사각형 96"/>
          <p:cNvSpPr>
            <a:spLocks noChangeArrowheads="1"/>
          </p:cNvSpPr>
          <p:nvPr/>
        </p:nvSpPr>
        <p:spPr bwMode="auto">
          <a:xfrm>
            <a:off x="7084990" y="1453860"/>
            <a:ext cx="1971702" cy="70788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 eaLnBrk="1" hangingPunct="1">
              <a:spcBef>
                <a:spcPts val="300"/>
              </a:spcBef>
            </a:pP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캐릭터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리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남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latin typeface="맑은 고딕" pitchFamily="50" charset="-127"/>
                <a:ea typeface="맑은 고딕" pitchFamily="50" charset="-127"/>
              </a:rPr>
              <a:t>suh_h_0501_01_0002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두 식이 어떻게 다른 걸까요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0173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542835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두 식의 계산 순서를 각각 나타내고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 결과를 비교해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suh_h_0501_01_0002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7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525884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6" name="그룹 15"/>
          <p:cNvGrpSpPr/>
          <p:nvPr/>
        </p:nvGrpSpPr>
        <p:grpSpPr>
          <a:xfrm>
            <a:off x="163103" y="1019708"/>
            <a:ext cx="404672" cy="401535"/>
            <a:chOff x="163103" y="1019708"/>
            <a:chExt cx="404672" cy="401535"/>
          </a:xfrm>
        </p:grpSpPr>
        <p:pic>
          <p:nvPicPr>
            <p:cNvPr id="5123" name="Picture 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103" y="1019708"/>
              <a:ext cx="404672" cy="3456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201772" y="1036522"/>
              <a:ext cx="327334" cy="384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altLang="ko-KR" sz="19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9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49" name="그룹 48"/>
          <p:cNvGrpSpPr/>
          <p:nvPr/>
        </p:nvGrpSpPr>
        <p:grpSpPr>
          <a:xfrm>
            <a:off x="2775600" y="5266800"/>
            <a:ext cx="1595920" cy="256563"/>
            <a:chOff x="5778748" y="2095482"/>
            <a:chExt cx="1595920" cy="256563"/>
          </a:xfrm>
        </p:grpSpPr>
        <p:grpSp>
          <p:nvGrpSpPr>
            <p:cNvPr id="50" name="그룹 49"/>
            <p:cNvGrpSpPr/>
            <p:nvPr/>
          </p:nvGrpSpPr>
          <p:grpSpPr>
            <a:xfrm>
              <a:off x="5778748" y="2095482"/>
              <a:ext cx="1595920" cy="256563"/>
              <a:chOff x="319554" y="1245924"/>
              <a:chExt cx="2636592" cy="423864"/>
            </a:xfrm>
          </p:grpSpPr>
          <p:pic>
            <p:nvPicPr>
              <p:cNvPr id="53" name="Picture 11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554" y="1245924"/>
                <a:ext cx="409575" cy="4000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4" name="Picture 13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36193" y="1312601"/>
                <a:ext cx="800100" cy="3048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6" name="Picture 14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37046" y="1260213"/>
                <a:ext cx="419100" cy="4095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51" name="Picture 1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7200" y="2134800"/>
              <a:ext cx="472767" cy="1787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2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4800" y="2138400"/>
              <a:ext cx="484298" cy="1844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7" name="직사각형 56"/>
          <p:cNvSpPr/>
          <p:nvPr/>
        </p:nvSpPr>
        <p:spPr bwMode="auto">
          <a:xfrm>
            <a:off x="3797762" y="3951256"/>
            <a:ext cx="2869122" cy="8819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왼쪽 식에는 </a:t>
            </a:r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   )</a:t>
            </a:r>
            <a:r>
              <a:rPr lang="ko-KR" altLang="en-US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없고</a:t>
            </a:r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</a:p>
          <a:p>
            <a:pPr algn="just"/>
            <a:r>
              <a:rPr lang="ko-KR" altLang="en-US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오른쪽 식에는 </a:t>
            </a:r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   )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 있습니다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0" name="Picture 4">
            <a:extLst>
              <a:ext uri="{FF2B5EF4-FFF2-40B4-BE49-F238E27FC236}">
                <a16:creationId xmlns:a16="http://schemas.microsoft.com/office/drawing/2014/main" xmlns="" id="{9EC62CCE-8E0D-4D05-9DB9-71ED98EDC0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521" y="465289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Picture 7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372" y="3908623"/>
            <a:ext cx="1078798" cy="1064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" name="모서리가 둥근 직사각형 57"/>
          <p:cNvSpPr/>
          <p:nvPr/>
        </p:nvSpPr>
        <p:spPr>
          <a:xfrm>
            <a:off x="1883430" y="4064382"/>
            <a:ext cx="1860478" cy="600551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두 식이 어떻게</a:t>
            </a:r>
            <a:endParaRPr lang="en-US" altLang="ko-KR" sz="19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다른 걸까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이등변 삼각형 58"/>
          <p:cNvSpPr/>
          <p:nvPr/>
        </p:nvSpPr>
        <p:spPr>
          <a:xfrm rot="5400000" flipV="1">
            <a:off x="1718020" y="4293647"/>
            <a:ext cx="90011" cy="204227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모서리가 둥근 직사각형 68"/>
          <p:cNvSpPr/>
          <p:nvPr/>
        </p:nvSpPr>
        <p:spPr>
          <a:xfrm>
            <a:off x="611560" y="1628800"/>
            <a:ext cx="2893947" cy="1949872"/>
          </a:xfrm>
          <a:prstGeom prst="roundRect">
            <a:avLst/>
          </a:prstGeom>
          <a:noFill/>
          <a:ln w="190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/>
          <p:nvPr/>
        </p:nvSpPr>
        <p:spPr>
          <a:xfrm>
            <a:off x="839765" y="1824616"/>
            <a:ext cx="205979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55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49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직선 연결선 72"/>
          <p:cNvCxnSpPr/>
          <p:nvPr/>
        </p:nvCxnSpPr>
        <p:spPr bwMode="auto">
          <a:xfrm>
            <a:off x="1073058" y="2200075"/>
            <a:ext cx="0" cy="311483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직선 연결선 73"/>
          <p:cNvCxnSpPr/>
          <p:nvPr/>
        </p:nvCxnSpPr>
        <p:spPr bwMode="auto">
          <a:xfrm>
            <a:off x="1583006" y="2200075"/>
            <a:ext cx="0" cy="311483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5" name="직선 연결선 74"/>
          <p:cNvCxnSpPr/>
          <p:nvPr/>
        </p:nvCxnSpPr>
        <p:spPr bwMode="auto">
          <a:xfrm>
            <a:off x="1068018" y="2508217"/>
            <a:ext cx="514988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7" name="TextBox 76"/>
          <p:cNvSpPr txBox="1"/>
          <p:nvPr/>
        </p:nvSpPr>
        <p:spPr>
          <a:xfrm>
            <a:off x="1109789" y="247985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800" dirty="0" smtClean="0"/>
              <a:t>①</a:t>
            </a:r>
          </a:p>
        </p:txBody>
      </p:sp>
      <p:cxnSp>
        <p:nvCxnSpPr>
          <p:cNvPr id="79" name="직선 연결선 78"/>
          <p:cNvCxnSpPr/>
          <p:nvPr/>
        </p:nvCxnSpPr>
        <p:spPr bwMode="auto">
          <a:xfrm>
            <a:off x="2007628" y="2189746"/>
            <a:ext cx="0" cy="1016025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0" name="직선 연결선 79"/>
          <p:cNvCxnSpPr/>
          <p:nvPr/>
        </p:nvCxnSpPr>
        <p:spPr bwMode="auto">
          <a:xfrm>
            <a:off x="1318789" y="2839650"/>
            <a:ext cx="0" cy="366121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1" name="직선 연결선 80"/>
          <p:cNvCxnSpPr/>
          <p:nvPr/>
        </p:nvCxnSpPr>
        <p:spPr bwMode="auto">
          <a:xfrm>
            <a:off x="1309263" y="3205772"/>
            <a:ext cx="698365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2" name="TextBox 81"/>
          <p:cNvSpPr txBox="1"/>
          <p:nvPr/>
        </p:nvSpPr>
        <p:spPr>
          <a:xfrm>
            <a:off x="1436229" y="320934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800" dirty="0"/>
              <a:t>②</a:t>
            </a:r>
            <a:endParaRPr lang="ko-KR" altLang="en-US" sz="1800" dirty="0" smtClean="0"/>
          </a:p>
        </p:txBody>
      </p:sp>
      <p:sp>
        <p:nvSpPr>
          <p:cNvPr id="83" name="모서리가 둥근 직사각형 82"/>
          <p:cNvSpPr/>
          <p:nvPr/>
        </p:nvSpPr>
        <p:spPr>
          <a:xfrm>
            <a:off x="3766284" y="1628800"/>
            <a:ext cx="2893947" cy="1949872"/>
          </a:xfrm>
          <a:prstGeom prst="roundRect">
            <a:avLst/>
          </a:prstGeom>
          <a:noFill/>
          <a:ln w="190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/>
          <p:nvPr/>
        </p:nvSpPr>
        <p:spPr>
          <a:xfrm>
            <a:off x="3994489" y="1824616"/>
            <a:ext cx="237250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55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(11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5)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39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7" name="직선 연결선 86"/>
          <p:cNvCxnSpPr/>
          <p:nvPr/>
        </p:nvCxnSpPr>
        <p:spPr bwMode="auto">
          <a:xfrm>
            <a:off x="4818136" y="2200075"/>
            <a:ext cx="0" cy="311483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8" name="직선 연결선 87"/>
          <p:cNvCxnSpPr/>
          <p:nvPr/>
        </p:nvCxnSpPr>
        <p:spPr bwMode="auto">
          <a:xfrm>
            <a:off x="5256076" y="2200075"/>
            <a:ext cx="0" cy="311483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9" name="직선 연결선 88"/>
          <p:cNvCxnSpPr/>
          <p:nvPr/>
        </p:nvCxnSpPr>
        <p:spPr bwMode="auto">
          <a:xfrm>
            <a:off x="4813096" y="2508217"/>
            <a:ext cx="44298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0" name="TextBox 89"/>
          <p:cNvSpPr txBox="1"/>
          <p:nvPr/>
        </p:nvSpPr>
        <p:spPr>
          <a:xfrm>
            <a:off x="4835815" y="247985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800" dirty="0" smtClean="0"/>
              <a:t>①</a:t>
            </a:r>
          </a:p>
        </p:txBody>
      </p:sp>
      <p:cxnSp>
        <p:nvCxnSpPr>
          <p:cNvPr id="92" name="직선 연결선 91"/>
          <p:cNvCxnSpPr/>
          <p:nvPr/>
        </p:nvCxnSpPr>
        <p:spPr bwMode="auto">
          <a:xfrm>
            <a:off x="4216723" y="2189746"/>
            <a:ext cx="0" cy="1016025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직선 연결선 92"/>
          <p:cNvCxnSpPr/>
          <p:nvPr/>
        </p:nvCxnSpPr>
        <p:spPr bwMode="auto">
          <a:xfrm>
            <a:off x="5049578" y="2839650"/>
            <a:ext cx="0" cy="366121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4" name="직선 연결선 93"/>
          <p:cNvCxnSpPr/>
          <p:nvPr/>
        </p:nvCxnSpPr>
        <p:spPr bwMode="auto">
          <a:xfrm>
            <a:off x="4211960" y="3205772"/>
            <a:ext cx="837618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5" name="TextBox 94"/>
          <p:cNvSpPr txBox="1"/>
          <p:nvPr/>
        </p:nvSpPr>
        <p:spPr>
          <a:xfrm>
            <a:off x="4446938" y="320934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800" dirty="0"/>
              <a:t>②</a:t>
            </a:r>
            <a:endParaRPr lang="ko-KR" altLang="en-US" sz="1800" dirty="0" smtClean="0"/>
          </a:p>
        </p:txBody>
      </p:sp>
      <p:sp>
        <p:nvSpPr>
          <p:cNvPr id="96" name="타원 95"/>
          <p:cNvSpPr/>
          <p:nvPr/>
        </p:nvSpPr>
        <p:spPr>
          <a:xfrm>
            <a:off x="1721392" y="38052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cxnSp>
        <p:nvCxnSpPr>
          <p:cNvPr id="61" name="직선 연결선 60"/>
          <p:cNvCxnSpPr/>
          <p:nvPr/>
        </p:nvCxnSpPr>
        <p:spPr bwMode="auto">
          <a:xfrm>
            <a:off x="1583006" y="3856259"/>
            <a:ext cx="0" cy="311483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62" name="그룹 61"/>
          <p:cNvGrpSpPr/>
          <p:nvPr/>
        </p:nvGrpSpPr>
        <p:grpSpPr>
          <a:xfrm>
            <a:off x="211371" y="2240868"/>
            <a:ext cx="6667165" cy="2996496"/>
            <a:chOff x="211371" y="2240868"/>
            <a:chExt cx="6667165" cy="2996496"/>
          </a:xfrm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xmlns="" id="{F312E820-FAE6-40D2-BC13-580A5D20DCC8}"/>
                </a:ext>
              </a:extLst>
            </p:cNvPr>
            <p:cNvSpPr/>
            <p:nvPr/>
          </p:nvSpPr>
          <p:spPr>
            <a:xfrm>
              <a:off x="211371" y="2402886"/>
              <a:ext cx="6667165" cy="264637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4" name="모서리가 둥근 직사각형 38">
              <a:extLst>
                <a:ext uri="{FF2B5EF4-FFF2-40B4-BE49-F238E27FC236}">
                  <a16:creationId xmlns:a16="http://schemas.microsoft.com/office/drawing/2014/main" xmlns="" id="{ABBE2CFD-EDEF-408E-B6E7-754E554E2514}"/>
                </a:ext>
              </a:extLst>
            </p:cNvPr>
            <p:cNvSpPr/>
            <p:nvPr/>
          </p:nvSpPr>
          <p:spPr>
            <a:xfrm>
              <a:off x="370800" y="2240868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65" name="직각 삼각형 64">
              <a:extLst>
                <a:ext uri="{FF2B5EF4-FFF2-40B4-BE49-F238E27FC236}">
                  <a16:creationId xmlns:a16="http://schemas.microsoft.com/office/drawing/2014/main" xmlns="" id="{DB7D3205-CE04-4023-B35E-5BEC273DE875}"/>
                </a:ext>
              </a:extLst>
            </p:cNvPr>
            <p:cNvSpPr/>
            <p:nvPr/>
          </p:nvSpPr>
          <p:spPr>
            <a:xfrm flipH="1" flipV="1">
              <a:off x="5280511" y="5049257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721364" y="2564904"/>
            <a:ext cx="23927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55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44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49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7" name="직선 연결선 66"/>
          <p:cNvCxnSpPr/>
          <p:nvPr/>
        </p:nvCxnSpPr>
        <p:spPr bwMode="auto">
          <a:xfrm>
            <a:off x="935596" y="2863265"/>
            <a:ext cx="0" cy="311483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직선 연결선 67"/>
          <p:cNvCxnSpPr/>
          <p:nvPr/>
        </p:nvCxnSpPr>
        <p:spPr bwMode="auto">
          <a:xfrm>
            <a:off x="1354801" y="2863265"/>
            <a:ext cx="0" cy="311483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1" name="직선 연결선 70"/>
          <p:cNvCxnSpPr/>
          <p:nvPr/>
        </p:nvCxnSpPr>
        <p:spPr bwMode="auto">
          <a:xfrm>
            <a:off x="935596" y="3171407"/>
            <a:ext cx="419205" cy="0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6" name="TextBox 75"/>
          <p:cNvSpPr txBox="1"/>
          <p:nvPr/>
        </p:nvSpPr>
        <p:spPr>
          <a:xfrm>
            <a:off x="935596" y="317697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800" b="1" dirty="0" smtClean="0">
                <a:solidFill>
                  <a:srgbClr val="00A0FF"/>
                </a:solidFill>
              </a:rPr>
              <a:t>①</a:t>
            </a:r>
          </a:p>
        </p:txBody>
      </p:sp>
      <p:cxnSp>
        <p:nvCxnSpPr>
          <p:cNvPr id="78" name="직선 연결선 77"/>
          <p:cNvCxnSpPr/>
          <p:nvPr/>
        </p:nvCxnSpPr>
        <p:spPr bwMode="auto">
          <a:xfrm>
            <a:off x="1727684" y="2852936"/>
            <a:ext cx="0" cy="1080120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4" name="직선 연결선 83"/>
          <p:cNvCxnSpPr/>
          <p:nvPr/>
        </p:nvCxnSpPr>
        <p:spPr bwMode="auto">
          <a:xfrm>
            <a:off x="1138920" y="3566935"/>
            <a:ext cx="0" cy="366121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8" name="직선 연결선 97"/>
          <p:cNvCxnSpPr/>
          <p:nvPr/>
        </p:nvCxnSpPr>
        <p:spPr bwMode="auto">
          <a:xfrm>
            <a:off x="1145198" y="3933056"/>
            <a:ext cx="582486" cy="0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9" name="TextBox 98"/>
          <p:cNvSpPr txBox="1"/>
          <p:nvPr/>
        </p:nvSpPr>
        <p:spPr>
          <a:xfrm>
            <a:off x="1244986" y="3933056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800" b="1" dirty="0">
                <a:solidFill>
                  <a:srgbClr val="00A0FF"/>
                </a:solidFill>
              </a:rPr>
              <a:t>②</a:t>
            </a:r>
            <a:endParaRPr lang="ko-KR" altLang="en-US" sz="1800" b="1" dirty="0" smtClean="0">
              <a:solidFill>
                <a:srgbClr val="00A0FF"/>
              </a:solidFill>
            </a:endParaRPr>
          </a:p>
        </p:txBody>
      </p:sp>
      <p:pic>
        <p:nvPicPr>
          <p:cNvPr id="100" name="Picture 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835" y="2692532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1" name="TextBox 100"/>
          <p:cNvSpPr txBox="1"/>
          <p:nvPr/>
        </p:nvSpPr>
        <p:spPr>
          <a:xfrm>
            <a:off x="3806776" y="2564904"/>
            <a:ext cx="27094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55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(11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55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16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2" name="직선 연결선 101"/>
          <p:cNvCxnSpPr/>
          <p:nvPr/>
        </p:nvCxnSpPr>
        <p:spPr bwMode="auto">
          <a:xfrm>
            <a:off x="4512835" y="2863265"/>
            <a:ext cx="0" cy="311483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3" name="직선 연결선 102"/>
          <p:cNvCxnSpPr/>
          <p:nvPr/>
        </p:nvCxnSpPr>
        <p:spPr bwMode="auto">
          <a:xfrm>
            <a:off x="4876986" y="2863265"/>
            <a:ext cx="0" cy="311483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4" name="직선 연결선 103"/>
          <p:cNvCxnSpPr/>
          <p:nvPr/>
        </p:nvCxnSpPr>
        <p:spPr bwMode="auto">
          <a:xfrm>
            <a:off x="4512835" y="3171407"/>
            <a:ext cx="364151" cy="0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5" name="TextBox 104"/>
          <p:cNvSpPr txBox="1"/>
          <p:nvPr/>
        </p:nvSpPr>
        <p:spPr>
          <a:xfrm>
            <a:off x="4499992" y="317697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800" b="1" dirty="0" smtClean="0">
                <a:solidFill>
                  <a:srgbClr val="00A0FF"/>
                </a:solidFill>
              </a:rPr>
              <a:t>①</a:t>
            </a:r>
          </a:p>
        </p:txBody>
      </p:sp>
      <p:cxnSp>
        <p:nvCxnSpPr>
          <p:cNvPr id="106" name="직선 연결선 105"/>
          <p:cNvCxnSpPr/>
          <p:nvPr/>
        </p:nvCxnSpPr>
        <p:spPr bwMode="auto">
          <a:xfrm>
            <a:off x="4008636" y="2852936"/>
            <a:ext cx="0" cy="1080120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7" name="직선 연결선 106"/>
          <p:cNvCxnSpPr/>
          <p:nvPr/>
        </p:nvCxnSpPr>
        <p:spPr bwMode="auto">
          <a:xfrm>
            <a:off x="4703316" y="3566935"/>
            <a:ext cx="0" cy="366121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8" name="직선 연결선 107"/>
          <p:cNvCxnSpPr/>
          <p:nvPr/>
        </p:nvCxnSpPr>
        <p:spPr bwMode="auto">
          <a:xfrm>
            <a:off x="3995936" y="3933056"/>
            <a:ext cx="711805" cy="0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9" name="TextBox 108"/>
          <p:cNvSpPr txBox="1"/>
          <p:nvPr/>
        </p:nvSpPr>
        <p:spPr>
          <a:xfrm>
            <a:off x="4161310" y="3933056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800" b="1" dirty="0">
                <a:solidFill>
                  <a:srgbClr val="00A0FF"/>
                </a:solidFill>
              </a:rPr>
              <a:t>②</a:t>
            </a:r>
            <a:endParaRPr lang="ko-KR" altLang="en-US" sz="1800" b="1" dirty="0" smtClean="0">
              <a:solidFill>
                <a:srgbClr val="00A0FF"/>
              </a:solidFill>
            </a:endParaRPr>
          </a:p>
        </p:txBody>
      </p:sp>
      <p:pic>
        <p:nvPicPr>
          <p:cNvPr id="110" name="Picture 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8247" y="2692532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1" name="TextBox 110"/>
          <p:cNvSpPr txBox="1"/>
          <p:nvPr/>
        </p:nvSpPr>
        <p:spPr>
          <a:xfrm>
            <a:off x="542836" y="4340340"/>
            <a:ext cx="61173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왼쪽 식의 계산 결과는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49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이고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오른쪽 식의 계산 결과는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39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 서로 다릅니다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3807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1438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(2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페이지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버튼 없음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핵심 정리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9042" y="1568115"/>
            <a:ext cx="622990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spc="-15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en-US" altLang="ko-KR" sz="1900" b="1" spc="-150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b="1" spc="-150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덧셈과 뺄셈이 섞여 있는 식 계산하기</a:t>
            </a:r>
            <a:r>
              <a:rPr lang="en-US" altLang="ko-KR" sz="1900" b="1" spc="-150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b="1" spc="-15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06238" y="2157843"/>
            <a:ext cx="606351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   )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없으면 앞  에서부터 차례대로 계산합니다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046" y="230740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타원 54"/>
          <p:cNvSpPr/>
          <p:nvPr/>
        </p:nvSpPr>
        <p:spPr>
          <a:xfrm>
            <a:off x="6470677" y="53012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suh_h_0501_01_0002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6" name="Picture 3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411" y="2816932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직사각형 42"/>
          <p:cNvSpPr/>
          <p:nvPr/>
        </p:nvSpPr>
        <p:spPr bwMode="auto">
          <a:xfrm>
            <a:off x="2222725" y="2134024"/>
            <a:ext cx="405059" cy="39699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앞</a:t>
            </a:r>
          </a:p>
        </p:txBody>
      </p:sp>
      <p:pic>
        <p:nvPicPr>
          <p:cNvPr id="44" name="Picture 4">
            <a:extLst>
              <a:ext uri="{FF2B5EF4-FFF2-40B4-BE49-F238E27FC236}">
                <a16:creationId xmlns:a16="http://schemas.microsoft.com/office/drawing/2014/main" xmlns="" id="{9EC62CCE-8E0D-4D05-9DB9-71ED98EDC0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7650" y="200516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TextBox 55"/>
          <p:cNvSpPr txBox="1"/>
          <p:nvPr/>
        </p:nvSpPr>
        <p:spPr>
          <a:xfrm>
            <a:off x="1187624" y="2817911"/>
            <a:ext cx="301877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33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18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15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25</a:t>
            </a:r>
            <a:endParaRPr lang="ko-KR" altLang="en-US" sz="1900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7" name="직선 연결선 56"/>
          <p:cNvCxnSpPr/>
          <p:nvPr/>
        </p:nvCxnSpPr>
        <p:spPr bwMode="auto">
          <a:xfrm>
            <a:off x="1421188" y="3147619"/>
            <a:ext cx="0" cy="311483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직선 연결선 57"/>
          <p:cNvCxnSpPr/>
          <p:nvPr/>
        </p:nvCxnSpPr>
        <p:spPr bwMode="auto">
          <a:xfrm>
            <a:off x="1939531" y="3147619"/>
            <a:ext cx="0" cy="311483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직선 연결선 58"/>
          <p:cNvCxnSpPr/>
          <p:nvPr/>
        </p:nvCxnSpPr>
        <p:spPr bwMode="auto">
          <a:xfrm>
            <a:off x="1416148" y="3455761"/>
            <a:ext cx="523383" cy="0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0" name="TextBox 59"/>
          <p:cNvSpPr txBox="1"/>
          <p:nvPr/>
        </p:nvSpPr>
        <p:spPr>
          <a:xfrm>
            <a:off x="1452243" y="3427399"/>
            <a:ext cx="4539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800" dirty="0" smtClean="0">
                <a:solidFill>
                  <a:srgbClr val="FF0000"/>
                </a:solidFill>
              </a:rPr>
              <a:t>①</a:t>
            </a:r>
            <a:endParaRPr lang="en-US" altLang="ko-KR" sz="1800" dirty="0" smtClean="0">
              <a:solidFill>
                <a:srgbClr val="FF0000"/>
              </a:solidFill>
            </a:endParaRPr>
          </a:p>
          <a:p>
            <a:pPr algn="ctr"/>
            <a:r>
              <a:rPr lang="en-US" altLang="ko-KR" sz="1800" dirty="0" smtClean="0">
                <a:solidFill>
                  <a:srgbClr val="FF0000"/>
                </a:solidFill>
              </a:rPr>
              <a:t>15</a:t>
            </a:r>
            <a:endParaRPr lang="ko-KR" altLang="en-US" sz="1800" dirty="0" smtClean="0">
              <a:solidFill>
                <a:srgbClr val="FF0000"/>
              </a:solidFill>
            </a:endParaRPr>
          </a:p>
        </p:txBody>
      </p:sp>
      <p:cxnSp>
        <p:nvCxnSpPr>
          <p:cNvPr id="61" name="직선 연결선 60"/>
          <p:cNvCxnSpPr/>
          <p:nvPr/>
        </p:nvCxnSpPr>
        <p:spPr bwMode="auto">
          <a:xfrm>
            <a:off x="2443587" y="3137290"/>
            <a:ext cx="0" cy="1253369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직선 연결선 61"/>
          <p:cNvCxnSpPr/>
          <p:nvPr/>
        </p:nvCxnSpPr>
        <p:spPr bwMode="auto">
          <a:xfrm>
            <a:off x="1687503" y="4020969"/>
            <a:ext cx="0" cy="366121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직선 연결선 62"/>
          <p:cNvCxnSpPr/>
          <p:nvPr/>
        </p:nvCxnSpPr>
        <p:spPr bwMode="auto">
          <a:xfrm>
            <a:off x="1687503" y="4387091"/>
            <a:ext cx="756084" cy="0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4" name="TextBox 63"/>
          <p:cNvSpPr txBox="1"/>
          <p:nvPr/>
        </p:nvSpPr>
        <p:spPr>
          <a:xfrm>
            <a:off x="1838357" y="4390659"/>
            <a:ext cx="4539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800" dirty="0" smtClean="0">
                <a:solidFill>
                  <a:srgbClr val="00A0FF"/>
                </a:solidFill>
              </a:rPr>
              <a:t>②</a:t>
            </a:r>
            <a:endParaRPr lang="en-US" altLang="ko-KR" sz="1800" dirty="0" smtClean="0">
              <a:solidFill>
                <a:srgbClr val="00A0FF"/>
              </a:solidFill>
            </a:endParaRPr>
          </a:p>
          <a:p>
            <a:pPr algn="ctr"/>
            <a:r>
              <a:rPr lang="en-US" altLang="ko-KR" sz="1800" dirty="0" smtClean="0">
                <a:solidFill>
                  <a:srgbClr val="00A0FF"/>
                </a:solidFill>
              </a:rPr>
              <a:t>25</a:t>
            </a:r>
            <a:endParaRPr lang="ko-KR" altLang="en-US" sz="1800" dirty="0" smtClean="0">
              <a:solidFill>
                <a:srgbClr val="00A0FF"/>
              </a:solidFill>
            </a:endParaRPr>
          </a:p>
        </p:txBody>
      </p:sp>
      <p:grpSp>
        <p:nvGrpSpPr>
          <p:cNvPr id="65" name="그룹 64"/>
          <p:cNvGrpSpPr/>
          <p:nvPr/>
        </p:nvGrpSpPr>
        <p:grpSpPr>
          <a:xfrm>
            <a:off x="2775453" y="5265204"/>
            <a:ext cx="1595920" cy="256563"/>
            <a:chOff x="319554" y="1245924"/>
            <a:chExt cx="2636592" cy="423864"/>
          </a:xfrm>
        </p:grpSpPr>
        <p:pic>
          <p:nvPicPr>
            <p:cNvPr id="66" name="Picture 1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7" name="Picture 1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0" name="Picture 1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1" name="Picture 14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2" name="타원 71"/>
          <p:cNvSpPr/>
          <p:nvPr/>
        </p:nvSpPr>
        <p:spPr>
          <a:xfrm>
            <a:off x="2478915" y="519795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버튼 없음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핵심 정리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9042" y="1568115"/>
            <a:ext cx="622990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spc="-15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en-US" altLang="ko-KR" sz="1900" b="1" spc="-150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b="1" spc="-150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덧셈과 뺄셈이 섞여 있는 식 계산하기</a:t>
            </a:r>
            <a:r>
              <a:rPr lang="en-US" altLang="ko-KR" sz="1900" b="1" spc="-150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b="1" spc="-15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06238" y="2157843"/>
            <a:ext cx="606351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   )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있으면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을 먼저 계산합니다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046" y="230740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타원 54"/>
          <p:cNvSpPr/>
          <p:nvPr/>
        </p:nvSpPr>
        <p:spPr>
          <a:xfrm>
            <a:off x="6470677" y="53012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suh_h_0501_01_0002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6" name="Picture 3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411" y="2816932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직사각형 42"/>
          <p:cNvSpPr/>
          <p:nvPr/>
        </p:nvSpPr>
        <p:spPr bwMode="auto">
          <a:xfrm>
            <a:off x="2252090" y="2151703"/>
            <a:ext cx="843746" cy="39699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(   ) </a:t>
            </a: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안</a:t>
            </a:r>
          </a:p>
        </p:txBody>
      </p:sp>
      <p:pic>
        <p:nvPicPr>
          <p:cNvPr id="44" name="Picture 4">
            <a:extLst>
              <a:ext uri="{FF2B5EF4-FFF2-40B4-BE49-F238E27FC236}">
                <a16:creationId xmlns:a16="http://schemas.microsoft.com/office/drawing/2014/main" xmlns="" id="{9EC62CCE-8E0D-4D05-9DB9-71ED98EDC0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8640" y="195283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8" name="그룹 27"/>
          <p:cNvGrpSpPr/>
          <p:nvPr/>
        </p:nvGrpSpPr>
        <p:grpSpPr>
          <a:xfrm>
            <a:off x="2775600" y="5266800"/>
            <a:ext cx="1595920" cy="256563"/>
            <a:chOff x="5778748" y="2095482"/>
            <a:chExt cx="1595920" cy="256563"/>
          </a:xfrm>
        </p:grpSpPr>
        <p:grpSp>
          <p:nvGrpSpPr>
            <p:cNvPr id="29" name="그룹 28"/>
            <p:cNvGrpSpPr/>
            <p:nvPr/>
          </p:nvGrpSpPr>
          <p:grpSpPr>
            <a:xfrm>
              <a:off x="5778748" y="2095482"/>
              <a:ext cx="1595920" cy="256563"/>
              <a:chOff x="319554" y="1245924"/>
              <a:chExt cx="2636592" cy="423864"/>
            </a:xfrm>
          </p:grpSpPr>
          <p:pic>
            <p:nvPicPr>
              <p:cNvPr id="32" name="Picture 11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554" y="1245924"/>
                <a:ext cx="409575" cy="4000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3" name="Picture 13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36193" y="1312601"/>
                <a:ext cx="800100" cy="3048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4" name="Picture 14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37046" y="1260213"/>
                <a:ext cx="419100" cy="4095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30" name="Picture 1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7200" y="2134800"/>
              <a:ext cx="472767" cy="1787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1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4800" y="2138400"/>
              <a:ext cx="484298" cy="1844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5" name="TextBox 34"/>
          <p:cNvSpPr txBox="1"/>
          <p:nvPr/>
        </p:nvSpPr>
        <p:spPr>
          <a:xfrm>
            <a:off x="1151620" y="2816932"/>
            <a:ext cx="339959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33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(18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10)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33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28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900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7" name="직선 연결선 36"/>
          <p:cNvCxnSpPr/>
          <p:nvPr/>
        </p:nvCxnSpPr>
        <p:spPr bwMode="auto">
          <a:xfrm>
            <a:off x="1963970" y="3146640"/>
            <a:ext cx="0" cy="311483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직선 연결선 39"/>
          <p:cNvCxnSpPr/>
          <p:nvPr/>
        </p:nvCxnSpPr>
        <p:spPr bwMode="auto">
          <a:xfrm>
            <a:off x="2482313" y="3146640"/>
            <a:ext cx="0" cy="311483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직선 연결선 40"/>
          <p:cNvCxnSpPr/>
          <p:nvPr/>
        </p:nvCxnSpPr>
        <p:spPr bwMode="auto">
          <a:xfrm>
            <a:off x="1958930" y="3454782"/>
            <a:ext cx="523383" cy="0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2" name="TextBox 41"/>
          <p:cNvSpPr txBox="1"/>
          <p:nvPr/>
        </p:nvSpPr>
        <p:spPr>
          <a:xfrm>
            <a:off x="1995025" y="3426420"/>
            <a:ext cx="4539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800" dirty="0" smtClean="0">
                <a:solidFill>
                  <a:srgbClr val="FF0000"/>
                </a:solidFill>
              </a:rPr>
              <a:t>①</a:t>
            </a:r>
            <a:endParaRPr lang="en-US" altLang="ko-KR" sz="1800" dirty="0" smtClean="0">
              <a:solidFill>
                <a:srgbClr val="FF0000"/>
              </a:solidFill>
            </a:endParaRPr>
          </a:p>
          <a:p>
            <a:pPr algn="ctr"/>
            <a:r>
              <a:rPr lang="en-US" altLang="ko-KR" sz="1800" dirty="0" smtClean="0">
                <a:solidFill>
                  <a:srgbClr val="FF0000"/>
                </a:solidFill>
              </a:rPr>
              <a:t>28</a:t>
            </a:r>
            <a:endParaRPr lang="ko-KR" altLang="en-US" sz="1800" dirty="0" smtClean="0">
              <a:solidFill>
                <a:srgbClr val="FF0000"/>
              </a:solidFill>
            </a:endParaRPr>
          </a:p>
        </p:txBody>
      </p:sp>
      <p:cxnSp>
        <p:nvCxnSpPr>
          <p:cNvPr id="45" name="직선 연결선 44"/>
          <p:cNvCxnSpPr/>
          <p:nvPr/>
        </p:nvCxnSpPr>
        <p:spPr bwMode="auto">
          <a:xfrm>
            <a:off x="1382866" y="3136311"/>
            <a:ext cx="0" cy="1253369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직선 연결선 45"/>
          <p:cNvCxnSpPr/>
          <p:nvPr/>
        </p:nvCxnSpPr>
        <p:spPr bwMode="auto">
          <a:xfrm>
            <a:off x="2236359" y="4019990"/>
            <a:ext cx="0" cy="366121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직선 연결선 46"/>
          <p:cNvCxnSpPr/>
          <p:nvPr/>
        </p:nvCxnSpPr>
        <p:spPr bwMode="auto">
          <a:xfrm>
            <a:off x="1382866" y="4386112"/>
            <a:ext cx="859912" cy="0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8" name="TextBox 47"/>
          <p:cNvSpPr txBox="1"/>
          <p:nvPr/>
        </p:nvSpPr>
        <p:spPr>
          <a:xfrm>
            <a:off x="1634894" y="4389680"/>
            <a:ext cx="41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800" dirty="0" smtClean="0">
                <a:solidFill>
                  <a:srgbClr val="00A0FF"/>
                </a:solidFill>
              </a:rPr>
              <a:t>②</a:t>
            </a:r>
            <a:endParaRPr lang="en-US" altLang="ko-KR" sz="1800" dirty="0" smtClean="0">
              <a:solidFill>
                <a:srgbClr val="00A0FF"/>
              </a:solidFill>
            </a:endParaRPr>
          </a:p>
          <a:p>
            <a:pPr algn="ctr"/>
            <a:r>
              <a:rPr lang="en-US" altLang="ko-KR" sz="1800" dirty="0" smtClean="0">
                <a:solidFill>
                  <a:srgbClr val="00A0FF"/>
                </a:solidFill>
              </a:rPr>
              <a:t>5</a:t>
            </a:r>
            <a:endParaRPr lang="ko-KR" altLang="en-US" sz="1800" dirty="0" smtClean="0">
              <a:solidFill>
                <a:srgbClr val="00A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5359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001148" y="3008275"/>
            <a:ext cx="573109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b="1" smtClean="0">
                <a:latin typeface="맑은 고딕" pitchFamily="50" charset="-127"/>
                <a:ea typeface="맑은 고딕" pitchFamily="50" charset="-127"/>
              </a:rPr>
              <a:t>곱셈과 나눗셈이 섞여 있는 식을 계산해 볼까요</a:t>
            </a:r>
            <a:endParaRPr lang="en-US" altLang="ko-KR" sz="19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음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시간에 배울 내용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844" y="316689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음</a:t>
            </a: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시간에는 무엇을 배울까요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suh_h_0501_01_0002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_302_1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355" y="3633734"/>
            <a:ext cx="1083857" cy="355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7779" y="3625496"/>
            <a:ext cx="1066375" cy="355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TextBox 53"/>
          <p:cNvSpPr txBox="1"/>
          <p:nvPr/>
        </p:nvSpPr>
        <p:spPr>
          <a:xfrm>
            <a:off x="2050948" y="3640556"/>
            <a:ext cx="1493638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dirty="0" smtClean="0">
                <a:latin typeface="맑은 고딕" pitchFamily="50" charset="-127"/>
                <a:ea typeface="맑은 고딕" pitchFamily="50" charset="-127"/>
              </a:rPr>
              <a:t>12~13</a:t>
            </a:r>
            <a:r>
              <a:rPr lang="ko-KR" altLang="en-US" sz="1900" b="1" dirty="0" smtClean="0">
                <a:latin typeface="맑은 고딕" pitchFamily="50" charset="-127"/>
                <a:ea typeface="맑은 고딕" pitchFamily="50" charset="-127"/>
              </a:rPr>
              <a:t>쪽</a:t>
            </a:r>
          </a:p>
        </p:txBody>
      </p:sp>
      <p:sp>
        <p:nvSpPr>
          <p:cNvPr id="26" name="TextBox 53"/>
          <p:cNvSpPr txBox="1"/>
          <p:nvPr/>
        </p:nvSpPr>
        <p:spPr>
          <a:xfrm>
            <a:off x="4717274" y="3640556"/>
            <a:ext cx="1397341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dirty="0" smtClean="0">
                <a:latin typeface="맑은 고딕" pitchFamily="50" charset="-127"/>
                <a:ea typeface="맑은 고딕" pitchFamily="50" charset="-127"/>
              </a:rPr>
              <a:t>12~13</a:t>
            </a:r>
            <a:r>
              <a:rPr lang="ko-KR" altLang="en-US" sz="1900" b="1" dirty="0" smtClean="0">
                <a:latin typeface="맑은 고딕" pitchFamily="50" charset="-127"/>
                <a:ea typeface="맑은 고딕" pitchFamily="50" charset="-127"/>
              </a:rPr>
              <a:t>쪽</a:t>
            </a:r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확인 문제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게이트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버튼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5~6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학년군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한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)5-1_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확인문제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_1_02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버튼은 게이트 화면에만 있음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suh_h_0501_01_0002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63" y="872716"/>
            <a:ext cx="6895665" cy="4752528"/>
          </a:xfrm>
          <a:prstGeom prst="rect">
            <a:avLst/>
          </a:prstGeom>
        </p:spPr>
      </p:pic>
      <p:sp>
        <p:nvSpPr>
          <p:cNvPr id="21" name="타원 20"/>
          <p:cNvSpPr/>
          <p:nvPr/>
        </p:nvSpPr>
        <p:spPr>
          <a:xfrm>
            <a:off x="215516" y="946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3522872" y="4293096"/>
            <a:ext cx="50906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#2~3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494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손가락 버튼 클릭 시 아래 내용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처음에는 보이지 않음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손가락 깜박이는 효과 있음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(2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페이지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페이지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  와 같이 계산 순서를 나타내고 계산해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타원 40"/>
          <p:cNvSpPr/>
          <p:nvPr/>
        </p:nvSpPr>
        <p:spPr>
          <a:xfrm>
            <a:off x="5249468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suh_h_0501_01_0002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순서도: 대체 처리 67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71" name="순서도: 대체 처리 70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119" name="순서도: 대체 처리 118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TextBox 119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121" name="순서도: 대체 처리 120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TextBox 121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123" name="순서도: 대체 처리 122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TextBox 123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125" name="순서도: 대체 처리 124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TextBox 125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127" name="순서도: 대체 처리 126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TextBox 127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29" name="순서도: 대체 처리 128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TextBox 129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31" name="순서도: 대체 처리 130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TextBox 131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33" name="순서도: 대체 처리 132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TextBox 133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6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929" y="1645665"/>
            <a:ext cx="473142" cy="30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모서리가 둥근 직사각형 1"/>
          <p:cNvSpPr/>
          <p:nvPr/>
        </p:nvSpPr>
        <p:spPr>
          <a:xfrm>
            <a:off x="1979712" y="2024844"/>
            <a:ext cx="3384904" cy="1404156"/>
          </a:xfrm>
          <a:prstGeom prst="roundRect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024844"/>
            <a:ext cx="473142" cy="30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574810" y="2096852"/>
            <a:ext cx="274947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17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29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21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7" name="직선 연결선 86"/>
          <p:cNvCxnSpPr/>
          <p:nvPr/>
        </p:nvCxnSpPr>
        <p:spPr bwMode="auto">
          <a:xfrm>
            <a:off x="2805474" y="2452575"/>
            <a:ext cx="0" cy="112329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8" name="직선 연결선 87"/>
          <p:cNvCxnSpPr/>
          <p:nvPr/>
        </p:nvCxnSpPr>
        <p:spPr bwMode="auto">
          <a:xfrm>
            <a:off x="3323817" y="2452575"/>
            <a:ext cx="0" cy="112329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8" name="직선 연결선 97"/>
          <p:cNvCxnSpPr/>
          <p:nvPr/>
        </p:nvCxnSpPr>
        <p:spPr bwMode="auto">
          <a:xfrm>
            <a:off x="2800434" y="2564904"/>
            <a:ext cx="523383" cy="0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9" name="TextBox 98"/>
          <p:cNvSpPr txBox="1"/>
          <p:nvPr/>
        </p:nvSpPr>
        <p:spPr>
          <a:xfrm>
            <a:off x="2855765" y="256490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800" dirty="0" smtClean="0">
                <a:solidFill>
                  <a:srgbClr val="FF0000"/>
                </a:solidFill>
              </a:rPr>
              <a:t>①</a:t>
            </a:r>
            <a:endParaRPr lang="en-US" altLang="ko-KR" sz="1800" dirty="0" smtClean="0">
              <a:solidFill>
                <a:srgbClr val="FF0000"/>
              </a:solidFill>
            </a:endParaRPr>
          </a:p>
        </p:txBody>
      </p:sp>
      <p:cxnSp>
        <p:nvCxnSpPr>
          <p:cNvPr id="100" name="직선 연결선 99"/>
          <p:cNvCxnSpPr/>
          <p:nvPr/>
        </p:nvCxnSpPr>
        <p:spPr bwMode="auto">
          <a:xfrm>
            <a:off x="3757374" y="2452575"/>
            <a:ext cx="0" cy="616385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1" name="직선 연결선 100"/>
          <p:cNvCxnSpPr/>
          <p:nvPr/>
        </p:nvCxnSpPr>
        <p:spPr bwMode="auto">
          <a:xfrm>
            <a:off x="3056342" y="2924944"/>
            <a:ext cx="0" cy="144016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2" name="직선 연결선 101"/>
          <p:cNvCxnSpPr/>
          <p:nvPr/>
        </p:nvCxnSpPr>
        <p:spPr bwMode="auto">
          <a:xfrm>
            <a:off x="3054631" y="3068960"/>
            <a:ext cx="712267" cy="0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3" name="TextBox 102"/>
          <p:cNvSpPr txBox="1"/>
          <p:nvPr/>
        </p:nvSpPr>
        <p:spPr>
          <a:xfrm>
            <a:off x="3212496" y="305966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800" dirty="0" smtClean="0">
                <a:solidFill>
                  <a:srgbClr val="00A0FF"/>
                </a:solidFill>
              </a:rPr>
              <a:t>②</a:t>
            </a:r>
            <a:endParaRPr lang="en-US" altLang="ko-KR" sz="1800" dirty="0" smtClean="0">
              <a:solidFill>
                <a:srgbClr val="00A0FF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2087107" y="3701878"/>
            <a:ext cx="338499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43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29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</a:p>
        </p:txBody>
      </p:sp>
      <p:cxnSp>
        <p:nvCxnSpPr>
          <p:cNvPr id="105" name="직선 연결선 104"/>
          <p:cNvCxnSpPr/>
          <p:nvPr/>
        </p:nvCxnSpPr>
        <p:spPr bwMode="auto">
          <a:xfrm>
            <a:off x="2259229" y="4057601"/>
            <a:ext cx="0" cy="112329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6" name="직선 연결선 105"/>
          <p:cNvCxnSpPr/>
          <p:nvPr/>
        </p:nvCxnSpPr>
        <p:spPr bwMode="auto">
          <a:xfrm>
            <a:off x="2777572" y="4057601"/>
            <a:ext cx="0" cy="112329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7" name="직선 연결선 106"/>
          <p:cNvCxnSpPr/>
          <p:nvPr/>
        </p:nvCxnSpPr>
        <p:spPr bwMode="auto">
          <a:xfrm>
            <a:off x="2254189" y="4169930"/>
            <a:ext cx="523383" cy="0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8" name="TextBox 107"/>
          <p:cNvSpPr txBox="1"/>
          <p:nvPr/>
        </p:nvSpPr>
        <p:spPr>
          <a:xfrm>
            <a:off x="2309520" y="416993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800" dirty="0" smtClean="0">
                <a:solidFill>
                  <a:srgbClr val="FF0000"/>
                </a:solidFill>
              </a:rPr>
              <a:t>①</a:t>
            </a:r>
            <a:endParaRPr lang="en-US" altLang="ko-KR" sz="1800" dirty="0" smtClean="0">
              <a:solidFill>
                <a:srgbClr val="FF0000"/>
              </a:solidFill>
            </a:endParaRPr>
          </a:p>
        </p:txBody>
      </p:sp>
      <p:cxnSp>
        <p:nvCxnSpPr>
          <p:cNvPr id="109" name="직선 연결선 108"/>
          <p:cNvCxnSpPr/>
          <p:nvPr/>
        </p:nvCxnSpPr>
        <p:spPr bwMode="auto">
          <a:xfrm>
            <a:off x="3211129" y="4057601"/>
            <a:ext cx="0" cy="616385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0" name="직선 연결선 109"/>
          <p:cNvCxnSpPr/>
          <p:nvPr/>
        </p:nvCxnSpPr>
        <p:spPr bwMode="auto">
          <a:xfrm>
            <a:off x="2510097" y="4529970"/>
            <a:ext cx="0" cy="144016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1" name="직선 연결선 110"/>
          <p:cNvCxnSpPr/>
          <p:nvPr/>
        </p:nvCxnSpPr>
        <p:spPr bwMode="auto">
          <a:xfrm>
            <a:off x="2508386" y="4673986"/>
            <a:ext cx="712267" cy="0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2" name="TextBox 111"/>
          <p:cNvSpPr txBox="1"/>
          <p:nvPr/>
        </p:nvSpPr>
        <p:spPr>
          <a:xfrm>
            <a:off x="2666251" y="466469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800" dirty="0" smtClean="0">
                <a:solidFill>
                  <a:srgbClr val="00A0FF"/>
                </a:solidFill>
              </a:rPr>
              <a:t>②</a:t>
            </a:r>
            <a:endParaRPr lang="en-US" altLang="ko-KR" sz="1800" dirty="0" smtClean="0">
              <a:solidFill>
                <a:srgbClr val="00A0FF"/>
              </a:solidFill>
            </a:endParaRPr>
          </a:p>
        </p:txBody>
      </p:sp>
      <p:sp>
        <p:nvSpPr>
          <p:cNvPr id="113" name="직사각형 112"/>
          <p:cNvSpPr/>
          <p:nvPr/>
        </p:nvSpPr>
        <p:spPr bwMode="auto">
          <a:xfrm>
            <a:off x="3580115" y="3721469"/>
            <a:ext cx="1561487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36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29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65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5" name="Picture 4">
            <a:extLst>
              <a:ext uri="{FF2B5EF4-FFF2-40B4-BE49-F238E27FC236}">
                <a16:creationId xmlns:a16="http://schemas.microsoft.com/office/drawing/2014/main" xmlns="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471" y="359260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47" name="그룹 146"/>
          <p:cNvGrpSpPr/>
          <p:nvPr/>
        </p:nvGrpSpPr>
        <p:grpSpPr>
          <a:xfrm>
            <a:off x="2775453" y="5265204"/>
            <a:ext cx="1595920" cy="256563"/>
            <a:chOff x="319554" y="1245924"/>
            <a:chExt cx="2636592" cy="423864"/>
          </a:xfrm>
        </p:grpSpPr>
        <p:pic>
          <p:nvPicPr>
            <p:cNvPr id="148" name="Picture 1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9" name="Picture 1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0" name="Picture 1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1" name="Picture 14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52" name="타원 151"/>
          <p:cNvSpPr/>
          <p:nvPr/>
        </p:nvSpPr>
        <p:spPr>
          <a:xfrm>
            <a:off x="2481686" y="521524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53" name="Picture 1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4" name="타원 153"/>
          <p:cNvSpPr/>
          <p:nvPr/>
        </p:nvSpPr>
        <p:spPr>
          <a:xfrm>
            <a:off x="6269412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타원 62"/>
          <p:cNvSpPr/>
          <p:nvPr/>
        </p:nvSpPr>
        <p:spPr>
          <a:xfrm>
            <a:off x="2928615" y="429857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3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6251" y="4298575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3173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suh_h_0501_01_0002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5050630"/>
              </p:ext>
            </p:extLst>
          </p:nvPr>
        </p:nvGraphicFramePr>
        <p:xfrm>
          <a:off x="115384" y="6176630"/>
          <a:ext cx="358030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22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1_1_1_ani.mp4</a:t>
                      </a:r>
                      <a:endParaRPr lang="en-US" altLang="ko-KR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초등 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\3_002_2015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5-1\app\resource\contents\lesson01\ops\1\media\mp4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ko-KR" altLang="en-US" sz="1000" b="1" dirty="0" err="1" smtClean="0">
                <a:latin typeface="맑은 고딕" pitchFamily="50" charset="-127"/>
                <a:ea typeface="맑은 고딕" pitchFamily="50" charset="-127"/>
              </a:rPr>
              <a:t>게이트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참고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285" y="2552468"/>
            <a:ext cx="1836204" cy="10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 descr="C:\초등 수학\3_002_2015개정\한대희 5-1\app\resource\contents\lesson01\ops\1\media\mp4\1_1_1_ani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99" y="881401"/>
            <a:ext cx="6897327" cy="4743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그룹 4"/>
          <p:cNvGrpSpPr/>
          <p:nvPr/>
        </p:nvGrpSpPr>
        <p:grpSpPr>
          <a:xfrm>
            <a:off x="71499" y="889650"/>
            <a:ext cx="6924993" cy="4735594"/>
            <a:chOff x="71499" y="889650"/>
            <a:chExt cx="6924993" cy="4735594"/>
          </a:xfrm>
        </p:grpSpPr>
        <p:sp>
          <p:nvSpPr>
            <p:cNvPr id="20" name="직사각형 19"/>
            <p:cNvSpPr/>
            <p:nvPr/>
          </p:nvSpPr>
          <p:spPr>
            <a:xfrm>
              <a:off x="71499" y="889650"/>
              <a:ext cx="6924993" cy="4735594"/>
            </a:xfrm>
            <a:prstGeom prst="rect">
              <a:avLst/>
            </a:prstGeom>
            <a:solidFill>
              <a:schemeClr val="bg1">
                <a:lumMod val="50000"/>
                <a:alpha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1840414" y="2416220"/>
              <a:ext cx="3435393" cy="1260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762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36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자전거 </a:t>
              </a:r>
              <a:r>
                <a:rPr lang="ko-KR" altLang="en-US" sz="3600" b="1" dirty="0" smtClean="0">
                  <a:solidFill>
                    <a:schemeClr val="accent6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대여점</a:t>
              </a:r>
              <a:endParaRPr lang="ko-KR" altLang="en-US" sz="3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6" name="타원 25"/>
            <p:cNvSpPr/>
            <p:nvPr/>
          </p:nvSpPr>
          <p:spPr>
            <a:xfrm>
              <a:off x="3405575" y="3478338"/>
              <a:ext cx="396044" cy="396044"/>
            </a:xfrm>
            <a:prstGeom prst="ellipse">
              <a:avLst/>
            </a:prstGeom>
            <a:solidFill>
              <a:schemeClr val="accent6"/>
            </a:solidFill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이등변 삼각형 26"/>
            <p:cNvSpPr/>
            <p:nvPr/>
          </p:nvSpPr>
          <p:spPr>
            <a:xfrm rot="5400000">
              <a:off x="3515514" y="3586350"/>
              <a:ext cx="208823" cy="180020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8431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직사각형 74"/>
          <p:cNvSpPr/>
          <p:nvPr/>
        </p:nvSpPr>
        <p:spPr bwMode="auto">
          <a:xfrm>
            <a:off x="3580115" y="3721469"/>
            <a:ext cx="1561487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36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29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65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6" name="Picture 4">
            <a:extLst>
              <a:ext uri="{FF2B5EF4-FFF2-40B4-BE49-F238E27FC236}">
                <a16:creationId xmlns:a16="http://schemas.microsoft.com/office/drawing/2014/main" xmlns="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471" y="359260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  와 같이 계산 순서를 나타내고 계산해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suh_h_0501_01_0002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순서도: 대체 처리 67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71" name="순서도: 대체 처리 70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119" name="순서도: 대체 처리 118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TextBox 119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121" name="순서도: 대체 처리 120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TextBox 121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123" name="순서도: 대체 처리 122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TextBox 123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125" name="순서도: 대체 처리 124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TextBox 125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127" name="순서도: 대체 처리 126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TextBox 127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29" name="순서도: 대체 처리 128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TextBox 129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31" name="순서도: 대체 처리 130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TextBox 131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33" name="순서도: 대체 처리 132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TextBox 133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6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929" y="1645665"/>
            <a:ext cx="473142" cy="30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모서리가 둥근 직사각형 1"/>
          <p:cNvSpPr/>
          <p:nvPr/>
        </p:nvSpPr>
        <p:spPr>
          <a:xfrm>
            <a:off x="1979712" y="2024844"/>
            <a:ext cx="3384904" cy="1404156"/>
          </a:xfrm>
          <a:prstGeom prst="roundRect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024844"/>
            <a:ext cx="473142" cy="30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574810" y="2096852"/>
            <a:ext cx="274947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17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29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21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7" name="직선 연결선 86"/>
          <p:cNvCxnSpPr/>
          <p:nvPr/>
        </p:nvCxnSpPr>
        <p:spPr bwMode="auto">
          <a:xfrm>
            <a:off x="2805474" y="2452575"/>
            <a:ext cx="0" cy="112329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8" name="직선 연결선 87"/>
          <p:cNvCxnSpPr/>
          <p:nvPr/>
        </p:nvCxnSpPr>
        <p:spPr bwMode="auto">
          <a:xfrm>
            <a:off x="3323817" y="2452575"/>
            <a:ext cx="0" cy="112329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8" name="직선 연결선 97"/>
          <p:cNvCxnSpPr/>
          <p:nvPr/>
        </p:nvCxnSpPr>
        <p:spPr bwMode="auto">
          <a:xfrm>
            <a:off x="2800434" y="2564904"/>
            <a:ext cx="523383" cy="0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9" name="TextBox 98"/>
          <p:cNvSpPr txBox="1"/>
          <p:nvPr/>
        </p:nvSpPr>
        <p:spPr>
          <a:xfrm>
            <a:off x="2855765" y="256490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800" dirty="0" smtClean="0">
                <a:solidFill>
                  <a:srgbClr val="FF0000"/>
                </a:solidFill>
              </a:rPr>
              <a:t>①</a:t>
            </a:r>
            <a:endParaRPr lang="en-US" altLang="ko-KR" sz="1800" dirty="0" smtClean="0">
              <a:solidFill>
                <a:srgbClr val="FF0000"/>
              </a:solidFill>
            </a:endParaRPr>
          </a:p>
        </p:txBody>
      </p:sp>
      <p:cxnSp>
        <p:nvCxnSpPr>
          <p:cNvPr id="100" name="직선 연결선 99"/>
          <p:cNvCxnSpPr/>
          <p:nvPr/>
        </p:nvCxnSpPr>
        <p:spPr bwMode="auto">
          <a:xfrm>
            <a:off x="3757374" y="2452575"/>
            <a:ext cx="0" cy="616385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1" name="직선 연결선 100"/>
          <p:cNvCxnSpPr/>
          <p:nvPr/>
        </p:nvCxnSpPr>
        <p:spPr bwMode="auto">
          <a:xfrm>
            <a:off x="3056342" y="2924944"/>
            <a:ext cx="0" cy="144016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2" name="직선 연결선 101"/>
          <p:cNvCxnSpPr/>
          <p:nvPr/>
        </p:nvCxnSpPr>
        <p:spPr bwMode="auto">
          <a:xfrm>
            <a:off x="3054631" y="3068960"/>
            <a:ext cx="712267" cy="0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3" name="TextBox 102"/>
          <p:cNvSpPr txBox="1"/>
          <p:nvPr/>
        </p:nvSpPr>
        <p:spPr>
          <a:xfrm>
            <a:off x="3212496" y="305966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800" dirty="0" smtClean="0">
                <a:solidFill>
                  <a:srgbClr val="00A0FF"/>
                </a:solidFill>
              </a:rPr>
              <a:t>②</a:t>
            </a:r>
            <a:endParaRPr lang="en-US" altLang="ko-KR" sz="1800" dirty="0" smtClean="0">
              <a:solidFill>
                <a:srgbClr val="00A0FF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2087107" y="3701878"/>
            <a:ext cx="338499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43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29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      </a:t>
            </a:r>
          </a:p>
        </p:txBody>
      </p:sp>
      <p:cxnSp>
        <p:nvCxnSpPr>
          <p:cNvPr id="105" name="직선 연결선 104"/>
          <p:cNvCxnSpPr/>
          <p:nvPr/>
        </p:nvCxnSpPr>
        <p:spPr bwMode="auto">
          <a:xfrm>
            <a:off x="2259229" y="4057601"/>
            <a:ext cx="0" cy="112329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6" name="직선 연결선 105"/>
          <p:cNvCxnSpPr/>
          <p:nvPr/>
        </p:nvCxnSpPr>
        <p:spPr bwMode="auto">
          <a:xfrm>
            <a:off x="2777572" y="4057601"/>
            <a:ext cx="0" cy="112329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7" name="직선 연결선 106"/>
          <p:cNvCxnSpPr/>
          <p:nvPr/>
        </p:nvCxnSpPr>
        <p:spPr bwMode="auto">
          <a:xfrm>
            <a:off x="2254189" y="4169930"/>
            <a:ext cx="523383" cy="0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8" name="TextBox 107"/>
          <p:cNvSpPr txBox="1"/>
          <p:nvPr/>
        </p:nvSpPr>
        <p:spPr>
          <a:xfrm>
            <a:off x="2309520" y="416993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800" dirty="0" smtClean="0">
                <a:solidFill>
                  <a:srgbClr val="FF0000"/>
                </a:solidFill>
              </a:rPr>
              <a:t>①</a:t>
            </a:r>
            <a:endParaRPr lang="en-US" altLang="ko-KR" sz="1800" dirty="0" smtClean="0">
              <a:solidFill>
                <a:srgbClr val="FF0000"/>
              </a:solidFill>
            </a:endParaRPr>
          </a:p>
        </p:txBody>
      </p:sp>
      <p:cxnSp>
        <p:nvCxnSpPr>
          <p:cNvPr id="109" name="직선 연결선 108"/>
          <p:cNvCxnSpPr/>
          <p:nvPr/>
        </p:nvCxnSpPr>
        <p:spPr bwMode="auto">
          <a:xfrm>
            <a:off x="3211129" y="4057601"/>
            <a:ext cx="0" cy="616385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0" name="직선 연결선 109"/>
          <p:cNvCxnSpPr/>
          <p:nvPr/>
        </p:nvCxnSpPr>
        <p:spPr bwMode="auto">
          <a:xfrm>
            <a:off x="2510097" y="4529970"/>
            <a:ext cx="0" cy="144016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1" name="직선 연결선 110"/>
          <p:cNvCxnSpPr/>
          <p:nvPr/>
        </p:nvCxnSpPr>
        <p:spPr bwMode="auto">
          <a:xfrm>
            <a:off x="2508386" y="4673986"/>
            <a:ext cx="712267" cy="0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2" name="TextBox 111"/>
          <p:cNvSpPr txBox="1"/>
          <p:nvPr/>
        </p:nvSpPr>
        <p:spPr>
          <a:xfrm>
            <a:off x="2666251" y="466469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800" dirty="0" smtClean="0">
                <a:solidFill>
                  <a:srgbClr val="00A0FF"/>
                </a:solidFill>
              </a:rPr>
              <a:t>②</a:t>
            </a:r>
            <a:endParaRPr lang="en-US" altLang="ko-KR" sz="1800" dirty="0" smtClean="0">
              <a:solidFill>
                <a:srgbClr val="00A0FF"/>
              </a:solidFill>
            </a:endParaRPr>
          </a:p>
        </p:txBody>
      </p:sp>
      <p:grpSp>
        <p:nvGrpSpPr>
          <p:cNvPr id="147" name="그룹 146"/>
          <p:cNvGrpSpPr/>
          <p:nvPr/>
        </p:nvGrpSpPr>
        <p:grpSpPr>
          <a:xfrm>
            <a:off x="2775453" y="5265204"/>
            <a:ext cx="1595920" cy="256563"/>
            <a:chOff x="319554" y="1245924"/>
            <a:chExt cx="2636592" cy="423864"/>
          </a:xfrm>
        </p:grpSpPr>
        <p:pic>
          <p:nvPicPr>
            <p:cNvPr id="148" name="Picture 1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9" name="Picture 1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0" name="Picture 1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1" name="Picture 14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53" name="Picture 1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3" name="그룹 62"/>
          <p:cNvGrpSpPr/>
          <p:nvPr/>
        </p:nvGrpSpPr>
        <p:grpSpPr>
          <a:xfrm>
            <a:off x="211371" y="2888940"/>
            <a:ext cx="6667165" cy="2348424"/>
            <a:chOff x="211371" y="2888940"/>
            <a:chExt cx="6667165" cy="2348424"/>
          </a:xfrm>
        </p:grpSpPr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xmlns="" id="{F312E820-FAE6-40D2-BC13-580A5D20DCC8}"/>
                </a:ext>
              </a:extLst>
            </p:cNvPr>
            <p:cNvSpPr/>
            <p:nvPr/>
          </p:nvSpPr>
          <p:spPr>
            <a:xfrm>
              <a:off x="211371" y="3050958"/>
              <a:ext cx="6667165" cy="199829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5" name="모서리가 둥근 직사각형 38">
              <a:extLst>
                <a:ext uri="{FF2B5EF4-FFF2-40B4-BE49-F238E27FC236}">
                  <a16:creationId xmlns:a16="http://schemas.microsoft.com/office/drawing/2014/main" xmlns="" id="{ABBE2CFD-EDEF-408E-B6E7-754E554E2514}"/>
                </a:ext>
              </a:extLst>
            </p:cNvPr>
            <p:cNvSpPr/>
            <p:nvPr/>
          </p:nvSpPr>
          <p:spPr>
            <a:xfrm>
              <a:off x="370800" y="2888940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67" name="직각 삼각형 66">
              <a:extLst>
                <a:ext uri="{FF2B5EF4-FFF2-40B4-BE49-F238E27FC236}">
                  <a16:creationId xmlns:a16="http://schemas.microsoft.com/office/drawing/2014/main" xmlns="" id="{DB7D3205-CE04-4023-B35E-5BEC273DE875}"/>
                </a:ext>
              </a:extLst>
            </p:cNvPr>
            <p:cNvSpPr/>
            <p:nvPr/>
          </p:nvSpPr>
          <p:spPr>
            <a:xfrm flipH="1" flipV="1">
              <a:off x="5280511" y="5049257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503548" y="3212976"/>
            <a:ext cx="4552849" cy="4140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   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 없으면 앞에서부터 차례대로 계산합니다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11914" y="3631046"/>
            <a:ext cx="25626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43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29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36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29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65</a:t>
            </a:r>
            <a:endParaRPr lang="ko-KR" altLang="en-US" sz="1600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8" name="직선 연결선 77"/>
          <p:cNvCxnSpPr/>
          <p:nvPr/>
        </p:nvCxnSpPr>
        <p:spPr bwMode="auto">
          <a:xfrm>
            <a:off x="721587" y="3986769"/>
            <a:ext cx="0" cy="112329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9" name="직선 연결선 78"/>
          <p:cNvCxnSpPr/>
          <p:nvPr/>
        </p:nvCxnSpPr>
        <p:spPr bwMode="auto">
          <a:xfrm>
            <a:off x="1087977" y="3986769"/>
            <a:ext cx="0" cy="112329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0" name="직선 연결선 79"/>
          <p:cNvCxnSpPr/>
          <p:nvPr/>
        </p:nvCxnSpPr>
        <p:spPr bwMode="auto">
          <a:xfrm>
            <a:off x="721587" y="4099098"/>
            <a:ext cx="366390" cy="0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1" name="TextBox 80"/>
          <p:cNvSpPr txBox="1"/>
          <p:nvPr/>
        </p:nvSpPr>
        <p:spPr>
          <a:xfrm>
            <a:off x="710983" y="4133213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rgbClr val="FF0000"/>
                </a:solidFill>
              </a:rPr>
              <a:t>①</a:t>
            </a:r>
            <a:endParaRPr lang="en-US" altLang="ko-KR" sz="1600" dirty="0" smtClean="0">
              <a:solidFill>
                <a:srgbClr val="FF0000"/>
              </a:solidFill>
            </a:endParaRPr>
          </a:p>
        </p:txBody>
      </p:sp>
      <p:cxnSp>
        <p:nvCxnSpPr>
          <p:cNvPr id="82" name="직선 연결선 81"/>
          <p:cNvCxnSpPr/>
          <p:nvPr/>
        </p:nvCxnSpPr>
        <p:spPr bwMode="auto">
          <a:xfrm>
            <a:off x="1484021" y="3986769"/>
            <a:ext cx="0" cy="616385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3" name="직선 연결선 82"/>
          <p:cNvCxnSpPr/>
          <p:nvPr/>
        </p:nvCxnSpPr>
        <p:spPr bwMode="auto">
          <a:xfrm>
            <a:off x="907957" y="4459138"/>
            <a:ext cx="0" cy="144016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4" name="직선 연결선 83"/>
          <p:cNvCxnSpPr/>
          <p:nvPr/>
        </p:nvCxnSpPr>
        <p:spPr bwMode="auto">
          <a:xfrm>
            <a:off x="907957" y="4603154"/>
            <a:ext cx="576064" cy="0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5" name="TextBox 84"/>
          <p:cNvSpPr txBox="1"/>
          <p:nvPr/>
        </p:nvSpPr>
        <p:spPr>
          <a:xfrm>
            <a:off x="1015969" y="4658755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rgbClr val="00A0FF"/>
                </a:solidFill>
              </a:rPr>
              <a:t>②</a:t>
            </a:r>
            <a:endParaRPr lang="en-US" altLang="ko-KR" sz="1600" dirty="0" smtClean="0">
              <a:solidFill>
                <a:srgbClr val="00A0FF"/>
              </a:solidFill>
            </a:endParaRPr>
          </a:p>
        </p:txBody>
      </p:sp>
      <p:pic>
        <p:nvPicPr>
          <p:cNvPr id="89" name="Picture 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201" y="3423295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275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손가락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클릭 시 아래 내용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처음에는 보이지 않음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손가락 깜박이는 효과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페이지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  와 같이 계산 순서를 나타내고 계산해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타원 40"/>
          <p:cNvSpPr/>
          <p:nvPr/>
        </p:nvSpPr>
        <p:spPr>
          <a:xfrm>
            <a:off x="5283574" y="494367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suh_h_0501_01_0002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순서도: 대체 처리 67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71" name="순서도: 대체 처리 70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119" name="순서도: 대체 처리 118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TextBox 119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121" name="순서도: 대체 처리 120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TextBox 121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123" name="순서도: 대체 처리 122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TextBox 123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125" name="순서도: 대체 처리 124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TextBox 125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127" name="순서도: 대체 처리 126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TextBox 127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29" name="순서도: 대체 처리 128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TextBox 129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31" name="순서도: 대체 처리 130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TextBox 131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33" name="순서도: 대체 처리 132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TextBox 133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6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929" y="1645665"/>
            <a:ext cx="473142" cy="30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모서리가 둥근 직사각형 1"/>
          <p:cNvSpPr/>
          <p:nvPr/>
        </p:nvSpPr>
        <p:spPr>
          <a:xfrm>
            <a:off x="1979712" y="2024844"/>
            <a:ext cx="3384904" cy="1404156"/>
          </a:xfrm>
          <a:prstGeom prst="roundRect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024844"/>
            <a:ext cx="473142" cy="30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574810" y="2096852"/>
            <a:ext cx="274947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17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29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21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7" name="직선 연결선 86"/>
          <p:cNvCxnSpPr/>
          <p:nvPr/>
        </p:nvCxnSpPr>
        <p:spPr bwMode="auto">
          <a:xfrm>
            <a:off x="2805474" y="2452575"/>
            <a:ext cx="0" cy="112329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8" name="직선 연결선 87"/>
          <p:cNvCxnSpPr/>
          <p:nvPr/>
        </p:nvCxnSpPr>
        <p:spPr bwMode="auto">
          <a:xfrm>
            <a:off x="3323817" y="2452575"/>
            <a:ext cx="0" cy="112329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8" name="직선 연결선 97"/>
          <p:cNvCxnSpPr/>
          <p:nvPr/>
        </p:nvCxnSpPr>
        <p:spPr bwMode="auto">
          <a:xfrm>
            <a:off x="2800434" y="2564904"/>
            <a:ext cx="523383" cy="0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9" name="TextBox 98"/>
          <p:cNvSpPr txBox="1"/>
          <p:nvPr/>
        </p:nvSpPr>
        <p:spPr>
          <a:xfrm>
            <a:off x="2855765" y="256490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800" dirty="0" smtClean="0">
                <a:solidFill>
                  <a:srgbClr val="FF0000"/>
                </a:solidFill>
              </a:rPr>
              <a:t>①</a:t>
            </a:r>
            <a:endParaRPr lang="en-US" altLang="ko-KR" sz="1800" dirty="0" smtClean="0">
              <a:solidFill>
                <a:srgbClr val="FF0000"/>
              </a:solidFill>
            </a:endParaRPr>
          </a:p>
        </p:txBody>
      </p:sp>
      <p:cxnSp>
        <p:nvCxnSpPr>
          <p:cNvPr id="100" name="직선 연결선 99"/>
          <p:cNvCxnSpPr/>
          <p:nvPr/>
        </p:nvCxnSpPr>
        <p:spPr bwMode="auto">
          <a:xfrm>
            <a:off x="3757374" y="2452575"/>
            <a:ext cx="0" cy="616385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1" name="직선 연결선 100"/>
          <p:cNvCxnSpPr/>
          <p:nvPr/>
        </p:nvCxnSpPr>
        <p:spPr bwMode="auto">
          <a:xfrm>
            <a:off x="3056342" y="2924944"/>
            <a:ext cx="0" cy="144016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2" name="직선 연결선 101"/>
          <p:cNvCxnSpPr/>
          <p:nvPr/>
        </p:nvCxnSpPr>
        <p:spPr bwMode="auto">
          <a:xfrm>
            <a:off x="3054631" y="3068960"/>
            <a:ext cx="712267" cy="0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3" name="TextBox 102"/>
          <p:cNvSpPr txBox="1"/>
          <p:nvPr/>
        </p:nvSpPr>
        <p:spPr>
          <a:xfrm>
            <a:off x="3212496" y="305966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800" dirty="0" smtClean="0">
                <a:solidFill>
                  <a:srgbClr val="00A0FF"/>
                </a:solidFill>
              </a:rPr>
              <a:t>②</a:t>
            </a:r>
            <a:endParaRPr lang="en-US" altLang="ko-KR" sz="1800" dirty="0" smtClean="0">
              <a:solidFill>
                <a:srgbClr val="00A0FF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2087107" y="3701878"/>
            <a:ext cx="338499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43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29)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</a:p>
        </p:txBody>
      </p:sp>
      <p:cxnSp>
        <p:nvCxnSpPr>
          <p:cNvPr id="105" name="직선 연결선 104"/>
          <p:cNvCxnSpPr/>
          <p:nvPr/>
        </p:nvCxnSpPr>
        <p:spPr bwMode="auto">
          <a:xfrm>
            <a:off x="2829521" y="4057601"/>
            <a:ext cx="0" cy="112329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6" name="직선 연결선 105"/>
          <p:cNvCxnSpPr/>
          <p:nvPr/>
        </p:nvCxnSpPr>
        <p:spPr bwMode="auto">
          <a:xfrm>
            <a:off x="3275856" y="4057601"/>
            <a:ext cx="0" cy="112329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7" name="직선 연결선 106"/>
          <p:cNvCxnSpPr/>
          <p:nvPr/>
        </p:nvCxnSpPr>
        <p:spPr bwMode="auto">
          <a:xfrm>
            <a:off x="2824481" y="4169930"/>
            <a:ext cx="451375" cy="0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8" name="TextBox 107"/>
          <p:cNvSpPr txBox="1"/>
          <p:nvPr/>
        </p:nvSpPr>
        <p:spPr>
          <a:xfrm>
            <a:off x="2843808" y="416993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800" dirty="0" smtClean="0">
                <a:solidFill>
                  <a:srgbClr val="FF0000"/>
                </a:solidFill>
              </a:rPr>
              <a:t>①</a:t>
            </a:r>
            <a:endParaRPr lang="en-US" altLang="ko-KR" sz="1800" dirty="0" smtClean="0">
              <a:solidFill>
                <a:srgbClr val="FF0000"/>
              </a:solidFill>
            </a:endParaRPr>
          </a:p>
        </p:txBody>
      </p:sp>
      <p:cxnSp>
        <p:nvCxnSpPr>
          <p:cNvPr id="109" name="직선 연결선 108"/>
          <p:cNvCxnSpPr/>
          <p:nvPr/>
        </p:nvCxnSpPr>
        <p:spPr bwMode="auto">
          <a:xfrm>
            <a:off x="2303748" y="4057601"/>
            <a:ext cx="0" cy="616385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0" name="직선 연결선 109"/>
          <p:cNvCxnSpPr/>
          <p:nvPr/>
        </p:nvCxnSpPr>
        <p:spPr bwMode="auto">
          <a:xfrm>
            <a:off x="3045543" y="4529970"/>
            <a:ext cx="0" cy="144016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1" name="직선 연결선 110"/>
          <p:cNvCxnSpPr/>
          <p:nvPr/>
        </p:nvCxnSpPr>
        <p:spPr bwMode="auto">
          <a:xfrm>
            <a:off x="2303748" y="4673986"/>
            <a:ext cx="746420" cy="0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2" name="TextBox 111"/>
          <p:cNvSpPr txBox="1"/>
          <p:nvPr/>
        </p:nvSpPr>
        <p:spPr>
          <a:xfrm>
            <a:off x="2464314" y="466469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800" dirty="0" smtClean="0">
                <a:solidFill>
                  <a:srgbClr val="00A0FF"/>
                </a:solidFill>
              </a:rPr>
              <a:t>②</a:t>
            </a:r>
            <a:endParaRPr lang="en-US" altLang="ko-KR" sz="1800" dirty="0" smtClean="0">
              <a:solidFill>
                <a:srgbClr val="00A0FF"/>
              </a:solidFill>
            </a:endParaRPr>
          </a:p>
        </p:txBody>
      </p:sp>
      <p:grpSp>
        <p:nvGrpSpPr>
          <p:cNvPr id="59" name="그룹 58"/>
          <p:cNvGrpSpPr/>
          <p:nvPr/>
        </p:nvGrpSpPr>
        <p:grpSpPr>
          <a:xfrm>
            <a:off x="2775600" y="5266800"/>
            <a:ext cx="1595920" cy="256563"/>
            <a:chOff x="5778748" y="2095482"/>
            <a:chExt cx="1595920" cy="256563"/>
          </a:xfrm>
        </p:grpSpPr>
        <p:grpSp>
          <p:nvGrpSpPr>
            <p:cNvPr id="60" name="그룹 59"/>
            <p:cNvGrpSpPr/>
            <p:nvPr/>
          </p:nvGrpSpPr>
          <p:grpSpPr>
            <a:xfrm>
              <a:off x="5778748" y="2095482"/>
              <a:ext cx="1595920" cy="256563"/>
              <a:chOff x="319554" y="1245924"/>
              <a:chExt cx="2636592" cy="423864"/>
            </a:xfrm>
          </p:grpSpPr>
          <p:pic>
            <p:nvPicPr>
              <p:cNvPr id="64" name="Picture 11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554" y="1245924"/>
                <a:ext cx="409575" cy="4000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5" name="Picture 13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36193" y="1312601"/>
                <a:ext cx="800100" cy="3048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7" name="Picture 14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37046" y="1260213"/>
                <a:ext cx="419100" cy="4095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61" name="Picture 1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7200" y="2134800"/>
              <a:ext cx="472767" cy="1787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3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4800" y="2138400"/>
              <a:ext cx="484298" cy="1844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0" name="직사각형 69"/>
          <p:cNvSpPr/>
          <p:nvPr/>
        </p:nvSpPr>
        <p:spPr bwMode="auto">
          <a:xfrm>
            <a:off x="3779912" y="3721469"/>
            <a:ext cx="1440160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43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36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3" name="Picture 4">
            <a:extLst>
              <a:ext uri="{FF2B5EF4-FFF2-40B4-BE49-F238E27FC236}">
                <a16:creationId xmlns:a16="http://schemas.microsoft.com/office/drawing/2014/main" xmlns="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1210" y="357301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" name="Picture 1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타원 77"/>
          <p:cNvSpPr/>
          <p:nvPr/>
        </p:nvSpPr>
        <p:spPr>
          <a:xfrm>
            <a:off x="6404710" y="497082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타원 79"/>
          <p:cNvSpPr/>
          <p:nvPr/>
        </p:nvSpPr>
        <p:spPr>
          <a:xfrm>
            <a:off x="2928615" y="429857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2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6251" y="4298575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5784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Box 75"/>
          <p:cNvSpPr txBox="1"/>
          <p:nvPr/>
        </p:nvSpPr>
        <p:spPr>
          <a:xfrm>
            <a:off x="2087107" y="3701878"/>
            <a:ext cx="338499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43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29)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</a:p>
        </p:txBody>
      </p:sp>
      <p:cxnSp>
        <p:nvCxnSpPr>
          <p:cNvPr id="83" name="직선 연결선 82"/>
          <p:cNvCxnSpPr/>
          <p:nvPr/>
        </p:nvCxnSpPr>
        <p:spPr bwMode="auto">
          <a:xfrm>
            <a:off x="2829521" y="4057601"/>
            <a:ext cx="0" cy="112329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4" name="직선 연결선 83"/>
          <p:cNvCxnSpPr/>
          <p:nvPr/>
        </p:nvCxnSpPr>
        <p:spPr bwMode="auto">
          <a:xfrm>
            <a:off x="3275856" y="4057601"/>
            <a:ext cx="0" cy="112329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5" name="직선 연결선 84"/>
          <p:cNvCxnSpPr/>
          <p:nvPr/>
        </p:nvCxnSpPr>
        <p:spPr bwMode="auto">
          <a:xfrm>
            <a:off x="2824481" y="4169930"/>
            <a:ext cx="451375" cy="0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9" name="TextBox 88"/>
          <p:cNvSpPr txBox="1"/>
          <p:nvPr/>
        </p:nvSpPr>
        <p:spPr>
          <a:xfrm>
            <a:off x="2843808" y="416993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800" dirty="0" smtClean="0">
                <a:solidFill>
                  <a:srgbClr val="FF0000"/>
                </a:solidFill>
              </a:rPr>
              <a:t>①</a:t>
            </a:r>
            <a:endParaRPr lang="en-US" altLang="ko-KR" sz="1800" dirty="0" smtClean="0">
              <a:solidFill>
                <a:srgbClr val="FF0000"/>
              </a:solidFill>
            </a:endParaRPr>
          </a:p>
        </p:txBody>
      </p:sp>
      <p:cxnSp>
        <p:nvCxnSpPr>
          <p:cNvPr id="90" name="직선 연결선 89"/>
          <p:cNvCxnSpPr/>
          <p:nvPr/>
        </p:nvCxnSpPr>
        <p:spPr bwMode="auto">
          <a:xfrm>
            <a:off x="2303748" y="4057601"/>
            <a:ext cx="0" cy="616385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1" name="직선 연결선 90"/>
          <p:cNvCxnSpPr/>
          <p:nvPr/>
        </p:nvCxnSpPr>
        <p:spPr bwMode="auto">
          <a:xfrm>
            <a:off x="3045543" y="4529970"/>
            <a:ext cx="0" cy="144016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2" name="직선 연결선 91"/>
          <p:cNvCxnSpPr/>
          <p:nvPr/>
        </p:nvCxnSpPr>
        <p:spPr bwMode="auto">
          <a:xfrm>
            <a:off x="2303748" y="4673986"/>
            <a:ext cx="746420" cy="0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3" name="TextBox 92"/>
          <p:cNvSpPr txBox="1"/>
          <p:nvPr/>
        </p:nvSpPr>
        <p:spPr>
          <a:xfrm>
            <a:off x="2464314" y="466469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800" dirty="0" smtClean="0">
                <a:solidFill>
                  <a:srgbClr val="00A0FF"/>
                </a:solidFill>
              </a:rPr>
              <a:t>②</a:t>
            </a:r>
            <a:endParaRPr lang="en-US" altLang="ko-KR" sz="1800" dirty="0" smtClean="0">
              <a:solidFill>
                <a:srgbClr val="00A0FF"/>
              </a:solidFill>
            </a:endParaRPr>
          </a:p>
        </p:txBody>
      </p:sp>
      <p:sp>
        <p:nvSpPr>
          <p:cNvPr id="94" name="직사각형 93"/>
          <p:cNvSpPr/>
          <p:nvPr/>
        </p:nvSpPr>
        <p:spPr bwMode="auto">
          <a:xfrm>
            <a:off x="3779912" y="3721469"/>
            <a:ext cx="1440160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43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36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5" name="Picture 4">
            <a:extLst>
              <a:ext uri="{FF2B5EF4-FFF2-40B4-BE49-F238E27FC236}">
                <a16:creationId xmlns:a16="http://schemas.microsoft.com/office/drawing/2014/main" xmlns="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1210" y="357301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6" name="타원 95"/>
          <p:cNvSpPr/>
          <p:nvPr/>
        </p:nvSpPr>
        <p:spPr>
          <a:xfrm>
            <a:off x="2928615" y="429857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6251" y="4298575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  와 같이 계산 순서를 나타내고 계산해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suh_h_0501_01_0002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순서도: 대체 처리 67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71" name="순서도: 대체 처리 70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119" name="순서도: 대체 처리 118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TextBox 119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121" name="순서도: 대체 처리 120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TextBox 121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123" name="순서도: 대체 처리 122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TextBox 123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125" name="순서도: 대체 처리 124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TextBox 125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127" name="순서도: 대체 처리 126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TextBox 127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29" name="순서도: 대체 처리 128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TextBox 129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31" name="순서도: 대체 처리 130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TextBox 131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33" name="순서도: 대체 처리 132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TextBox 133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6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929" y="1645665"/>
            <a:ext cx="473142" cy="30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모서리가 둥근 직사각형 1"/>
          <p:cNvSpPr/>
          <p:nvPr/>
        </p:nvSpPr>
        <p:spPr>
          <a:xfrm>
            <a:off x="1979712" y="2024844"/>
            <a:ext cx="3384904" cy="1404156"/>
          </a:xfrm>
          <a:prstGeom prst="roundRect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024844"/>
            <a:ext cx="473142" cy="30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574810" y="2096852"/>
            <a:ext cx="274947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17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29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21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7" name="직선 연결선 86"/>
          <p:cNvCxnSpPr/>
          <p:nvPr/>
        </p:nvCxnSpPr>
        <p:spPr bwMode="auto">
          <a:xfrm>
            <a:off x="2805474" y="2452575"/>
            <a:ext cx="0" cy="112329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8" name="직선 연결선 87"/>
          <p:cNvCxnSpPr/>
          <p:nvPr/>
        </p:nvCxnSpPr>
        <p:spPr bwMode="auto">
          <a:xfrm>
            <a:off x="3323817" y="2452575"/>
            <a:ext cx="0" cy="112329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8" name="직선 연결선 97"/>
          <p:cNvCxnSpPr/>
          <p:nvPr/>
        </p:nvCxnSpPr>
        <p:spPr bwMode="auto">
          <a:xfrm>
            <a:off x="2800434" y="2564904"/>
            <a:ext cx="523383" cy="0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9" name="TextBox 98"/>
          <p:cNvSpPr txBox="1"/>
          <p:nvPr/>
        </p:nvSpPr>
        <p:spPr>
          <a:xfrm>
            <a:off x="2855765" y="256490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800" dirty="0" smtClean="0">
                <a:solidFill>
                  <a:srgbClr val="FF0000"/>
                </a:solidFill>
              </a:rPr>
              <a:t>①</a:t>
            </a:r>
            <a:endParaRPr lang="en-US" altLang="ko-KR" sz="1800" dirty="0" smtClean="0">
              <a:solidFill>
                <a:srgbClr val="FF0000"/>
              </a:solidFill>
            </a:endParaRPr>
          </a:p>
        </p:txBody>
      </p:sp>
      <p:cxnSp>
        <p:nvCxnSpPr>
          <p:cNvPr id="100" name="직선 연결선 99"/>
          <p:cNvCxnSpPr/>
          <p:nvPr/>
        </p:nvCxnSpPr>
        <p:spPr bwMode="auto">
          <a:xfrm>
            <a:off x="3757374" y="2452575"/>
            <a:ext cx="0" cy="616385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1" name="직선 연결선 100"/>
          <p:cNvCxnSpPr/>
          <p:nvPr/>
        </p:nvCxnSpPr>
        <p:spPr bwMode="auto">
          <a:xfrm>
            <a:off x="3056342" y="2924944"/>
            <a:ext cx="0" cy="144016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2" name="직선 연결선 101"/>
          <p:cNvCxnSpPr/>
          <p:nvPr/>
        </p:nvCxnSpPr>
        <p:spPr bwMode="auto">
          <a:xfrm>
            <a:off x="3054631" y="3068960"/>
            <a:ext cx="712267" cy="0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3" name="TextBox 102"/>
          <p:cNvSpPr txBox="1"/>
          <p:nvPr/>
        </p:nvSpPr>
        <p:spPr>
          <a:xfrm>
            <a:off x="3212496" y="305966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800" dirty="0" smtClean="0">
                <a:solidFill>
                  <a:srgbClr val="00A0FF"/>
                </a:solidFill>
              </a:rPr>
              <a:t>②</a:t>
            </a:r>
            <a:endParaRPr lang="en-US" altLang="ko-KR" sz="1800" dirty="0" smtClean="0">
              <a:solidFill>
                <a:srgbClr val="00A0FF"/>
              </a:solidFill>
            </a:endParaRPr>
          </a:p>
        </p:txBody>
      </p:sp>
      <p:grpSp>
        <p:nvGrpSpPr>
          <p:cNvPr id="59" name="그룹 58"/>
          <p:cNvGrpSpPr/>
          <p:nvPr/>
        </p:nvGrpSpPr>
        <p:grpSpPr>
          <a:xfrm>
            <a:off x="2775600" y="5266800"/>
            <a:ext cx="1595920" cy="256563"/>
            <a:chOff x="5778748" y="2095482"/>
            <a:chExt cx="1595920" cy="256563"/>
          </a:xfrm>
        </p:grpSpPr>
        <p:grpSp>
          <p:nvGrpSpPr>
            <p:cNvPr id="60" name="그룹 59"/>
            <p:cNvGrpSpPr/>
            <p:nvPr/>
          </p:nvGrpSpPr>
          <p:grpSpPr>
            <a:xfrm>
              <a:off x="5778748" y="2095482"/>
              <a:ext cx="1595920" cy="256563"/>
              <a:chOff x="319554" y="1245924"/>
              <a:chExt cx="2636592" cy="423864"/>
            </a:xfrm>
          </p:grpSpPr>
          <p:pic>
            <p:nvPicPr>
              <p:cNvPr id="64" name="Picture 11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554" y="1245924"/>
                <a:ext cx="409575" cy="4000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5" name="Picture 13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36193" y="1312601"/>
                <a:ext cx="800100" cy="3048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7" name="Picture 14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37046" y="1260213"/>
                <a:ext cx="419100" cy="4095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61" name="Picture 12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7200" y="2134800"/>
              <a:ext cx="472767" cy="1787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3" name="Picture 1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4800" y="2138400"/>
              <a:ext cx="484298" cy="1844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77" name="Picture 1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13" name="그룹 112"/>
          <p:cNvGrpSpPr/>
          <p:nvPr/>
        </p:nvGrpSpPr>
        <p:grpSpPr>
          <a:xfrm>
            <a:off x="211371" y="2888940"/>
            <a:ext cx="6667165" cy="2348424"/>
            <a:chOff x="211371" y="2888940"/>
            <a:chExt cx="6667165" cy="2348424"/>
          </a:xfrm>
        </p:grpSpPr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xmlns="" id="{F312E820-FAE6-40D2-BC13-580A5D20DCC8}"/>
                </a:ext>
              </a:extLst>
            </p:cNvPr>
            <p:cNvSpPr/>
            <p:nvPr/>
          </p:nvSpPr>
          <p:spPr>
            <a:xfrm>
              <a:off x="211371" y="3050958"/>
              <a:ext cx="6667165" cy="199829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15" name="모서리가 둥근 직사각형 38">
              <a:extLst>
                <a:ext uri="{FF2B5EF4-FFF2-40B4-BE49-F238E27FC236}">
                  <a16:creationId xmlns:a16="http://schemas.microsoft.com/office/drawing/2014/main" xmlns="" id="{ABBE2CFD-EDEF-408E-B6E7-754E554E2514}"/>
                </a:ext>
              </a:extLst>
            </p:cNvPr>
            <p:cNvSpPr/>
            <p:nvPr/>
          </p:nvSpPr>
          <p:spPr>
            <a:xfrm>
              <a:off x="370800" y="2888940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116" name="직각 삼각형 115">
              <a:extLst>
                <a:ext uri="{FF2B5EF4-FFF2-40B4-BE49-F238E27FC236}">
                  <a16:creationId xmlns:a16="http://schemas.microsoft.com/office/drawing/2014/main" xmlns="" id="{DB7D3205-CE04-4023-B35E-5BEC273DE875}"/>
                </a:ext>
              </a:extLst>
            </p:cNvPr>
            <p:cNvSpPr/>
            <p:nvPr/>
          </p:nvSpPr>
          <p:spPr>
            <a:xfrm flipH="1" flipV="1">
              <a:off x="5280511" y="5049257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117" name="TextBox 116"/>
          <p:cNvSpPr txBox="1"/>
          <p:nvPr/>
        </p:nvSpPr>
        <p:spPr>
          <a:xfrm>
            <a:off x="482065" y="3212976"/>
            <a:ext cx="4665999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   )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있으면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   )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안을 먼저 계산합니다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511914" y="3631046"/>
            <a:ext cx="25626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43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(7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29)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43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36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600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35" name="직선 연결선 134"/>
          <p:cNvCxnSpPr/>
          <p:nvPr/>
        </p:nvCxnSpPr>
        <p:spPr bwMode="auto">
          <a:xfrm>
            <a:off x="1168418" y="3986769"/>
            <a:ext cx="0" cy="112329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6" name="직선 연결선 135"/>
          <p:cNvCxnSpPr/>
          <p:nvPr/>
        </p:nvCxnSpPr>
        <p:spPr bwMode="auto">
          <a:xfrm>
            <a:off x="1534808" y="3986769"/>
            <a:ext cx="0" cy="112329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7" name="직선 연결선 136"/>
          <p:cNvCxnSpPr/>
          <p:nvPr/>
        </p:nvCxnSpPr>
        <p:spPr bwMode="auto">
          <a:xfrm>
            <a:off x="1168418" y="4099098"/>
            <a:ext cx="366390" cy="0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8" name="TextBox 137"/>
          <p:cNvSpPr txBox="1"/>
          <p:nvPr/>
        </p:nvSpPr>
        <p:spPr>
          <a:xfrm>
            <a:off x="1157814" y="4133213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rgbClr val="FF0000"/>
                </a:solidFill>
              </a:rPr>
              <a:t>①</a:t>
            </a:r>
            <a:endParaRPr lang="en-US" altLang="ko-KR" sz="1600" dirty="0" smtClean="0">
              <a:solidFill>
                <a:srgbClr val="FF0000"/>
              </a:solidFill>
            </a:endParaRPr>
          </a:p>
        </p:txBody>
      </p:sp>
      <p:cxnSp>
        <p:nvCxnSpPr>
          <p:cNvPr id="139" name="직선 연결선 138"/>
          <p:cNvCxnSpPr/>
          <p:nvPr/>
        </p:nvCxnSpPr>
        <p:spPr bwMode="auto">
          <a:xfrm>
            <a:off x="719572" y="3986769"/>
            <a:ext cx="0" cy="616385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0" name="직선 연결선 139"/>
          <p:cNvCxnSpPr/>
          <p:nvPr/>
        </p:nvCxnSpPr>
        <p:spPr bwMode="auto">
          <a:xfrm>
            <a:off x="1348594" y="4459138"/>
            <a:ext cx="0" cy="144016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1" name="직선 연결선 140"/>
          <p:cNvCxnSpPr/>
          <p:nvPr/>
        </p:nvCxnSpPr>
        <p:spPr bwMode="auto">
          <a:xfrm>
            <a:off x="719572" y="4603154"/>
            <a:ext cx="633167" cy="0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2" name="TextBox 141"/>
          <p:cNvSpPr txBox="1"/>
          <p:nvPr/>
        </p:nvSpPr>
        <p:spPr>
          <a:xfrm>
            <a:off x="869782" y="4658755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rgbClr val="00A0FF"/>
                </a:solidFill>
              </a:rPr>
              <a:t>②</a:t>
            </a:r>
            <a:endParaRPr lang="en-US" altLang="ko-KR" sz="1600" dirty="0" smtClean="0">
              <a:solidFill>
                <a:srgbClr val="00A0FF"/>
              </a:solidFill>
            </a:endParaRPr>
          </a:p>
        </p:txBody>
      </p:sp>
      <p:pic>
        <p:nvPicPr>
          <p:cNvPr id="75" name="Picture 4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201" y="3423295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1409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 영역은 라인 박스 내 전체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잘못 계산한 곳을 찾아 바르게 계산해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suh_h_0501_01_0002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6" name="타원 105"/>
          <p:cNvSpPr/>
          <p:nvPr/>
        </p:nvSpPr>
        <p:spPr>
          <a:xfrm>
            <a:off x="5914607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3" name="그룹 72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75" name="순서도: 대체 처리 74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82" name="순서도: 대체 처리 81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TextBox 82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84" name="순서도: 대체 처리 83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TextBox 84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87" name="순서도: 대체 처리 86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89" name="순서도: 대체 처리 88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TextBox 89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1" name="순서도: 대체 처리 90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TextBox 91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3" name="순서도: 대체 처리 92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TextBox 93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5" name="순서도: 대체 처리 94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TextBox 95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97" name="순서도: 대체 처리 96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TextBox 103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3" name="모서리가 둥근 직사각형 2"/>
          <p:cNvSpPr/>
          <p:nvPr/>
        </p:nvSpPr>
        <p:spPr>
          <a:xfrm>
            <a:off x="611560" y="2960948"/>
            <a:ext cx="2586252" cy="1764196"/>
          </a:xfrm>
          <a:prstGeom prst="round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873D94E8-EA6B-411D-8EAC-2972D3416F42}"/>
              </a:ext>
            </a:extLst>
          </p:cNvPr>
          <p:cNvSpPr txBox="1"/>
          <p:nvPr/>
        </p:nvSpPr>
        <p:spPr>
          <a:xfrm>
            <a:off x="1053002" y="2456892"/>
            <a:ext cx="1524371" cy="42564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잘못된 계산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691072" y="3104964"/>
            <a:ext cx="3384993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28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(9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19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en-US" altLang="ko-KR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9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28</a:t>
            </a:r>
            <a:r>
              <a:rPr lang="ko-KR" altLang="en-US" sz="19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(9</a:t>
            </a:r>
            <a:r>
              <a:rPr lang="ko-KR" altLang="en-US" sz="19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en-US" altLang="ko-KR" sz="19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24</a:t>
            </a:r>
          </a:p>
        </p:txBody>
      </p:sp>
      <p:cxnSp>
        <p:nvCxnSpPr>
          <p:cNvPr id="81" name="직선 연결선 80"/>
          <p:cNvCxnSpPr/>
          <p:nvPr/>
        </p:nvCxnSpPr>
        <p:spPr bwMode="auto">
          <a:xfrm>
            <a:off x="909126" y="3571803"/>
            <a:ext cx="0" cy="112329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6" name="직선 연결선 85"/>
          <p:cNvCxnSpPr/>
          <p:nvPr/>
        </p:nvCxnSpPr>
        <p:spPr bwMode="auto">
          <a:xfrm>
            <a:off x="1430128" y="3571803"/>
            <a:ext cx="0" cy="112329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8" name="직선 연결선 97"/>
          <p:cNvCxnSpPr/>
          <p:nvPr/>
        </p:nvCxnSpPr>
        <p:spPr bwMode="auto">
          <a:xfrm>
            <a:off x="904086" y="3684132"/>
            <a:ext cx="529105" cy="0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1" name="TextBox 100"/>
          <p:cNvSpPr txBox="1"/>
          <p:nvPr/>
        </p:nvSpPr>
        <p:spPr>
          <a:xfrm>
            <a:off x="952146" y="368413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800" dirty="0" smtClean="0">
                <a:solidFill>
                  <a:srgbClr val="FF0000"/>
                </a:solidFill>
              </a:rPr>
              <a:t>①</a:t>
            </a:r>
            <a:endParaRPr lang="en-US" altLang="ko-KR" sz="1800" dirty="0" smtClean="0">
              <a:solidFill>
                <a:srgbClr val="FF0000"/>
              </a:solidFill>
            </a:endParaRPr>
          </a:p>
        </p:txBody>
      </p:sp>
      <p:cxnSp>
        <p:nvCxnSpPr>
          <p:cNvPr id="102" name="직선 연결선 101"/>
          <p:cNvCxnSpPr/>
          <p:nvPr/>
        </p:nvCxnSpPr>
        <p:spPr bwMode="auto">
          <a:xfrm>
            <a:off x="1815158" y="3560605"/>
            <a:ext cx="0" cy="616385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3" name="직선 연결선 102"/>
          <p:cNvCxnSpPr/>
          <p:nvPr/>
        </p:nvCxnSpPr>
        <p:spPr bwMode="auto">
          <a:xfrm>
            <a:off x="1159895" y="4032974"/>
            <a:ext cx="0" cy="144016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3" name="직선 연결선 112"/>
          <p:cNvCxnSpPr/>
          <p:nvPr/>
        </p:nvCxnSpPr>
        <p:spPr bwMode="auto">
          <a:xfrm>
            <a:off x="1151760" y="4176990"/>
            <a:ext cx="663398" cy="0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4" name="TextBox 113"/>
          <p:cNvSpPr txBox="1"/>
          <p:nvPr/>
        </p:nvSpPr>
        <p:spPr>
          <a:xfrm>
            <a:off x="1275710" y="418487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800" dirty="0" smtClean="0">
                <a:solidFill>
                  <a:srgbClr val="00A0FF"/>
                </a:solidFill>
              </a:rPr>
              <a:t>②</a:t>
            </a:r>
            <a:endParaRPr lang="en-US" altLang="ko-KR" sz="1800" dirty="0" smtClean="0">
              <a:solidFill>
                <a:srgbClr val="00A0FF"/>
              </a:solidFill>
            </a:endParaRPr>
          </a:p>
        </p:txBody>
      </p:sp>
      <p:pic>
        <p:nvPicPr>
          <p:cNvPr id="115" name="Picture 2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8289" y="3645467"/>
            <a:ext cx="390342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6" name="모서리가 둥근 직사각형 125"/>
          <p:cNvSpPr/>
          <p:nvPr/>
        </p:nvSpPr>
        <p:spPr>
          <a:xfrm>
            <a:off x="4046346" y="2960948"/>
            <a:ext cx="2519603" cy="1764196"/>
          </a:xfrm>
          <a:prstGeom prst="round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xmlns="" id="{873D94E8-EA6B-411D-8EAC-2972D3416F42}"/>
              </a:ext>
            </a:extLst>
          </p:cNvPr>
          <p:cNvSpPr txBox="1"/>
          <p:nvPr/>
        </p:nvSpPr>
        <p:spPr>
          <a:xfrm>
            <a:off x="4487789" y="2456892"/>
            <a:ext cx="1524371" cy="42564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바른 계산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4125859" y="3104964"/>
            <a:ext cx="3384993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28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(9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28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14</a:t>
            </a:r>
            <a:endParaRPr lang="en-US" altLang="ko-KR" sz="19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28</a:t>
            </a:r>
            <a:r>
              <a:rPr lang="ko-KR" altLang="en-US" sz="1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(9</a:t>
            </a:r>
            <a:r>
              <a:rPr lang="ko-KR" altLang="en-US" sz="1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en-US" altLang="ko-KR" sz="19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</a:p>
        </p:txBody>
      </p:sp>
      <p:cxnSp>
        <p:nvCxnSpPr>
          <p:cNvPr id="129" name="직선 연결선 128"/>
          <p:cNvCxnSpPr/>
          <p:nvPr/>
        </p:nvCxnSpPr>
        <p:spPr bwMode="auto">
          <a:xfrm>
            <a:off x="4901076" y="3571803"/>
            <a:ext cx="0" cy="112329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0" name="직선 연결선 129"/>
          <p:cNvCxnSpPr/>
          <p:nvPr/>
        </p:nvCxnSpPr>
        <p:spPr bwMode="auto">
          <a:xfrm>
            <a:off x="5256076" y="3571803"/>
            <a:ext cx="0" cy="112329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1" name="직선 연결선 130"/>
          <p:cNvCxnSpPr/>
          <p:nvPr/>
        </p:nvCxnSpPr>
        <p:spPr bwMode="auto">
          <a:xfrm>
            <a:off x="4896036" y="3684132"/>
            <a:ext cx="360040" cy="0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2" name="TextBox 131"/>
          <p:cNvSpPr txBox="1"/>
          <p:nvPr/>
        </p:nvSpPr>
        <p:spPr>
          <a:xfrm>
            <a:off x="4876582" y="368413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800" dirty="0" smtClean="0">
                <a:solidFill>
                  <a:srgbClr val="FF0000"/>
                </a:solidFill>
              </a:rPr>
              <a:t>①</a:t>
            </a:r>
            <a:endParaRPr lang="en-US" altLang="ko-KR" sz="1800" dirty="0" smtClean="0">
              <a:solidFill>
                <a:srgbClr val="FF0000"/>
              </a:solidFill>
            </a:endParaRPr>
          </a:p>
        </p:txBody>
      </p:sp>
      <p:cxnSp>
        <p:nvCxnSpPr>
          <p:cNvPr id="133" name="직선 연결선 132"/>
          <p:cNvCxnSpPr/>
          <p:nvPr/>
        </p:nvCxnSpPr>
        <p:spPr bwMode="auto">
          <a:xfrm>
            <a:off x="4355976" y="3560605"/>
            <a:ext cx="0" cy="616385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4" name="직선 연결선 133"/>
          <p:cNvCxnSpPr/>
          <p:nvPr/>
        </p:nvCxnSpPr>
        <p:spPr bwMode="auto">
          <a:xfrm>
            <a:off x="5085581" y="4032974"/>
            <a:ext cx="0" cy="144016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5" name="직선 연결선 134"/>
          <p:cNvCxnSpPr/>
          <p:nvPr/>
        </p:nvCxnSpPr>
        <p:spPr bwMode="auto">
          <a:xfrm>
            <a:off x="4355976" y="4176990"/>
            <a:ext cx="735406" cy="0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8" name="TextBox 167"/>
          <p:cNvSpPr txBox="1"/>
          <p:nvPr/>
        </p:nvSpPr>
        <p:spPr>
          <a:xfrm>
            <a:off x="4516542" y="418487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800" dirty="0" smtClean="0">
                <a:solidFill>
                  <a:srgbClr val="00A0FF"/>
                </a:solidFill>
              </a:rPr>
              <a:t>②</a:t>
            </a:r>
            <a:endParaRPr lang="en-US" altLang="ko-KR" sz="1800" dirty="0" smtClean="0">
              <a:solidFill>
                <a:srgbClr val="00A0FF"/>
              </a:solidFill>
            </a:endParaRPr>
          </a:p>
        </p:txBody>
      </p:sp>
      <p:pic>
        <p:nvPicPr>
          <p:cNvPr id="169" name="Picture 4">
            <a:extLst>
              <a:ext uri="{FF2B5EF4-FFF2-40B4-BE49-F238E27FC236}">
                <a16:creationId xmlns:a16="http://schemas.microsoft.com/office/drawing/2014/main" xmlns="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8227" y="295853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0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1" name="타원 170"/>
          <p:cNvSpPr/>
          <p:nvPr/>
        </p:nvSpPr>
        <p:spPr>
          <a:xfrm>
            <a:off x="5187140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3989898" y="282205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2570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잘못 계산한 곳을 찾아 바르게 계산해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suh_h_0501_01_0002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3" name="그룹 72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75" name="순서도: 대체 처리 74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82" name="순서도: 대체 처리 81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TextBox 82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84" name="순서도: 대체 처리 83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TextBox 84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87" name="순서도: 대체 처리 86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89" name="순서도: 대체 처리 88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TextBox 89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1" name="순서도: 대체 처리 90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TextBox 91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3" name="순서도: 대체 처리 92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TextBox 93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5" name="순서도: 대체 처리 94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TextBox 95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97" name="순서도: 대체 처리 96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TextBox 103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3" name="모서리가 둥근 직사각형 2"/>
          <p:cNvSpPr/>
          <p:nvPr/>
        </p:nvSpPr>
        <p:spPr>
          <a:xfrm>
            <a:off x="611560" y="2960948"/>
            <a:ext cx="2586252" cy="1764196"/>
          </a:xfrm>
          <a:prstGeom prst="round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/>
          <p:nvPr/>
        </p:nvSpPr>
        <p:spPr>
          <a:xfrm>
            <a:off x="691072" y="3104964"/>
            <a:ext cx="3384993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28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(9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19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en-US" altLang="ko-KR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9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28</a:t>
            </a:r>
            <a:r>
              <a:rPr lang="ko-KR" altLang="en-US" sz="19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(9</a:t>
            </a:r>
            <a:r>
              <a:rPr lang="ko-KR" altLang="en-US" sz="19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en-US" altLang="ko-KR" sz="19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24</a:t>
            </a:r>
          </a:p>
        </p:txBody>
      </p:sp>
      <p:cxnSp>
        <p:nvCxnSpPr>
          <p:cNvPr id="81" name="직선 연결선 80"/>
          <p:cNvCxnSpPr/>
          <p:nvPr/>
        </p:nvCxnSpPr>
        <p:spPr bwMode="auto">
          <a:xfrm>
            <a:off x="909126" y="3571803"/>
            <a:ext cx="0" cy="112329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6" name="직선 연결선 85"/>
          <p:cNvCxnSpPr/>
          <p:nvPr/>
        </p:nvCxnSpPr>
        <p:spPr bwMode="auto">
          <a:xfrm>
            <a:off x="1430128" y="3571803"/>
            <a:ext cx="0" cy="112329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8" name="직선 연결선 97"/>
          <p:cNvCxnSpPr/>
          <p:nvPr/>
        </p:nvCxnSpPr>
        <p:spPr bwMode="auto">
          <a:xfrm>
            <a:off x="904086" y="3684132"/>
            <a:ext cx="529105" cy="0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1" name="TextBox 100"/>
          <p:cNvSpPr txBox="1"/>
          <p:nvPr/>
        </p:nvSpPr>
        <p:spPr>
          <a:xfrm>
            <a:off x="952146" y="368413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800" dirty="0" smtClean="0">
                <a:solidFill>
                  <a:srgbClr val="FF0000"/>
                </a:solidFill>
              </a:rPr>
              <a:t>①</a:t>
            </a:r>
            <a:endParaRPr lang="en-US" altLang="ko-KR" sz="1800" dirty="0" smtClean="0">
              <a:solidFill>
                <a:srgbClr val="FF0000"/>
              </a:solidFill>
            </a:endParaRPr>
          </a:p>
        </p:txBody>
      </p:sp>
      <p:cxnSp>
        <p:nvCxnSpPr>
          <p:cNvPr id="102" name="직선 연결선 101"/>
          <p:cNvCxnSpPr/>
          <p:nvPr/>
        </p:nvCxnSpPr>
        <p:spPr bwMode="auto">
          <a:xfrm>
            <a:off x="1815158" y="3560605"/>
            <a:ext cx="0" cy="616385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3" name="직선 연결선 102"/>
          <p:cNvCxnSpPr/>
          <p:nvPr/>
        </p:nvCxnSpPr>
        <p:spPr bwMode="auto">
          <a:xfrm>
            <a:off x="1159895" y="4032974"/>
            <a:ext cx="0" cy="144016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3" name="직선 연결선 112"/>
          <p:cNvCxnSpPr/>
          <p:nvPr/>
        </p:nvCxnSpPr>
        <p:spPr bwMode="auto">
          <a:xfrm>
            <a:off x="1151760" y="4176990"/>
            <a:ext cx="663398" cy="0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4" name="TextBox 113"/>
          <p:cNvSpPr txBox="1"/>
          <p:nvPr/>
        </p:nvSpPr>
        <p:spPr>
          <a:xfrm>
            <a:off x="1275710" y="418487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800" dirty="0" smtClean="0">
                <a:solidFill>
                  <a:srgbClr val="00A0FF"/>
                </a:solidFill>
              </a:rPr>
              <a:t>②</a:t>
            </a:r>
            <a:endParaRPr lang="en-US" altLang="ko-KR" sz="1800" dirty="0" smtClean="0">
              <a:solidFill>
                <a:srgbClr val="00A0FF"/>
              </a:solidFill>
            </a:endParaRPr>
          </a:p>
        </p:txBody>
      </p:sp>
      <p:pic>
        <p:nvPicPr>
          <p:cNvPr id="115" name="Picture 2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8289" y="3645467"/>
            <a:ext cx="390342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6" name="모서리가 둥근 직사각형 125"/>
          <p:cNvSpPr/>
          <p:nvPr/>
        </p:nvSpPr>
        <p:spPr>
          <a:xfrm>
            <a:off x="4046346" y="2960948"/>
            <a:ext cx="2519603" cy="1764196"/>
          </a:xfrm>
          <a:prstGeom prst="round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TextBox 127"/>
          <p:cNvSpPr txBox="1"/>
          <p:nvPr/>
        </p:nvSpPr>
        <p:spPr>
          <a:xfrm>
            <a:off x="4125859" y="3104964"/>
            <a:ext cx="3384993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28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(9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28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14</a:t>
            </a:r>
            <a:endParaRPr lang="en-US" altLang="ko-KR" sz="19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28</a:t>
            </a:r>
            <a:r>
              <a:rPr lang="ko-KR" altLang="en-US" sz="1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(9</a:t>
            </a:r>
            <a:r>
              <a:rPr lang="ko-KR" altLang="en-US" sz="1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en-US" altLang="ko-KR" sz="19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</a:p>
        </p:txBody>
      </p:sp>
      <p:cxnSp>
        <p:nvCxnSpPr>
          <p:cNvPr id="129" name="직선 연결선 128"/>
          <p:cNvCxnSpPr/>
          <p:nvPr/>
        </p:nvCxnSpPr>
        <p:spPr bwMode="auto">
          <a:xfrm>
            <a:off x="4901076" y="3571803"/>
            <a:ext cx="0" cy="112329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0" name="직선 연결선 129"/>
          <p:cNvCxnSpPr/>
          <p:nvPr/>
        </p:nvCxnSpPr>
        <p:spPr bwMode="auto">
          <a:xfrm>
            <a:off x="5256076" y="3571803"/>
            <a:ext cx="0" cy="112329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1" name="직선 연결선 130"/>
          <p:cNvCxnSpPr/>
          <p:nvPr/>
        </p:nvCxnSpPr>
        <p:spPr bwMode="auto">
          <a:xfrm>
            <a:off x="4896036" y="3684132"/>
            <a:ext cx="360040" cy="0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2" name="TextBox 131"/>
          <p:cNvSpPr txBox="1"/>
          <p:nvPr/>
        </p:nvSpPr>
        <p:spPr>
          <a:xfrm>
            <a:off x="4876582" y="368413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800" dirty="0" smtClean="0">
                <a:solidFill>
                  <a:srgbClr val="FF0000"/>
                </a:solidFill>
              </a:rPr>
              <a:t>①</a:t>
            </a:r>
            <a:endParaRPr lang="en-US" altLang="ko-KR" sz="1800" dirty="0" smtClean="0">
              <a:solidFill>
                <a:srgbClr val="FF0000"/>
              </a:solidFill>
            </a:endParaRPr>
          </a:p>
        </p:txBody>
      </p:sp>
      <p:cxnSp>
        <p:nvCxnSpPr>
          <p:cNvPr id="133" name="직선 연결선 132"/>
          <p:cNvCxnSpPr/>
          <p:nvPr/>
        </p:nvCxnSpPr>
        <p:spPr bwMode="auto">
          <a:xfrm>
            <a:off x="4355976" y="3560605"/>
            <a:ext cx="0" cy="616385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4" name="직선 연결선 133"/>
          <p:cNvCxnSpPr/>
          <p:nvPr/>
        </p:nvCxnSpPr>
        <p:spPr bwMode="auto">
          <a:xfrm>
            <a:off x="5085581" y="4032974"/>
            <a:ext cx="0" cy="144016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5" name="직선 연결선 134"/>
          <p:cNvCxnSpPr/>
          <p:nvPr/>
        </p:nvCxnSpPr>
        <p:spPr bwMode="auto">
          <a:xfrm>
            <a:off x="4355976" y="4176990"/>
            <a:ext cx="735406" cy="0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8" name="TextBox 167"/>
          <p:cNvSpPr txBox="1"/>
          <p:nvPr/>
        </p:nvSpPr>
        <p:spPr>
          <a:xfrm>
            <a:off x="4516542" y="418487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800" dirty="0" smtClean="0">
                <a:solidFill>
                  <a:srgbClr val="00A0FF"/>
                </a:solidFill>
              </a:rPr>
              <a:t>②</a:t>
            </a:r>
            <a:endParaRPr lang="en-US" altLang="ko-KR" sz="1800" dirty="0" smtClean="0">
              <a:solidFill>
                <a:srgbClr val="00A0FF"/>
              </a:solidFill>
            </a:endParaRPr>
          </a:p>
        </p:txBody>
      </p:sp>
      <p:pic>
        <p:nvPicPr>
          <p:cNvPr id="170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TextBox 60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873D94E8-EA6B-411D-8EAC-2972D3416F42}"/>
              </a:ext>
            </a:extLst>
          </p:cNvPr>
          <p:cNvSpPr txBox="1"/>
          <p:nvPr/>
        </p:nvSpPr>
        <p:spPr>
          <a:xfrm>
            <a:off x="1053002" y="2456892"/>
            <a:ext cx="1524371" cy="42564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잘못된 계산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873D94E8-EA6B-411D-8EAC-2972D3416F42}"/>
              </a:ext>
            </a:extLst>
          </p:cNvPr>
          <p:cNvSpPr txBox="1"/>
          <p:nvPr/>
        </p:nvSpPr>
        <p:spPr>
          <a:xfrm>
            <a:off x="4487789" y="2456892"/>
            <a:ext cx="1524371" cy="42564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바른 계산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5" name="그룹 64"/>
          <p:cNvGrpSpPr/>
          <p:nvPr/>
        </p:nvGrpSpPr>
        <p:grpSpPr>
          <a:xfrm>
            <a:off x="211371" y="2888940"/>
            <a:ext cx="6667165" cy="2348424"/>
            <a:chOff x="211371" y="2888940"/>
            <a:chExt cx="6667165" cy="2348424"/>
          </a:xfrm>
        </p:grpSpPr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xmlns="" id="{F312E820-FAE6-40D2-BC13-580A5D20DCC8}"/>
                </a:ext>
              </a:extLst>
            </p:cNvPr>
            <p:cNvSpPr/>
            <p:nvPr/>
          </p:nvSpPr>
          <p:spPr>
            <a:xfrm>
              <a:off x="211371" y="3050958"/>
              <a:ext cx="6667165" cy="199829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8" name="모서리가 둥근 직사각형 38">
              <a:extLst>
                <a:ext uri="{FF2B5EF4-FFF2-40B4-BE49-F238E27FC236}">
                  <a16:creationId xmlns:a16="http://schemas.microsoft.com/office/drawing/2014/main" xmlns="" id="{ABBE2CFD-EDEF-408E-B6E7-754E554E2514}"/>
                </a:ext>
              </a:extLst>
            </p:cNvPr>
            <p:cNvSpPr/>
            <p:nvPr/>
          </p:nvSpPr>
          <p:spPr>
            <a:xfrm>
              <a:off x="370800" y="2888940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69" name="직각 삼각형 68">
              <a:extLst>
                <a:ext uri="{FF2B5EF4-FFF2-40B4-BE49-F238E27FC236}">
                  <a16:creationId xmlns:a16="http://schemas.microsoft.com/office/drawing/2014/main" xmlns="" id="{DB7D3205-CE04-4023-B35E-5BEC273DE875}"/>
                </a:ext>
              </a:extLst>
            </p:cNvPr>
            <p:cNvSpPr/>
            <p:nvPr/>
          </p:nvSpPr>
          <p:spPr>
            <a:xfrm flipH="1" flipV="1">
              <a:off x="5280511" y="5049257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503548" y="3212976"/>
            <a:ext cx="4665999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   )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있으면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   )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안을 먼저 계산합니다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11914" y="3631046"/>
            <a:ext cx="25626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28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(9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28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14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14</a:t>
            </a:r>
            <a:endParaRPr lang="ko-KR" altLang="en-US" sz="1600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2" name="직선 연결선 71"/>
          <p:cNvCxnSpPr/>
          <p:nvPr/>
        </p:nvCxnSpPr>
        <p:spPr bwMode="auto">
          <a:xfrm>
            <a:off x="1168418" y="3986769"/>
            <a:ext cx="0" cy="112329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9" name="직선 연결선 78"/>
          <p:cNvCxnSpPr/>
          <p:nvPr/>
        </p:nvCxnSpPr>
        <p:spPr bwMode="auto">
          <a:xfrm>
            <a:off x="1475656" y="3986769"/>
            <a:ext cx="0" cy="112329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9" name="직선 연결선 98"/>
          <p:cNvCxnSpPr/>
          <p:nvPr/>
        </p:nvCxnSpPr>
        <p:spPr bwMode="auto">
          <a:xfrm>
            <a:off x="1168418" y="4099098"/>
            <a:ext cx="307238" cy="0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0" name="TextBox 99"/>
          <p:cNvSpPr txBox="1"/>
          <p:nvPr/>
        </p:nvSpPr>
        <p:spPr>
          <a:xfrm>
            <a:off x="1115616" y="4133213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rgbClr val="FF0000"/>
                </a:solidFill>
              </a:rPr>
              <a:t>①</a:t>
            </a:r>
            <a:endParaRPr lang="en-US" altLang="ko-KR" sz="1600" dirty="0" smtClean="0">
              <a:solidFill>
                <a:srgbClr val="FF0000"/>
              </a:solidFill>
            </a:endParaRPr>
          </a:p>
        </p:txBody>
      </p:sp>
      <p:cxnSp>
        <p:nvCxnSpPr>
          <p:cNvPr id="105" name="직선 연결선 104"/>
          <p:cNvCxnSpPr/>
          <p:nvPr/>
        </p:nvCxnSpPr>
        <p:spPr bwMode="auto">
          <a:xfrm>
            <a:off x="719572" y="3986769"/>
            <a:ext cx="0" cy="616385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6" name="직선 연결선 105"/>
          <p:cNvCxnSpPr/>
          <p:nvPr/>
        </p:nvCxnSpPr>
        <p:spPr bwMode="auto">
          <a:xfrm>
            <a:off x="1309925" y="4459138"/>
            <a:ext cx="0" cy="144016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7" name="직선 연결선 106"/>
          <p:cNvCxnSpPr/>
          <p:nvPr/>
        </p:nvCxnSpPr>
        <p:spPr bwMode="auto">
          <a:xfrm>
            <a:off x="719572" y="4603154"/>
            <a:ext cx="590353" cy="0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8" name="TextBox 107"/>
          <p:cNvSpPr txBox="1"/>
          <p:nvPr/>
        </p:nvSpPr>
        <p:spPr>
          <a:xfrm>
            <a:off x="827584" y="4658755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rgbClr val="00A0FF"/>
                </a:solidFill>
              </a:rPr>
              <a:t>②</a:t>
            </a:r>
            <a:endParaRPr lang="en-US" altLang="ko-KR" sz="1600" dirty="0" smtClean="0">
              <a:solidFill>
                <a:srgbClr val="00A0FF"/>
              </a:solidFill>
            </a:endParaRPr>
          </a:p>
        </p:txBody>
      </p:sp>
      <p:pic>
        <p:nvPicPr>
          <p:cNvPr id="109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201" y="3423295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79337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556792"/>
            <a:ext cx="6110881" cy="184665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은지는 스티커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15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장을 가지고 있습니다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오늘 문구점에서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장의 스티커를 구입하고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7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장의 스티커를 동생에게 준다면 은지가 가지고 있는 스티커는 모두 몇 장인지 하나의 식으로 나타내어 구해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suh_h_0501_01_0002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6" name="타원 105"/>
          <p:cNvSpPr/>
          <p:nvPr/>
        </p:nvSpPr>
        <p:spPr>
          <a:xfrm>
            <a:off x="5914607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8" name="그룹 77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79" name="순서도: 대체 처리 78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103" name="순서도: 대체 처리 102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TextBox 107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109" name="순서도: 대체 처리 108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TextBox 109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111" name="순서도: 대체 처리 110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TextBox 111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113" name="순서도: 대체 처리 112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TextBox 113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15" name="순서도: 대체 처리 114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TextBox 115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17" name="순서도: 대체 처리 116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TextBox 117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19" name="순서도: 대체 처리 118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TextBox 119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21" name="순서도: 대체 처리 120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TextBox 121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52" name="타원 51"/>
          <p:cNvSpPr/>
          <p:nvPr/>
        </p:nvSpPr>
        <p:spPr>
          <a:xfrm>
            <a:off x="4916931" y="494598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5074622" y="2995185"/>
            <a:ext cx="1579916" cy="289799"/>
            <a:chOff x="5074622" y="2707153"/>
            <a:chExt cx="1579916" cy="289799"/>
          </a:xfrm>
        </p:grpSpPr>
        <p:pic>
          <p:nvPicPr>
            <p:cNvPr id="49" name="Picture 40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74622" y="2713067"/>
              <a:ext cx="839827" cy="2838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0" name="Picture 4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68482" y="2707153"/>
              <a:ext cx="686056" cy="289799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59" name="직선 연결선 58"/>
          <p:cNvCxnSpPr/>
          <p:nvPr/>
        </p:nvCxnSpPr>
        <p:spPr bwMode="auto">
          <a:xfrm>
            <a:off x="763040" y="1988840"/>
            <a:ext cx="5891498" cy="0"/>
          </a:xfrm>
          <a:prstGeom prst="line">
            <a:avLst/>
          </a:prstGeom>
          <a:noFill/>
          <a:ln w="38100" cap="flat" cmpd="sng" algn="ctr">
            <a:solidFill>
              <a:srgbClr val="FF5A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직선 연결선 61"/>
          <p:cNvCxnSpPr/>
          <p:nvPr/>
        </p:nvCxnSpPr>
        <p:spPr bwMode="auto">
          <a:xfrm>
            <a:off x="763040" y="2420888"/>
            <a:ext cx="5891498" cy="0"/>
          </a:xfrm>
          <a:prstGeom prst="line">
            <a:avLst/>
          </a:prstGeom>
          <a:noFill/>
          <a:ln w="38100" cap="flat" cmpd="sng" algn="ctr">
            <a:solidFill>
              <a:srgbClr val="FF5A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직선 연결선 62"/>
          <p:cNvCxnSpPr/>
          <p:nvPr/>
        </p:nvCxnSpPr>
        <p:spPr bwMode="auto">
          <a:xfrm>
            <a:off x="763040" y="2888940"/>
            <a:ext cx="5891498" cy="0"/>
          </a:xfrm>
          <a:prstGeom prst="line">
            <a:avLst/>
          </a:prstGeom>
          <a:noFill/>
          <a:ln w="3810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직선 연결선 63"/>
          <p:cNvCxnSpPr/>
          <p:nvPr/>
        </p:nvCxnSpPr>
        <p:spPr bwMode="auto">
          <a:xfrm>
            <a:off x="763040" y="3396791"/>
            <a:ext cx="2168282" cy="0"/>
          </a:xfrm>
          <a:prstGeom prst="line">
            <a:avLst/>
          </a:prstGeom>
          <a:noFill/>
          <a:ln w="3810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65" name="그룹 64">
            <a:extLst>
              <a:ext uri="{FF2B5EF4-FFF2-40B4-BE49-F238E27FC236}">
                <a16:creationId xmlns:a16="http://schemas.microsoft.com/office/drawing/2014/main" xmlns="" id="{51A95DC4-7B16-A1B9-E0F1-9A227BDA6B96}"/>
              </a:ext>
            </a:extLst>
          </p:cNvPr>
          <p:cNvGrpSpPr/>
          <p:nvPr/>
        </p:nvGrpSpPr>
        <p:grpSpPr>
          <a:xfrm>
            <a:off x="2633568" y="3624955"/>
            <a:ext cx="2166522" cy="537565"/>
            <a:chOff x="5254089" y="1660849"/>
            <a:chExt cx="2166522" cy="537565"/>
          </a:xfrm>
        </p:grpSpPr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xmlns="" id="{9ECD15AF-1973-EA8C-59B9-370347032FAD}"/>
                </a:ext>
              </a:extLst>
            </p:cNvPr>
            <p:cNvSpPr/>
            <p:nvPr/>
          </p:nvSpPr>
          <p:spPr bwMode="auto">
            <a:xfrm>
              <a:off x="5254089" y="1833284"/>
              <a:ext cx="1986522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15</a:t>
              </a:r>
              <a:r>
                <a:rPr kumimoji="1" lang="ko-KR" altLang="en-US" sz="1900" b="1" i="0" u="none" strike="noStrike" cap="none" normalizeH="0" baseline="0" dirty="0" smtClean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＋</a:t>
              </a: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4</a:t>
              </a:r>
              <a:r>
                <a:rPr kumimoji="1" lang="ko-KR" altLang="en-US" sz="1900" b="1" i="0" u="none" strike="noStrike" cap="none" normalizeH="0" baseline="0" dirty="0" smtClean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－</a:t>
              </a: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7</a:t>
              </a:r>
              <a:r>
                <a:rPr kumimoji="1" lang="ko-KR" altLang="en-US" sz="1900" b="1" i="0" u="none" strike="noStrike" cap="none" normalizeH="0" baseline="0" dirty="0" smtClean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12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1" name="그림 70">
              <a:extLst>
                <a:ext uri="{FF2B5EF4-FFF2-40B4-BE49-F238E27FC236}">
                  <a16:creationId xmlns:a16="http://schemas.microsoft.com/office/drawing/2014/main" xmlns="" id="{753F4B53-D51B-32CB-6E15-54CAB93816B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060611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80" name="직사각형 79">
            <a:extLst>
              <a:ext uri="{FF2B5EF4-FFF2-40B4-BE49-F238E27FC236}">
                <a16:creationId xmlns:a16="http://schemas.microsoft.com/office/drawing/2014/main" xmlns="" id="{B52F7516-0ADB-FB6A-58C9-D53B5680AB1A}"/>
              </a:ext>
            </a:extLst>
          </p:cNvPr>
          <p:cNvSpPr/>
          <p:nvPr/>
        </p:nvSpPr>
        <p:spPr bwMode="auto">
          <a:xfrm>
            <a:off x="2633567" y="4345065"/>
            <a:ext cx="630637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12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2" name="Picture 3">
            <a:extLst>
              <a:ext uri="{FF2B5EF4-FFF2-40B4-BE49-F238E27FC236}">
                <a16:creationId xmlns:a16="http://schemas.microsoft.com/office/drawing/2014/main" xmlns="" id="{DB7132A8-8D7F-149E-C536-73101304C0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552" y="3842029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3" name="Picture 4">
            <a:extLst>
              <a:ext uri="{FF2B5EF4-FFF2-40B4-BE49-F238E27FC236}">
                <a16:creationId xmlns:a16="http://schemas.microsoft.com/office/drawing/2014/main" xmlns="" id="{DD9FB08D-BA90-CD7E-031A-1CC639243F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4350568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xmlns="" id="{90514FA5-FDFD-499D-B40C-49C533EF1DD3}"/>
              </a:ext>
            </a:extLst>
          </p:cNvPr>
          <p:cNvSpPr txBox="1"/>
          <p:nvPr/>
        </p:nvSpPr>
        <p:spPr>
          <a:xfrm>
            <a:off x="3084562" y="4340423"/>
            <a:ext cx="62893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장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5" name="그림 84">
            <a:extLst>
              <a:ext uri="{FF2B5EF4-FFF2-40B4-BE49-F238E27FC236}">
                <a16:creationId xmlns:a16="http://schemas.microsoft.com/office/drawing/2014/main" xmlns="" id="{3677FB42-90B6-51A8-EEA2-8872C0BBB20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75342" y="4547644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341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6" name="TextBox 43"/>
          <p:cNvSpPr txBox="1"/>
          <p:nvPr/>
        </p:nvSpPr>
        <p:spPr>
          <a:xfrm>
            <a:off x="644499" y="1556792"/>
            <a:ext cx="6110881" cy="184665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은지는 스티커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15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장을 가지고 있습니다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오늘 문구점에서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장의 스티커를 구입하고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7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장의 스티커를 동생에게 준다면 은지가 가지고 있는 스티커는 모두 몇 장인지 하나의 식으로 나타내어 구해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suh_h_0501_01_0002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8" name="그룹 77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79" name="순서도: 대체 처리 78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103" name="순서도: 대체 처리 102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TextBox 107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109" name="순서도: 대체 처리 108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TextBox 109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111" name="순서도: 대체 처리 110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TextBox 111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113" name="순서도: 대체 처리 112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TextBox 113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15" name="순서도: 대체 처리 114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TextBox 115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17" name="순서도: 대체 처리 116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TextBox 117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19" name="순서도: 대체 처리 118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TextBox 119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21" name="순서도: 대체 처리 120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TextBox 121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5074622" y="2995185"/>
            <a:ext cx="1579916" cy="289799"/>
            <a:chOff x="5074622" y="2707153"/>
            <a:chExt cx="1579916" cy="289799"/>
          </a:xfrm>
        </p:grpSpPr>
        <p:pic>
          <p:nvPicPr>
            <p:cNvPr id="49" name="Picture 40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74622" y="2713067"/>
              <a:ext cx="839827" cy="2838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0" name="Picture 4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68482" y="2707153"/>
              <a:ext cx="686056" cy="289799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59" name="직선 연결선 58"/>
          <p:cNvCxnSpPr/>
          <p:nvPr/>
        </p:nvCxnSpPr>
        <p:spPr bwMode="auto">
          <a:xfrm>
            <a:off x="763040" y="1988840"/>
            <a:ext cx="5891498" cy="0"/>
          </a:xfrm>
          <a:prstGeom prst="line">
            <a:avLst/>
          </a:prstGeom>
          <a:noFill/>
          <a:ln w="38100" cap="flat" cmpd="sng" algn="ctr">
            <a:solidFill>
              <a:srgbClr val="FF5A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직선 연결선 61"/>
          <p:cNvCxnSpPr/>
          <p:nvPr/>
        </p:nvCxnSpPr>
        <p:spPr bwMode="auto">
          <a:xfrm>
            <a:off x="763040" y="2420888"/>
            <a:ext cx="5891498" cy="0"/>
          </a:xfrm>
          <a:prstGeom prst="line">
            <a:avLst/>
          </a:prstGeom>
          <a:noFill/>
          <a:ln w="38100" cap="flat" cmpd="sng" algn="ctr">
            <a:solidFill>
              <a:srgbClr val="FF5A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직선 연결선 62"/>
          <p:cNvCxnSpPr/>
          <p:nvPr/>
        </p:nvCxnSpPr>
        <p:spPr bwMode="auto">
          <a:xfrm>
            <a:off x="763040" y="2888940"/>
            <a:ext cx="5891498" cy="0"/>
          </a:xfrm>
          <a:prstGeom prst="line">
            <a:avLst/>
          </a:prstGeom>
          <a:noFill/>
          <a:ln w="3810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직선 연결선 63"/>
          <p:cNvCxnSpPr/>
          <p:nvPr/>
        </p:nvCxnSpPr>
        <p:spPr bwMode="auto">
          <a:xfrm>
            <a:off x="763040" y="3396791"/>
            <a:ext cx="2168282" cy="0"/>
          </a:xfrm>
          <a:prstGeom prst="line">
            <a:avLst/>
          </a:prstGeom>
          <a:noFill/>
          <a:ln w="3810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9ECD15AF-1973-EA8C-59B9-370347032FAD}"/>
              </a:ext>
            </a:extLst>
          </p:cNvPr>
          <p:cNvSpPr/>
          <p:nvPr/>
        </p:nvSpPr>
        <p:spPr bwMode="auto">
          <a:xfrm>
            <a:off x="3089554" y="3797390"/>
            <a:ext cx="1986522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15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＋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－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7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＝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12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xmlns="" id="{B52F7516-0ADB-FB6A-58C9-D53B5680AB1A}"/>
              </a:ext>
            </a:extLst>
          </p:cNvPr>
          <p:cNvSpPr/>
          <p:nvPr/>
        </p:nvSpPr>
        <p:spPr bwMode="auto">
          <a:xfrm>
            <a:off x="3089553" y="4345065"/>
            <a:ext cx="630637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12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2" name="Picture 3">
            <a:extLst>
              <a:ext uri="{FF2B5EF4-FFF2-40B4-BE49-F238E27FC236}">
                <a16:creationId xmlns:a16="http://schemas.microsoft.com/office/drawing/2014/main" xmlns="" id="{DB7132A8-8D7F-149E-C536-73101304C0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7538" y="3842029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3" name="Picture 4">
            <a:extLst>
              <a:ext uri="{FF2B5EF4-FFF2-40B4-BE49-F238E27FC236}">
                <a16:creationId xmlns:a16="http://schemas.microsoft.com/office/drawing/2014/main" xmlns="" id="{DD9FB08D-BA90-CD7E-031A-1CC639243F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7706" y="4350568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xmlns="" id="{90514FA5-FDFD-499D-B40C-49C533EF1DD3}"/>
              </a:ext>
            </a:extLst>
          </p:cNvPr>
          <p:cNvSpPr txBox="1"/>
          <p:nvPr/>
        </p:nvSpPr>
        <p:spPr>
          <a:xfrm>
            <a:off x="3540548" y="4340423"/>
            <a:ext cx="62893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장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xmlns="" id="{79BAE427-08E8-4C20-81EB-2665EB33EB09}"/>
              </a:ext>
            </a:extLst>
          </p:cNvPr>
          <p:cNvGrpSpPr/>
          <p:nvPr/>
        </p:nvGrpSpPr>
        <p:grpSpPr>
          <a:xfrm>
            <a:off x="173087" y="3789040"/>
            <a:ext cx="6667165" cy="1448960"/>
            <a:chOff x="192745" y="3824330"/>
            <a:chExt cx="6667165" cy="1448960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xmlns="" id="{F312E820-FAE6-40D2-BC13-580A5D20DCC8}"/>
                </a:ext>
              </a:extLst>
            </p:cNvPr>
            <p:cNvSpPr/>
            <p:nvPr/>
          </p:nvSpPr>
          <p:spPr>
            <a:xfrm>
              <a:off x="192745" y="3986348"/>
              <a:ext cx="6667165" cy="109883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3" name="모서리가 둥근 직사각형 38">
              <a:extLst>
                <a:ext uri="{FF2B5EF4-FFF2-40B4-BE49-F238E27FC236}">
                  <a16:creationId xmlns:a16="http://schemas.microsoft.com/office/drawing/2014/main" xmlns="" id="{ABBE2CFD-EDEF-408E-B6E7-754E554E2514}"/>
                </a:ext>
              </a:extLst>
            </p:cNvPr>
            <p:cNvSpPr/>
            <p:nvPr/>
          </p:nvSpPr>
          <p:spPr>
            <a:xfrm>
              <a:off x="338478" y="3824330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54" name="직각 삼각형 53">
              <a:extLst>
                <a:ext uri="{FF2B5EF4-FFF2-40B4-BE49-F238E27FC236}">
                  <a16:creationId xmlns:a16="http://schemas.microsoft.com/office/drawing/2014/main" xmlns="" id="{DB7D3205-CE04-4023-B35E-5BEC273DE875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393834" y="4146175"/>
            <a:ext cx="62607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은지가 가지고 있는 스티커의 개수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algn="just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가지고 있던 개수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구입한 개수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동생에게 준 개수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algn="just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15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12(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장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2018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suh_h_0501_01_0002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6" name="타원 105"/>
          <p:cNvSpPr/>
          <p:nvPr/>
        </p:nvSpPr>
        <p:spPr>
          <a:xfrm>
            <a:off x="5914607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360000"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안에 알맞은 수를 써넣으시오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2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8" name="그룹 77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79" name="순서도: 대체 처리 78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81" name="순서도: 대체 처리 80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86" name="순서도: 대체 처리 8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0" name="순서도: 대체 처리 8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2" name="순서도: 대체 처리 9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3" name="타원 62"/>
          <p:cNvSpPr/>
          <p:nvPr/>
        </p:nvSpPr>
        <p:spPr>
          <a:xfrm>
            <a:off x="5004048" y="49819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8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961" y="1640281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439652" y="2785756"/>
            <a:ext cx="377539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78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        ＋        ＝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xmlns="" id="{B52F7516-0ADB-FB6A-58C9-D53B5680AB1A}"/>
              </a:ext>
            </a:extLst>
          </p:cNvPr>
          <p:cNvSpPr/>
          <p:nvPr/>
        </p:nvSpPr>
        <p:spPr bwMode="auto">
          <a:xfrm>
            <a:off x="2946793" y="2785756"/>
            <a:ext cx="630637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70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xmlns="" id="{B52F7516-0ADB-FB6A-58C9-D53B5680AB1A}"/>
              </a:ext>
            </a:extLst>
          </p:cNvPr>
          <p:cNvSpPr/>
          <p:nvPr/>
        </p:nvSpPr>
        <p:spPr bwMode="auto">
          <a:xfrm>
            <a:off x="3836137" y="2785756"/>
            <a:ext cx="630637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xmlns="" id="{B52F7516-0ADB-FB6A-58C9-D53B5680AB1A}"/>
              </a:ext>
            </a:extLst>
          </p:cNvPr>
          <p:cNvSpPr/>
          <p:nvPr/>
        </p:nvSpPr>
        <p:spPr bwMode="auto">
          <a:xfrm>
            <a:off x="4800459" y="2785756"/>
            <a:ext cx="630637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81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439652" y="3897052"/>
            <a:ext cx="377539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78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(8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11)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        －        ＝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xmlns="" id="{B52F7516-0ADB-FB6A-58C9-D53B5680AB1A}"/>
              </a:ext>
            </a:extLst>
          </p:cNvPr>
          <p:cNvSpPr/>
          <p:nvPr/>
        </p:nvSpPr>
        <p:spPr bwMode="auto">
          <a:xfrm>
            <a:off x="3126813" y="3897052"/>
            <a:ext cx="630637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78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xmlns="" id="{B52F7516-0ADB-FB6A-58C9-D53B5680AB1A}"/>
              </a:ext>
            </a:extLst>
          </p:cNvPr>
          <p:cNvSpPr/>
          <p:nvPr/>
        </p:nvSpPr>
        <p:spPr bwMode="auto">
          <a:xfrm>
            <a:off x="4016157" y="3897052"/>
            <a:ext cx="630637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19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xmlns="" id="{B52F7516-0ADB-FB6A-58C9-D53B5680AB1A}"/>
              </a:ext>
            </a:extLst>
          </p:cNvPr>
          <p:cNvSpPr/>
          <p:nvPr/>
        </p:nvSpPr>
        <p:spPr bwMode="auto">
          <a:xfrm>
            <a:off x="4980479" y="3897052"/>
            <a:ext cx="630637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59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4" name="그림 83">
            <a:extLst>
              <a:ext uri="{FF2B5EF4-FFF2-40B4-BE49-F238E27FC236}">
                <a16:creationId xmlns:a16="http://schemas.microsoft.com/office/drawing/2014/main" xmlns="" id="{3677FB42-90B6-51A8-EEA2-8872C0BBB2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93045" y="2608256"/>
            <a:ext cx="360000" cy="355000"/>
          </a:xfrm>
          <a:prstGeom prst="rect">
            <a:avLst/>
          </a:prstGeom>
        </p:spPr>
      </p:pic>
      <p:pic>
        <p:nvPicPr>
          <p:cNvPr id="85" name="그림 84">
            <a:extLst>
              <a:ext uri="{FF2B5EF4-FFF2-40B4-BE49-F238E27FC236}">
                <a16:creationId xmlns:a16="http://schemas.microsoft.com/office/drawing/2014/main" xmlns="" id="{3677FB42-90B6-51A8-EEA2-8872C0BBB2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08908" y="2608256"/>
            <a:ext cx="360000" cy="355000"/>
          </a:xfrm>
          <a:prstGeom prst="rect">
            <a:avLst/>
          </a:prstGeom>
        </p:spPr>
      </p:pic>
      <p:pic>
        <p:nvPicPr>
          <p:cNvPr id="102" name="그림 101">
            <a:extLst>
              <a:ext uri="{FF2B5EF4-FFF2-40B4-BE49-F238E27FC236}">
                <a16:creationId xmlns:a16="http://schemas.microsoft.com/office/drawing/2014/main" xmlns="" id="{3677FB42-90B6-51A8-EEA2-8872C0BBB2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51116" y="2600012"/>
            <a:ext cx="360000" cy="355000"/>
          </a:xfrm>
          <a:prstGeom prst="rect">
            <a:avLst/>
          </a:prstGeom>
        </p:spPr>
      </p:pic>
      <p:pic>
        <p:nvPicPr>
          <p:cNvPr id="103" name="그림 102">
            <a:extLst>
              <a:ext uri="{FF2B5EF4-FFF2-40B4-BE49-F238E27FC236}">
                <a16:creationId xmlns:a16="http://schemas.microsoft.com/office/drawing/2014/main" xmlns="" id="{3677FB42-90B6-51A8-EEA2-8872C0BBB2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12686" y="3719552"/>
            <a:ext cx="360000" cy="355000"/>
          </a:xfrm>
          <a:prstGeom prst="rect">
            <a:avLst/>
          </a:prstGeom>
        </p:spPr>
      </p:pic>
      <p:pic>
        <p:nvPicPr>
          <p:cNvPr id="104" name="그림 103">
            <a:extLst>
              <a:ext uri="{FF2B5EF4-FFF2-40B4-BE49-F238E27FC236}">
                <a16:creationId xmlns:a16="http://schemas.microsoft.com/office/drawing/2014/main" xmlns="" id="{3677FB42-90B6-51A8-EEA2-8872C0BBB2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62045" y="3719552"/>
            <a:ext cx="360000" cy="355000"/>
          </a:xfrm>
          <a:prstGeom prst="rect">
            <a:avLst/>
          </a:prstGeom>
        </p:spPr>
      </p:pic>
      <p:pic>
        <p:nvPicPr>
          <p:cNvPr id="105" name="그림 104">
            <a:extLst>
              <a:ext uri="{FF2B5EF4-FFF2-40B4-BE49-F238E27FC236}">
                <a16:creationId xmlns:a16="http://schemas.microsoft.com/office/drawing/2014/main" xmlns="" id="{3677FB42-90B6-51A8-EEA2-8872C0BBB2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46742" y="3705004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573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suh_h_0501_01_0002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360000"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안에 알맞은 수를 써넣으시오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2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8" name="그룹 77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79" name="순서도: 대체 처리 78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81" name="순서도: 대체 처리 80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86" name="순서도: 대체 처리 8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0" name="순서도: 대체 처리 8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2" name="순서도: 대체 처리 9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8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961" y="1640281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439652" y="2785756"/>
            <a:ext cx="377539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78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        ＋        ＝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xmlns="" id="{B52F7516-0ADB-FB6A-58C9-D53B5680AB1A}"/>
              </a:ext>
            </a:extLst>
          </p:cNvPr>
          <p:cNvSpPr/>
          <p:nvPr/>
        </p:nvSpPr>
        <p:spPr bwMode="auto">
          <a:xfrm>
            <a:off x="2946793" y="2785756"/>
            <a:ext cx="630637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70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xmlns="" id="{B52F7516-0ADB-FB6A-58C9-D53B5680AB1A}"/>
              </a:ext>
            </a:extLst>
          </p:cNvPr>
          <p:cNvSpPr/>
          <p:nvPr/>
        </p:nvSpPr>
        <p:spPr bwMode="auto">
          <a:xfrm>
            <a:off x="3836137" y="2785756"/>
            <a:ext cx="630637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xmlns="" id="{B52F7516-0ADB-FB6A-58C9-D53B5680AB1A}"/>
              </a:ext>
            </a:extLst>
          </p:cNvPr>
          <p:cNvSpPr/>
          <p:nvPr/>
        </p:nvSpPr>
        <p:spPr bwMode="auto">
          <a:xfrm>
            <a:off x="4800459" y="2785756"/>
            <a:ext cx="630637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81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439652" y="3897052"/>
            <a:ext cx="377539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78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(8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11)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        －        ＝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xmlns="" id="{B52F7516-0ADB-FB6A-58C9-D53B5680AB1A}"/>
              </a:ext>
            </a:extLst>
          </p:cNvPr>
          <p:cNvSpPr/>
          <p:nvPr/>
        </p:nvSpPr>
        <p:spPr bwMode="auto">
          <a:xfrm>
            <a:off x="3126813" y="3897052"/>
            <a:ext cx="630637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78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xmlns="" id="{B52F7516-0ADB-FB6A-58C9-D53B5680AB1A}"/>
              </a:ext>
            </a:extLst>
          </p:cNvPr>
          <p:cNvSpPr/>
          <p:nvPr/>
        </p:nvSpPr>
        <p:spPr bwMode="auto">
          <a:xfrm>
            <a:off x="4016157" y="3897052"/>
            <a:ext cx="630637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19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xmlns="" id="{B52F7516-0ADB-FB6A-58C9-D53B5680AB1A}"/>
              </a:ext>
            </a:extLst>
          </p:cNvPr>
          <p:cNvSpPr/>
          <p:nvPr/>
        </p:nvSpPr>
        <p:spPr bwMode="auto">
          <a:xfrm>
            <a:off x="4980479" y="3897052"/>
            <a:ext cx="630637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59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xmlns="" id="{79BAE427-08E8-4C20-81EB-2665EB33EB09}"/>
              </a:ext>
            </a:extLst>
          </p:cNvPr>
          <p:cNvGrpSpPr/>
          <p:nvPr/>
        </p:nvGrpSpPr>
        <p:grpSpPr>
          <a:xfrm>
            <a:off x="173087" y="2852936"/>
            <a:ext cx="6667165" cy="2385064"/>
            <a:chOff x="192745" y="2888226"/>
            <a:chExt cx="6667165" cy="2385064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xmlns="" id="{F312E820-FAE6-40D2-BC13-580A5D20DCC8}"/>
                </a:ext>
              </a:extLst>
            </p:cNvPr>
            <p:cNvSpPr/>
            <p:nvPr/>
          </p:nvSpPr>
          <p:spPr>
            <a:xfrm>
              <a:off x="192745" y="3050244"/>
              <a:ext cx="6667165" cy="203493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1" name="모서리가 둥근 직사각형 38">
              <a:extLst>
                <a:ext uri="{FF2B5EF4-FFF2-40B4-BE49-F238E27FC236}">
                  <a16:creationId xmlns:a16="http://schemas.microsoft.com/office/drawing/2014/main" xmlns="" id="{ABBE2CFD-EDEF-408E-B6E7-754E554E2514}"/>
                </a:ext>
              </a:extLst>
            </p:cNvPr>
            <p:cNvSpPr/>
            <p:nvPr/>
          </p:nvSpPr>
          <p:spPr>
            <a:xfrm>
              <a:off x="338478" y="2888226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53" name="직각 삼각형 52">
              <a:extLst>
                <a:ext uri="{FF2B5EF4-FFF2-40B4-BE49-F238E27FC236}">
                  <a16:creationId xmlns:a16="http://schemas.microsoft.com/office/drawing/2014/main" xmlns="" id="{DB7D3205-CE04-4023-B35E-5BEC273DE875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21364" y="3239688"/>
            <a:ext cx="29120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78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70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81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8" name="직선 연결선 47"/>
          <p:cNvCxnSpPr/>
          <p:nvPr/>
        </p:nvCxnSpPr>
        <p:spPr bwMode="auto">
          <a:xfrm>
            <a:off x="935596" y="3538049"/>
            <a:ext cx="0" cy="311483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직선 연결선 53"/>
          <p:cNvCxnSpPr/>
          <p:nvPr/>
        </p:nvCxnSpPr>
        <p:spPr bwMode="auto">
          <a:xfrm>
            <a:off x="1295636" y="3538049"/>
            <a:ext cx="0" cy="311483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직선 연결선 54"/>
          <p:cNvCxnSpPr/>
          <p:nvPr/>
        </p:nvCxnSpPr>
        <p:spPr bwMode="auto">
          <a:xfrm>
            <a:off x="935596" y="3846191"/>
            <a:ext cx="360040" cy="0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6" name="TextBox 55"/>
          <p:cNvSpPr txBox="1"/>
          <p:nvPr/>
        </p:nvSpPr>
        <p:spPr>
          <a:xfrm>
            <a:off x="899592" y="385175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800" b="1" dirty="0" smtClean="0">
                <a:solidFill>
                  <a:srgbClr val="00A0FF"/>
                </a:solidFill>
              </a:rPr>
              <a:t>①</a:t>
            </a:r>
          </a:p>
        </p:txBody>
      </p:sp>
      <p:cxnSp>
        <p:nvCxnSpPr>
          <p:cNvPr id="57" name="직선 연결선 56"/>
          <p:cNvCxnSpPr/>
          <p:nvPr/>
        </p:nvCxnSpPr>
        <p:spPr bwMode="auto">
          <a:xfrm>
            <a:off x="1660438" y="3527720"/>
            <a:ext cx="0" cy="1080120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직선 연결선 57"/>
          <p:cNvCxnSpPr/>
          <p:nvPr/>
        </p:nvCxnSpPr>
        <p:spPr bwMode="auto">
          <a:xfrm>
            <a:off x="1101041" y="4241719"/>
            <a:ext cx="0" cy="366121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직선 연결선 58"/>
          <p:cNvCxnSpPr/>
          <p:nvPr/>
        </p:nvCxnSpPr>
        <p:spPr bwMode="auto">
          <a:xfrm>
            <a:off x="1101041" y="4607840"/>
            <a:ext cx="561057" cy="0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1" name="TextBox 60"/>
          <p:cNvSpPr txBox="1"/>
          <p:nvPr/>
        </p:nvSpPr>
        <p:spPr>
          <a:xfrm>
            <a:off x="1244986" y="4607840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800" b="1" dirty="0">
                <a:solidFill>
                  <a:srgbClr val="00A0FF"/>
                </a:solidFill>
              </a:rPr>
              <a:t>②</a:t>
            </a:r>
            <a:endParaRPr lang="ko-KR" altLang="en-US" sz="1800" b="1" dirty="0" smtClean="0">
              <a:solidFill>
                <a:srgbClr val="00A0FF"/>
              </a:solidFill>
            </a:endParaRPr>
          </a:p>
        </p:txBody>
      </p:sp>
      <p:pic>
        <p:nvPicPr>
          <p:cNvPr id="6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835" y="3367316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TextBox 62"/>
          <p:cNvSpPr txBox="1"/>
          <p:nvPr/>
        </p:nvSpPr>
        <p:spPr>
          <a:xfrm>
            <a:off x="3806776" y="3239688"/>
            <a:ext cx="27094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78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11)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78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19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4" name="직선 연결선 63"/>
          <p:cNvCxnSpPr/>
          <p:nvPr/>
        </p:nvCxnSpPr>
        <p:spPr bwMode="auto">
          <a:xfrm>
            <a:off x="4463988" y="3538049"/>
            <a:ext cx="0" cy="311483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5" name="직선 연결선 64"/>
          <p:cNvCxnSpPr/>
          <p:nvPr/>
        </p:nvCxnSpPr>
        <p:spPr bwMode="auto">
          <a:xfrm>
            <a:off x="4824028" y="3538049"/>
            <a:ext cx="0" cy="311483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직선 연결선 65"/>
          <p:cNvCxnSpPr/>
          <p:nvPr/>
        </p:nvCxnSpPr>
        <p:spPr bwMode="auto">
          <a:xfrm>
            <a:off x="4463988" y="3846191"/>
            <a:ext cx="360040" cy="0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7" name="TextBox 66"/>
          <p:cNvSpPr txBox="1"/>
          <p:nvPr/>
        </p:nvSpPr>
        <p:spPr>
          <a:xfrm>
            <a:off x="4427984" y="385175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800" b="1" dirty="0" smtClean="0">
                <a:solidFill>
                  <a:srgbClr val="00A0FF"/>
                </a:solidFill>
              </a:rPr>
              <a:t>①</a:t>
            </a:r>
          </a:p>
        </p:txBody>
      </p:sp>
      <p:cxnSp>
        <p:nvCxnSpPr>
          <p:cNvPr id="72" name="직선 연결선 71"/>
          <p:cNvCxnSpPr/>
          <p:nvPr/>
        </p:nvCxnSpPr>
        <p:spPr bwMode="auto">
          <a:xfrm>
            <a:off x="4008636" y="3527720"/>
            <a:ext cx="0" cy="1080120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3" name="직선 연결선 72"/>
          <p:cNvCxnSpPr/>
          <p:nvPr/>
        </p:nvCxnSpPr>
        <p:spPr bwMode="auto">
          <a:xfrm>
            <a:off x="4644008" y="4241719"/>
            <a:ext cx="0" cy="366121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4" name="직선 연결선 83"/>
          <p:cNvCxnSpPr/>
          <p:nvPr/>
        </p:nvCxnSpPr>
        <p:spPr bwMode="auto">
          <a:xfrm>
            <a:off x="4008636" y="4607840"/>
            <a:ext cx="627097" cy="0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5" name="TextBox 84"/>
          <p:cNvSpPr txBox="1"/>
          <p:nvPr/>
        </p:nvSpPr>
        <p:spPr>
          <a:xfrm>
            <a:off x="4161310" y="4607840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800" b="1" dirty="0">
                <a:solidFill>
                  <a:srgbClr val="00A0FF"/>
                </a:solidFill>
              </a:rPr>
              <a:t>②</a:t>
            </a:r>
            <a:endParaRPr lang="ko-KR" altLang="en-US" sz="1800" b="1" dirty="0" smtClean="0">
              <a:solidFill>
                <a:srgbClr val="00A0FF"/>
              </a:solidFill>
            </a:endParaRPr>
          </a:p>
        </p:txBody>
      </p:sp>
      <p:pic>
        <p:nvPicPr>
          <p:cNvPr id="10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8247" y="3367316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7253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정오답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기능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suh_h_0501_01_0002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6" name="타원 105"/>
          <p:cNvSpPr/>
          <p:nvPr/>
        </p:nvSpPr>
        <p:spPr>
          <a:xfrm>
            <a:off x="5914607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 순서를 바르게 나타낸 것에       표 하시오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7" name="그룹 56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73" name="순서도: 대체 처리 72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TextBox 74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78" name="순서도: 대체 처리 77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TextBox 78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90" name="순서도: 대체 처리 89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2" name="순서도: 대체 처리 91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2" name="순서도: 대체 처리 101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TextBox 102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61" name="타원 60"/>
          <p:cNvSpPr/>
          <p:nvPr/>
        </p:nvSpPr>
        <p:spPr>
          <a:xfrm>
            <a:off x="4916931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1490" y="1640122"/>
            <a:ext cx="340144" cy="312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모서리가 둥근 직사각형 1"/>
          <p:cNvSpPr/>
          <p:nvPr/>
        </p:nvSpPr>
        <p:spPr>
          <a:xfrm>
            <a:off x="1312845" y="2691181"/>
            <a:ext cx="1763463" cy="1610361"/>
          </a:xfrm>
          <a:prstGeom prst="roundRect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499400" y="2798166"/>
            <a:ext cx="146182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51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24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5" name="직선 연결선 54"/>
          <p:cNvCxnSpPr/>
          <p:nvPr/>
        </p:nvCxnSpPr>
        <p:spPr bwMode="auto">
          <a:xfrm>
            <a:off x="1734926" y="3162328"/>
            <a:ext cx="0" cy="112329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직선 연결선 55"/>
          <p:cNvCxnSpPr/>
          <p:nvPr/>
        </p:nvCxnSpPr>
        <p:spPr bwMode="auto">
          <a:xfrm>
            <a:off x="2231740" y="3162328"/>
            <a:ext cx="0" cy="112329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직선 연결선 57"/>
          <p:cNvCxnSpPr/>
          <p:nvPr/>
        </p:nvCxnSpPr>
        <p:spPr bwMode="auto">
          <a:xfrm>
            <a:off x="1729886" y="3274657"/>
            <a:ext cx="501854" cy="0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2" name="TextBox 61"/>
          <p:cNvSpPr txBox="1"/>
          <p:nvPr/>
        </p:nvSpPr>
        <p:spPr>
          <a:xfrm>
            <a:off x="1780238" y="331169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800" dirty="0" smtClean="0">
                <a:solidFill>
                  <a:srgbClr val="FF0000"/>
                </a:solidFill>
              </a:rPr>
              <a:t>①</a:t>
            </a:r>
            <a:endParaRPr lang="en-US" altLang="ko-KR" sz="1800" dirty="0" smtClean="0">
              <a:solidFill>
                <a:srgbClr val="FF0000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366228" y="2798166"/>
            <a:ext cx="146182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51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24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9" name="직선 연결선 68"/>
          <p:cNvCxnSpPr/>
          <p:nvPr/>
        </p:nvCxnSpPr>
        <p:spPr bwMode="auto">
          <a:xfrm>
            <a:off x="5119302" y="3162328"/>
            <a:ext cx="0" cy="112329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직선 연결선 69"/>
          <p:cNvCxnSpPr/>
          <p:nvPr/>
        </p:nvCxnSpPr>
        <p:spPr bwMode="auto">
          <a:xfrm>
            <a:off x="5544108" y="3162328"/>
            <a:ext cx="0" cy="112329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1" name="직선 연결선 70"/>
          <p:cNvCxnSpPr/>
          <p:nvPr/>
        </p:nvCxnSpPr>
        <p:spPr bwMode="auto">
          <a:xfrm>
            <a:off x="5114262" y="3274657"/>
            <a:ext cx="429846" cy="0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2" name="TextBox 71"/>
          <p:cNvSpPr txBox="1"/>
          <p:nvPr/>
        </p:nvSpPr>
        <p:spPr>
          <a:xfrm>
            <a:off x="5164614" y="331169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800" dirty="0" smtClean="0">
                <a:solidFill>
                  <a:srgbClr val="FF0000"/>
                </a:solidFill>
              </a:rPr>
              <a:t>①</a:t>
            </a:r>
            <a:endParaRPr lang="en-US" altLang="ko-KR" sz="1800" dirty="0" smtClean="0">
              <a:solidFill>
                <a:srgbClr val="FF0000"/>
              </a:solidFill>
            </a:endParaRPr>
          </a:p>
        </p:txBody>
      </p:sp>
      <p:cxnSp>
        <p:nvCxnSpPr>
          <p:cNvPr id="80" name="직선 연결선 79"/>
          <p:cNvCxnSpPr/>
          <p:nvPr/>
        </p:nvCxnSpPr>
        <p:spPr bwMode="auto">
          <a:xfrm>
            <a:off x="2658384" y="3162328"/>
            <a:ext cx="0" cy="662716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6" name="직선 연결선 85"/>
          <p:cNvCxnSpPr/>
          <p:nvPr/>
        </p:nvCxnSpPr>
        <p:spPr bwMode="auto">
          <a:xfrm>
            <a:off x="2003121" y="3681028"/>
            <a:ext cx="0" cy="144016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직선 연결선 86"/>
          <p:cNvCxnSpPr/>
          <p:nvPr/>
        </p:nvCxnSpPr>
        <p:spPr bwMode="auto">
          <a:xfrm>
            <a:off x="1994986" y="3825044"/>
            <a:ext cx="663398" cy="0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4" name="TextBox 103"/>
          <p:cNvSpPr txBox="1"/>
          <p:nvPr/>
        </p:nvSpPr>
        <p:spPr>
          <a:xfrm>
            <a:off x="2118936" y="385175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800" dirty="0" smtClean="0">
                <a:solidFill>
                  <a:srgbClr val="00A0FF"/>
                </a:solidFill>
              </a:rPr>
              <a:t>②</a:t>
            </a:r>
            <a:endParaRPr lang="en-US" altLang="ko-KR" sz="1800" dirty="0" smtClean="0">
              <a:solidFill>
                <a:srgbClr val="00A0FF"/>
              </a:solidFill>
            </a:endParaRPr>
          </a:p>
        </p:txBody>
      </p:sp>
      <p:cxnSp>
        <p:nvCxnSpPr>
          <p:cNvPr id="105" name="직선 연결선 104"/>
          <p:cNvCxnSpPr/>
          <p:nvPr/>
        </p:nvCxnSpPr>
        <p:spPr bwMode="auto">
          <a:xfrm>
            <a:off x="4592076" y="3162328"/>
            <a:ext cx="0" cy="662716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7" name="직선 연결선 106"/>
          <p:cNvCxnSpPr/>
          <p:nvPr/>
        </p:nvCxnSpPr>
        <p:spPr bwMode="auto">
          <a:xfrm>
            <a:off x="5364088" y="3681028"/>
            <a:ext cx="0" cy="144016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8" name="직선 연결선 107"/>
          <p:cNvCxnSpPr/>
          <p:nvPr/>
        </p:nvCxnSpPr>
        <p:spPr bwMode="auto">
          <a:xfrm>
            <a:off x="4592678" y="3825044"/>
            <a:ext cx="779685" cy="0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9" name="TextBox 108"/>
          <p:cNvSpPr txBox="1"/>
          <p:nvPr/>
        </p:nvSpPr>
        <p:spPr>
          <a:xfrm>
            <a:off x="4804574" y="385175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800" dirty="0" smtClean="0">
                <a:solidFill>
                  <a:srgbClr val="00A0FF"/>
                </a:solidFill>
              </a:rPr>
              <a:t>②</a:t>
            </a:r>
            <a:endParaRPr lang="en-US" altLang="ko-KR" sz="1800" dirty="0" smtClean="0">
              <a:solidFill>
                <a:srgbClr val="00A0FF"/>
              </a:solidFill>
            </a:endParaRPr>
          </a:p>
        </p:txBody>
      </p:sp>
      <p:sp>
        <p:nvSpPr>
          <p:cNvPr id="110" name="모서리가 둥근 직사각형 109"/>
          <p:cNvSpPr/>
          <p:nvPr/>
        </p:nvSpPr>
        <p:spPr>
          <a:xfrm>
            <a:off x="4130591" y="2691181"/>
            <a:ext cx="1763463" cy="1610361"/>
          </a:xfrm>
          <a:prstGeom prst="round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9" name="Picture 3" descr="D:\[초등] 교과학습\2021년 1학기\수학 SB캡쳐\icon_O.png">
            <a:extLst>
              <a:ext uri="{FF2B5EF4-FFF2-40B4-BE49-F238E27FC236}">
                <a16:creationId xmlns:a16="http://schemas.microsoft.com/office/drawing/2014/main" xmlns="" id="{E1AFE558-97D7-4C94-AEA4-1DAFF901C7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6496" y="3123183"/>
            <a:ext cx="670878" cy="687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7" descr="D:\[초등] 교과학습\2021년 1학기\수학 SB캡쳐\icon_X.png">
            <a:extLst>
              <a:ext uri="{FF2B5EF4-FFF2-40B4-BE49-F238E27FC236}">
                <a16:creationId xmlns:a16="http://schemas.microsoft.com/office/drawing/2014/main" xmlns="" id="{D0C33F8E-C645-45A6-90E8-8A719EF5F2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2257" y="3114601"/>
            <a:ext cx="550312" cy="565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타원 63"/>
          <p:cNvSpPr/>
          <p:nvPr/>
        </p:nvSpPr>
        <p:spPr>
          <a:xfrm>
            <a:off x="3357326" y="269118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525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2" y="1628800"/>
            <a:ext cx="3702238" cy="39602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사각형 39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5313140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</a:t>
                      </a:r>
                      <a:r>
                        <a:rPr kumimoji="0" lang="en-US" altLang="ko-KR" sz="10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0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</a:t>
                      </a:r>
                      <a:r>
                        <a:rPr kumimoji="0" lang="en-US" altLang="ko-KR" sz="10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ko-KR" altLang="en-US" sz="10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원본 삽화 폴더 </a:t>
                      </a:r>
                      <a:r>
                        <a:rPr kumimoji="0" lang="en-US" altLang="ko-KR" sz="10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1</a:t>
                      </a:r>
                      <a:r>
                        <a:rPr kumimoji="0" lang="ko-KR" altLang="en-US" sz="10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en-US" altLang="ko-KR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  <a:r>
                        <a:rPr kumimoji="0" lang="en-US" altLang="ko-KR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)5-1-1(2</a:t>
                      </a:r>
                      <a:r>
                        <a:rPr kumimoji="0" lang="ko-KR" altLang="en-US" sz="100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en-US" altLang="ko-KR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).</a:t>
                      </a:r>
                      <a:r>
                        <a:rPr kumimoji="0" lang="en-US" altLang="ko-KR" sz="100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psd</a:t>
                      </a:r>
                      <a:endParaRPr kumimoji="0" lang="en-US" altLang="ko-KR" sz="10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소스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171450" indent="-171450" algn="just">
              <a:buFontTx/>
              <a:buChar char="-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이미지 및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위 마우스 오버 시 회색 테두리 효과 있음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just">
              <a:buFontTx/>
              <a:buChar char="-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확대 버튼 및 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60711" y="1660991"/>
            <a:ext cx="309733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그림은 어떤 상황인가요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8687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타원 45"/>
          <p:cNvSpPr/>
          <p:nvPr/>
        </p:nvSpPr>
        <p:spPr>
          <a:xfrm>
            <a:off x="3361830" y="134736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3916115" y="2054515"/>
            <a:ext cx="2974460" cy="113616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자전거</a:t>
            </a:r>
            <a:r>
              <a:rPr kumimoji="1" lang="ko-KR" altLang="en-US" sz="1900" b="1" i="0" u="none" strike="noStrike" cap="none" spc="-150" normalizeH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 대여점에서 대여한 자전거의 수와 반납된 자전거의 수를 이야기하고 있습니다</a:t>
            </a:r>
            <a:r>
              <a:rPr kumimoji="1" lang="en-US" altLang="ko-KR" sz="1900" b="1" i="0" u="none" strike="noStrike" cap="none" spc="-150" normalizeH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suh_h_0501_01_0002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Picture 4">
            <a:extLst>
              <a:ext uri="{FF2B5EF4-FFF2-40B4-BE49-F238E27FC236}">
                <a16:creationId xmlns:a16="http://schemas.microsoft.com/office/drawing/2014/main" xmlns="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6545" y="306181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TextBox 56"/>
          <p:cNvSpPr txBox="1"/>
          <p:nvPr/>
        </p:nvSpPr>
        <p:spPr>
          <a:xfrm>
            <a:off x="35953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5" name="타원 64"/>
          <p:cNvSpPr/>
          <p:nvPr/>
        </p:nvSpPr>
        <p:spPr>
          <a:xfrm>
            <a:off x="3779912" y="528107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6" name="그림 65">
            <a:extLst>
              <a:ext uri="{FF2B5EF4-FFF2-40B4-BE49-F238E27FC236}">
                <a16:creationId xmlns:a16="http://schemas.microsoft.com/office/drawing/2014/main" xmlns="" id="{19169159-FA9D-4B43-9785-2CD20D7903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912" y="5265204"/>
            <a:ext cx="360000" cy="360000"/>
          </a:xfrm>
          <a:prstGeom prst="rect">
            <a:avLst/>
          </a:prstGeom>
        </p:spPr>
      </p:pic>
      <p:sp>
        <p:nvSpPr>
          <p:cNvPr id="67" name="모서리가 둥근 직사각형 66"/>
          <p:cNvSpPr/>
          <p:nvPr/>
        </p:nvSpPr>
        <p:spPr>
          <a:xfrm>
            <a:off x="235093" y="2348880"/>
            <a:ext cx="1723882" cy="841305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A3FD23CB-6379-403F-BC3A-9D57C9BCA2FC}"/>
              </a:ext>
            </a:extLst>
          </p:cNvPr>
          <p:cNvSpPr/>
          <p:nvPr/>
        </p:nvSpPr>
        <p:spPr>
          <a:xfrm>
            <a:off x="71500" y="2450838"/>
            <a:ext cx="1992750" cy="67969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자전거 </a:t>
            </a:r>
            <a:r>
              <a:rPr lang="en-US" altLang="ko-KR" sz="16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26</a:t>
            </a:r>
            <a:r>
              <a:rPr lang="ko-KR" altLang="en-US" sz="16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대 중에서</a:t>
            </a:r>
            <a:endParaRPr lang="en-US" altLang="ko-KR" sz="1600" spc="-15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16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15</a:t>
            </a:r>
            <a:r>
              <a:rPr lang="ko-KR" altLang="en-US" sz="16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대를 대여했고</a:t>
            </a:r>
            <a:endParaRPr lang="en-US" altLang="ko-KR" sz="1600" spc="-15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16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ko-KR" altLang="en-US" sz="16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대가 반납됐어</a:t>
            </a:r>
            <a:r>
              <a:rPr lang="en-US" altLang="ko-KR" sz="16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600" spc="-1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이등변 삼각형 68"/>
          <p:cNvSpPr/>
          <p:nvPr/>
        </p:nvSpPr>
        <p:spPr>
          <a:xfrm flipV="1">
            <a:off x="1133617" y="3208214"/>
            <a:ext cx="90011" cy="204227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 69"/>
          <p:cNvSpPr/>
          <p:nvPr/>
        </p:nvSpPr>
        <p:spPr>
          <a:xfrm>
            <a:off x="87421" y="209193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모서리가 둥근 직사각형 70"/>
          <p:cNvSpPr/>
          <p:nvPr/>
        </p:nvSpPr>
        <p:spPr>
          <a:xfrm>
            <a:off x="2061873" y="2352210"/>
            <a:ext cx="1723882" cy="789875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xmlns="" id="{A3FD23CB-6379-403F-BC3A-9D57C9BCA2FC}"/>
              </a:ext>
            </a:extLst>
          </p:cNvPr>
          <p:cNvSpPr/>
          <p:nvPr/>
        </p:nvSpPr>
        <p:spPr>
          <a:xfrm>
            <a:off x="1898280" y="2418453"/>
            <a:ext cx="2097656" cy="67969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지금 대여점에 있는</a:t>
            </a:r>
            <a:endParaRPr lang="en-US" altLang="ko-KR" sz="1600" spc="-15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6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자전거는</a:t>
            </a:r>
            <a:endParaRPr lang="en-US" altLang="ko-KR" sz="1600" spc="-1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6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몇 대인 거지</a:t>
            </a:r>
            <a:r>
              <a:rPr lang="en-US" altLang="ko-KR" sz="16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73" name="이등변 삼각형 72"/>
          <p:cNvSpPr/>
          <p:nvPr/>
        </p:nvSpPr>
        <p:spPr>
          <a:xfrm flipV="1">
            <a:off x="2878808" y="3152765"/>
            <a:ext cx="90011" cy="204227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 bwMode="auto">
          <a:xfrm>
            <a:off x="3916115" y="3274305"/>
            <a:ext cx="2974460" cy="93271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지금 대여점에 있는 자전거의 수에 대해 이야기하고 있습니다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5" name="Picture 4">
            <a:extLst>
              <a:ext uri="{FF2B5EF4-FFF2-40B4-BE49-F238E27FC236}">
                <a16:creationId xmlns:a16="http://schemas.microsoft.com/office/drawing/2014/main" xmlns="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7448" y="414338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그룹 4"/>
          <p:cNvGrpSpPr/>
          <p:nvPr/>
        </p:nvGrpSpPr>
        <p:grpSpPr>
          <a:xfrm>
            <a:off x="3635896" y="1302898"/>
            <a:ext cx="3366287" cy="325902"/>
            <a:chOff x="3455876" y="1193922"/>
            <a:chExt cx="3366287" cy="325902"/>
          </a:xfrm>
        </p:grpSpPr>
        <p:sp>
          <p:nvSpPr>
            <p:cNvPr id="51" name="직사각형 50"/>
            <p:cNvSpPr/>
            <p:nvPr/>
          </p:nvSpPr>
          <p:spPr>
            <a:xfrm>
              <a:off x="5126917" y="1252605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52" name="TextBox 51"/>
            <p:cNvSpPr txBox="1">
              <a:spLocks noChangeArrowheads="1"/>
            </p:cNvSpPr>
            <p:nvPr/>
          </p:nvSpPr>
          <p:spPr bwMode="auto">
            <a:xfrm>
              <a:off x="5094940" y="1204980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5680168" y="1252605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64" name="TextBox 63"/>
            <p:cNvSpPr txBox="1">
              <a:spLocks noChangeArrowheads="1"/>
            </p:cNvSpPr>
            <p:nvPr/>
          </p:nvSpPr>
          <p:spPr bwMode="auto">
            <a:xfrm>
              <a:off x="5648191" y="1204980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  <a:endPara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8" name="그룹 7"/>
            <p:cNvGrpSpPr/>
            <p:nvPr/>
          </p:nvGrpSpPr>
          <p:grpSpPr>
            <a:xfrm>
              <a:off x="4554674" y="1193922"/>
              <a:ext cx="665398" cy="315483"/>
              <a:chOff x="5796136" y="1193922"/>
              <a:chExt cx="665398" cy="315483"/>
            </a:xfrm>
          </p:grpSpPr>
          <p:sp>
            <p:nvSpPr>
              <p:cNvPr id="54" name="직사각형 53"/>
              <p:cNvSpPr/>
              <p:nvPr/>
            </p:nvSpPr>
            <p:spPr>
              <a:xfrm>
                <a:off x="5820588" y="1253814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5" name="TextBox 54"/>
              <p:cNvSpPr txBox="1">
                <a:spLocks noChangeArrowheads="1"/>
              </p:cNvSpPr>
              <p:nvPr/>
            </p:nvSpPr>
            <p:spPr bwMode="auto">
              <a:xfrm>
                <a:off x="5796136" y="1193922"/>
                <a:ext cx="665398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6" name="그룹 5"/>
            <p:cNvGrpSpPr/>
            <p:nvPr/>
          </p:nvGrpSpPr>
          <p:grpSpPr>
            <a:xfrm>
              <a:off x="3995936" y="1198285"/>
              <a:ext cx="620721" cy="313547"/>
              <a:chOff x="5237898" y="1198285"/>
              <a:chExt cx="620721" cy="313547"/>
            </a:xfrm>
          </p:grpSpPr>
          <p:sp>
            <p:nvSpPr>
              <p:cNvPr id="41" name="직사각형 40"/>
              <p:cNvSpPr/>
              <p:nvPr/>
            </p:nvSpPr>
            <p:spPr>
              <a:xfrm>
                <a:off x="5269875" y="1255435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42" name="TextBox 41"/>
              <p:cNvSpPr txBox="1">
                <a:spLocks noChangeArrowheads="1"/>
              </p:cNvSpPr>
              <p:nvPr/>
            </p:nvSpPr>
            <p:spPr bwMode="auto">
              <a:xfrm>
                <a:off x="5237898" y="1198285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2" name="그룹 1"/>
            <p:cNvGrpSpPr/>
            <p:nvPr/>
          </p:nvGrpSpPr>
          <p:grpSpPr>
            <a:xfrm>
              <a:off x="3455876" y="1206277"/>
              <a:ext cx="665398" cy="313547"/>
              <a:chOff x="4698690" y="1206277"/>
              <a:chExt cx="665398" cy="313547"/>
            </a:xfrm>
          </p:grpSpPr>
          <p:sp>
            <p:nvSpPr>
              <p:cNvPr id="43" name="직사각형 42"/>
              <p:cNvSpPr/>
              <p:nvPr/>
            </p:nvSpPr>
            <p:spPr>
              <a:xfrm>
                <a:off x="4721162" y="1256644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0" name="TextBox 49"/>
              <p:cNvSpPr txBox="1">
                <a:spLocks noChangeArrowheads="1"/>
              </p:cNvSpPr>
              <p:nvPr/>
            </p:nvSpPr>
            <p:spPr bwMode="auto">
              <a:xfrm>
                <a:off x="4698690" y="1206277"/>
                <a:ext cx="665398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sp>
          <p:nvSpPr>
            <p:cNvPr id="76" name="직사각형 75"/>
            <p:cNvSpPr/>
            <p:nvPr/>
          </p:nvSpPr>
          <p:spPr>
            <a:xfrm>
              <a:off x="6233419" y="1252605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77" name="TextBox 76"/>
            <p:cNvSpPr txBox="1">
              <a:spLocks noChangeArrowheads="1"/>
            </p:cNvSpPr>
            <p:nvPr/>
          </p:nvSpPr>
          <p:spPr bwMode="auto">
            <a:xfrm>
              <a:off x="6201442" y="1204980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  <a:endPara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8282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suh_h_0501_01_0002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 순서를 바르게 나타낸 것에       표 하시오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7" name="그룹 56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73" name="순서도: 대체 처리 72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TextBox 74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78" name="순서도: 대체 처리 77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TextBox 78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90" name="순서도: 대체 처리 89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2" name="순서도: 대체 처리 91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2" name="순서도: 대체 처리 101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TextBox 102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1490" y="1640122"/>
            <a:ext cx="340144" cy="312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모서리가 둥근 직사각형 1"/>
          <p:cNvSpPr/>
          <p:nvPr/>
        </p:nvSpPr>
        <p:spPr>
          <a:xfrm>
            <a:off x="1312845" y="2691181"/>
            <a:ext cx="1763463" cy="1610361"/>
          </a:xfrm>
          <a:prstGeom prst="roundRect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499400" y="2798166"/>
            <a:ext cx="146182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51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24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5" name="직선 연결선 54"/>
          <p:cNvCxnSpPr/>
          <p:nvPr/>
        </p:nvCxnSpPr>
        <p:spPr bwMode="auto">
          <a:xfrm>
            <a:off x="1734926" y="3162328"/>
            <a:ext cx="0" cy="112329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직선 연결선 55"/>
          <p:cNvCxnSpPr/>
          <p:nvPr/>
        </p:nvCxnSpPr>
        <p:spPr bwMode="auto">
          <a:xfrm>
            <a:off x="2231740" y="3162328"/>
            <a:ext cx="0" cy="112329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직선 연결선 57"/>
          <p:cNvCxnSpPr/>
          <p:nvPr/>
        </p:nvCxnSpPr>
        <p:spPr bwMode="auto">
          <a:xfrm>
            <a:off x="1729886" y="3274657"/>
            <a:ext cx="501854" cy="0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2" name="TextBox 61"/>
          <p:cNvSpPr txBox="1"/>
          <p:nvPr/>
        </p:nvSpPr>
        <p:spPr>
          <a:xfrm>
            <a:off x="1780238" y="331169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800" dirty="0" smtClean="0">
                <a:solidFill>
                  <a:srgbClr val="FF0000"/>
                </a:solidFill>
              </a:rPr>
              <a:t>①</a:t>
            </a:r>
            <a:endParaRPr lang="en-US" altLang="ko-KR" sz="1800" dirty="0" smtClean="0">
              <a:solidFill>
                <a:srgbClr val="FF0000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366228" y="2798166"/>
            <a:ext cx="146182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51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24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9" name="직선 연결선 68"/>
          <p:cNvCxnSpPr/>
          <p:nvPr/>
        </p:nvCxnSpPr>
        <p:spPr bwMode="auto">
          <a:xfrm>
            <a:off x="5119302" y="3162328"/>
            <a:ext cx="0" cy="112329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직선 연결선 69"/>
          <p:cNvCxnSpPr/>
          <p:nvPr/>
        </p:nvCxnSpPr>
        <p:spPr bwMode="auto">
          <a:xfrm>
            <a:off x="5544108" y="3162328"/>
            <a:ext cx="0" cy="112329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1" name="직선 연결선 70"/>
          <p:cNvCxnSpPr/>
          <p:nvPr/>
        </p:nvCxnSpPr>
        <p:spPr bwMode="auto">
          <a:xfrm>
            <a:off x="5114262" y="3274657"/>
            <a:ext cx="429846" cy="0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2" name="TextBox 71"/>
          <p:cNvSpPr txBox="1"/>
          <p:nvPr/>
        </p:nvSpPr>
        <p:spPr>
          <a:xfrm>
            <a:off x="5164614" y="331169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800" dirty="0" smtClean="0">
                <a:solidFill>
                  <a:srgbClr val="FF0000"/>
                </a:solidFill>
              </a:rPr>
              <a:t>①</a:t>
            </a:r>
            <a:endParaRPr lang="en-US" altLang="ko-KR" sz="1800" dirty="0" smtClean="0">
              <a:solidFill>
                <a:srgbClr val="FF0000"/>
              </a:solidFill>
            </a:endParaRPr>
          </a:p>
        </p:txBody>
      </p:sp>
      <p:cxnSp>
        <p:nvCxnSpPr>
          <p:cNvPr id="80" name="직선 연결선 79"/>
          <p:cNvCxnSpPr/>
          <p:nvPr/>
        </p:nvCxnSpPr>
        <p:spPr bwMode="auto">
          <a:xfrm>
            <a:off x="2658384" y="3162328"/>
            <a:ext cx="0" cy="662716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6" name="직선 연결선 85"/>
          <p:cNvCxnSpPr/>
          <p:nvPr/>
        </p:nvCxnSpPr>
        <p:spPr bwMode="auto">
          <a:xfrm>
            <a:off x="2003121" y="3681028"/>
            <a:ext cx="0" cy="144016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직선 연결선 86"/>
          <p:cNvCxnSpPr/>
          <p:nvPr/>
        </p:nvCxnSpPr>
        <p:spPr bwMode="auto">
          <a:xfrm>
            <a:off x="1994986" y="3825044"/>
            <a:ext cx="663398" cy="0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4" name="TextBox 103"/>
          <p:cNvSpPr txBox="1"/>
          <p:nvPr/>
        </p:nvSpPr>
        <p:spPr>
          <a:xfrm>
            <a:off x="2118936" y="385175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800" dirty="0" smtClean="0">
                <a:solidFill>
                  <a:srgbClr val="00A0FF"/>
                </a:solidFill>
              </a:rPr>
              <a:t>②</a:t>
            </a:r>
            <a:endParaRPr lang="en-US" altLang="ko-KR" sz="1800" dirty="0" smtClean="0">
              <a:solidFill>
                <a:srgbClr val="00A0FF"/>
              </a:solidFill>
            </a:endParaRPr>
          </a:p>
        </p:txBody>
      </p:sp>
      <p:cxnSp>
        <p:nvCxnSpPr>
          <p:cNvPr id="105" name="직선 연결선 104"/>
          <p:cNvCxnSpPr/>
          <p:nvPr/>
        </p:nvCxnSpPr>
        <p:spPr bwMode="auto">
          <a:xfrm>
            <a:off x="4592076" y="3162328"/>
            <a:ext cx="0" cy="662716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7" name="직선 연결선 106"/>
          <p:cNvCxnSpPr/>
          <p:nvPr/>
        </p:nvCxnSpPr>
        <p:spPr bwMode="auto">
          <a:xfrm>
            <a:off x="5364088" y="3681028"/>
            <a:ext cx="0" cy="144016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8" name="직선 연결선 107"/>
          <p:cNvCxnSpPr/>
          <p:nvPr/>
        </p:nvCxnSpPr>
        <p:spPr bwMode="auto">
          <a:xfrm>
            <a:off x="4592678" y="3825044"/>
            <a:ext cx="779685" cy="0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9" name="TextBox 108"/>
          <p:cNvSpPr txBox="1"/>
          <p:nvPr/>
        </p:nvSpPr>
        <p:spPr>
          <a:xfrm>
            <a:off x="4804574" y="385175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800" dirty="0" smtClean="0">
                <a:solidFill>
                  <a:srgbClr val="00A0FF"/>
                </a:solidFill>
              </a:rPr>
              <a:t>②</a:t>
            </a:r>
            <a:endParaRPr lang="en-US" altLang="ko-KR" sz="1800" dirty="0" smtClean="0">
              <a:solidFill>
                <a:srgbClr val="00A0FF"/>
              </a:solidFill>
            </a:endParaRPr>
          </a:p>
        </p:txBody>
      </p:sp>
      <p:sp>
        <p:nvSpPr>
          <p:cNvPr id="110" name="모서리가 둥근 직사각형 109"/>
          <p:cNvSpPr/>
          <p:nvPr/>
        </p:nvSpPr>
        <p:spPr>
          <a:xfrm>
            <a:off x="4130591" y="2691181"/>
            <a:ext cx="1763463" cy="1610361"/>
          </a:xfrm>
          <a:prstGeom prst="round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xmlns="" id="{79BAE427-08E8-4C20-81EB-2665EB33EB09}"/>
              </a:ext>
            </a:extLst>
          </p:cNvPr>
          <p:cNvGrpSpPr/>
          <p:nvPr/>
        </p:nvGrpSpPr>
        <p:grpSpPr>
          <a:xfrm>
            <a:off x="173087" y="4113076"/>
            <a:ext cx="6667165" cy="1124924"/>
            <a:chOff x="192745" y="4148366"/>
            <a:chExt cx="6667165" cy="1124924"/>
          </a:xfrm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xmlns="" id="{F312E820-FAE6-40D2-BC13-580A5D20DCC8}"/>
                </a:ext>
              </a:extLst>
            </p:cNvPr>
            <p:cNvSpPr/>
            <p:nvPr/>
          </p:nvSpPr>
          <p:spPr>
            <a:xfrm>
              <a:off x="192745" y="4310384"/>
              <a:ext cx="6667165" cy="77479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4" name="모서리가 둥근 직사각형 38">
              <a:extLst>
                <a:ext uri="{FF2B5EF4-FFF2-40B4-BE49-F238E27FC236}">
                  <a16:creationId xmlns:a16="http://schemas.microsoft.com/office/drawing/2014/main" xmlns="" id="{ABBE2CFD-EDEF-408E-B6E7-754E554E2514}"/>
                </a:ext>
              </a:extLst>
            </p:cNvPr>
            <p:cNvSpPr/>
            <p:nvPr/>
          </p:nvSpPr>
          <p:spPr>
            <a:xfrm>
              <a:off x="338478" y="4148366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65" name="직각 삼각형 64">
              <a:extLst>
                <a:ext uri="{FF2B5EF4-FFF2-40B4-BE49-F238E27FC236}">
                  <a16:creationId xmlns:a16="http://schemas.microsoft.com/office/drawing/2014/main" xmlns="" id="{DB7D3205-CE04-4023-B35E-5BEC273DE875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323528" y="4437112"/>
            <a:ext cx="64464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덧셈과 뺄셈이 섞여 있는 식에서는 앞에서부터 차례대로 계산합니다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따라서 계산 순서를 바르게 나타낸 것은 왼쪽입니다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7961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손가락 버튼 클릭 시 파란 동그라미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처음에는 보이지 않음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손가락 깜박이는 효과 있음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suh_h_0501_01_0002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6" name="타원 105"/>
          <p:cNvSpPr/>
          <p:nvPr/>
        </p:nvSpPr>
        <p:spPr>
          <a:xfrm>
            <a:off x="5914607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먼저 계산해야 하는 부분에       표 하시오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11" name="그룹 110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112" name="순서도: 대체 처리 11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TextBox 112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114" name="순서도: 대체 처리 11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TextBox 11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119" name="순서도: 대체 처리 118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TextBox 119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121" name="순서도: 대체 처리 120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TextBox 121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123" name="순서도: 대체 처리 122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TextBox 123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125" name="순서도: 대체 처리 124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TextBox 12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27" name="순서도: 대체 처리 126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TextBox 12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29" name="순서도: 대체 처리 12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TextBox 129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31" name="순서도: 대체 처리 130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TextBox 131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33" name="순서도: 대체 처리 132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TextBox 133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50" name="타원 49"/>
          <p:cNvSpPr/>
          <p:nvPr/>
        </p:nvSpPr>
        <p:spPr>
          <a:xfrm>
            <a:off x="4916931" y="497350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1640122"/>
            <a:ext cx="340144" cy="312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모서리가 둥근 직사각형 2"/>
          <p:cNvSpPr/>
          <p:nvPr/>
        </p:nvSpPr>
        <p:spPr>
          <a:xfrm>
            <a:off x="1295636" y="3212976"/>
            <a:ext cx="1861534" cy="648072"/>
          </a:xfrm>
          <a:prstGeom prst="round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1499399" y="3302222"/>
            <a:ext cx="17257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53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30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4114622" y="3212976"/>
            <a:ext cx="1861534" cy="648072"/>
          </a:xfrm>
          <a:prstGeom prst="round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4240780" y="3302222"/>
            <a:ext cx="17257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53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(11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30)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4460" y="3332604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254" y="3332604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타원 48"/>
          <p:cNvSpPr/>
          <p:nvPr/>
        </p:nvSpPr>
        <p:spPr bwMode="auto">
          <a:xfrm>
            <a:off x="1583668" y="3248980"/>
            <a:ext cx="779248" cy="470105"/>
          </a:xfrm>
          <a:prstGeom prst="ellips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sp>
        <p:nvSpPr>
          <p:cNvPr id="54" name="타원 53"/>
          <p:cNvSpPr/>
          <p:nvPr/>
        </p:nvSpPr>
        <p:spPr bwMode="auto">
          <a:xfrm>
            <a:off x="4788024" y="3282931"/>
            <a:ext cx="1019990" cy="434101"/>
          </a:xfrm>
          <a:prstGeom prst="ellips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sp>
        <p:nvSpPr>
          <p:cNvPr id="55" name="타원 54"/>
          <p:cNvSpPr/>
          <p:nvPr/>
        </p:nvSpPr>
        <p:spPr>
          <a:xfrm>
            <a:off x="2248642" y="371908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6963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suh_h_0501_01_0002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11" name="그룹 110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112" name="순서도: 대체 처리 11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TextBox 112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114" name="순서도: 대체 처리 11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TextBox 11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119" name="순서도: 대체 처리 118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TextBox 119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121" name="순서도: 대체 처리 120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TextBox 121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123" name="순서도: 대체 처리 122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TextBox 123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125" name="순서도: 대체 처리 124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TextBox 12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27" name="순서도: 대체 처리 126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TextBox 12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29" name="순서도: 대체 처리 12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TextBox 129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31" name="순서도: 대체 처리 130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TextBox 131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33" name="순서도: 대체 처리 132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TextBox 133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3" name="모서리가 둥근 직사각형 2"/>
          <p:cNvSpPr/>
          <p:nvPr/>
        </p:nvSpPr>
        <p:spPr>
          <a:xfrm>
            <a:off x="1295636" y="3212976"/>
            <a:ext cx="1861534" cy="648072"/>
          </a:xfrm>
          <a:prstGeom prst="round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1499399" y="3302222"/>
            <a:ext cx="17257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53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30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4114622" y="3212976"/>
            <a:ext cx="1861534" cy="648072"/>
          </a:xfrm>
          <a:prstGeom prst="round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4240780" y="3302222"/>
            <a:ext cx="17257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53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(11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30)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xmlns="" id="{79BAE427-08E8-4C20-81EB-2665EB33EB09}"/>
              </a:ext>
            </a:extLst>
          </p:cNvPr>
          <p:cNvGrpSpPr/>
          <p:nvPr/>
        </p:nvGrpSpPr>
        <p:grpSpPr>
          <a:xfrm>
            <a:off x="173087" y="4113076"/>
            <a:ext cx="6667165" cy="1124924"/>
            <a:chOff x="192745" y="4148366"/>
            <a:chExt cx="6667165" cy="1124924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xmlns="" id="{F312E820-FAE6-40D2-BC13-580A5D20DCC8}"/>
                </a:ext>
              </a:extLst>
            </p:cNvPr>
            <p:cNvSpPr/>
            <p:nvPr/>
          </p:nvSpPr>
          <p:spPr>
            <a:xfrm>
              <a:off x="192745" y="4310384"/>
              <a:ext cx="6667165" cy="77479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7" name="모서리가 둥근 직사각형 38">
              <a:extLst>
                <a:ext uri="{FF2B5EF4-FFF2-40B4-BE49-F238E27FC236}">
                  <a16:creationId xmlns:a16="http://schemas.microsoft.com/office/drawing/2014/main" xmlns="" id="{ABBE2CFD-EDEF-408E-B6E7-754E554E2514}"/>
                </a:ext>
              </a:extLst>
            </p:cNvPr>
            <p:cNvSpPr/>
            <p:nvPr/>
          </p:nvSpPr>
          <p:spPr>
            <a:xfrm>
              <a:off x="338478" y="4148366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49" name="직각 삼각형 48">
              <a:extLst>
                <a:ext uri="{FF2B5EF4-FFF2-40B4-BE49-F238E27FC236}">
                  <a16:creationId xmlns:a16="http://schemas.microsoft.com/office/drawing/2014/main" xmlns="" id="{DB7D3205-CE04-4023-B35E-5BEC273DE875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501846" y="4437112"/>
            <a:ext cx="64464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   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 없으면 앞에서부터 차례대로 계산합니다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   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 있으면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   )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안을 먼저 계산합니다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5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348" y="4556035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348" y="4814086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TextBox 56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먼저 계산해야 하는 부분에       표 하시오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1640122"/>
            <a:ext cx="340144" cy="312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4460" y="3332604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254" y="3332604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타원 51"/>
          <p:cNvSpPr/>
          <p:nvPr/>
        </p:nvSpPr>
        <p:spPr bwMode="auto">
          <a:xfrm>
            <a:off x="1583668" y="3248980"/>
            <a:ext cx="779248" cy="470105"/>
          </a:xfrm>
          <a:prstGeom prst="ellips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sp>
        <p:nvSpPr>
          <p:cNvPr id="59" name="타원 58"/>
          <p:cNvSpPr/>
          <p:nvPr/>
        </p:nvSpPr>
        <p:spPr bwMode="auto">
          <a:xfrm>
            <a:off x="4788024" y="3282931"/>
            <a:ext cx="1019990" cy="434101"/>
          </a:xfrm>
          <a:prstGeom prst="ellips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</p:spTree>
    <p:extLst>
      <p:ext uri="{BB962C8B-B14F-4D97-AF65-F5344CB8AC3E}">
        <p14:creationId xmlns:p14="http://schemas.microsoft.com/office/powerpoint/2010/main" val="191176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suh_h_0501_01_0002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6" name="타원 105"/>
          <p:cNvSpPr/>
          <p:nvPr/>
        </p:nvSpPr>
        <p:spPr>
          <a:xfrm>
            <a:off x="5914607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360000"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안에 알맞은 수를 써넣으시오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11" name="그룹 110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112" name="순서도: 대체 처리 11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TextBox 112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114" name="순서도: 대체 처리 11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TextBox 11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119" name="순서도: 대체 처리 118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TextBox 119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121" name="순서도: 대체 처리 120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TextBox 121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123" name="순서도: 대체 처리 122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TextBox 123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125" name="순서도: 대체 처리 124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TextBox 12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27" name="순서도: 대체 처리 126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TextBox 12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29" name="순서도: 대체 처리 12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TextBox 129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31" name="순서도: 대체 처리 130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TextBox 131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33" name="순서도: 대체 처리 132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TextBox 133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45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214" y="1630879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TextBox 47"/>
          <p:cNvSpPr txBox="1"/>
          <p:nvPr/>
        </p:nvSpPr>
        <p:spPr>
          <a:xfrm>
            <a:off x="827584" y="2798166"/>
            <a:ext cx="253474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62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17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25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</a:p>
        </p:txBody>
      </p:sp>
      <p:cxnSp>
        <p:nvCxnSpPr>
          <p:cNvPr id="49" name="직선 연결선 48"/>
          <p:cNvCxnSpPr/>
          <p:nvPr/>
        </p:nvCxnSpPr>
        <p:spPr bwMode="auto">
          <a:xfrm>
            <a:off x="1063110" y="3162328"/>
            <a:ext cx="0" cy="112329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직선 연결선 53"/>
          <p:cNvCxnSpPr/>
          <p:nvPr/>
        </p:nvCxnSpPr>
        <p:spPr bwMode="auto">
          <a:xfrm>
            <a:off x="1559924" y="3162328"/>
            <a:ext cx="0" cy="112329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직선 연결선 54"/>
          <p:cNvCxnSpPr/>
          <p:nvPr/>
        </p:nvCxnSpPr>
        <p:spPr bwMode="auto">
          <a:xfrm>
            <a:off x="1058070" y="3274657"/>
            <a:ext cx="501854" cy="0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직선 연결선 62"/>
          <p:cNvCxnSpPr/>
          <p:nvPr/>
        </p:nvCxnSpPr>
        <p:spPr bwMode="auto">
          <a:xfrm>
            <a:off x="1986568" y="3162328"/>
            <a:ext cx="0" cy="688117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직선 연결선 63"/>
          <p:cNvCxnSpPr/>
          <p:nvPr/>
        </p:nvCxnSpPr>
        <p:spPr bwMode="auto">
          <a:xfrm>
            <a:off x="1331305" y="3706429"/>
            <a:ext cx="0" cy="144016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7" name="직선 연결선 66"/>
          <p:cNvCxnSpPr/>
          <p:nvPr/>
        </p:nvCxnSpPr>
        <p:spPr bwMode="auto">
          <a:xfrm>
            <a:off x="1323170" y="3850445"/>
            <a:ext cx="663398" cy="0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9" name="직사각형 68"/>
          <p:cNvSpPr/>
          <p:nvPr/>
        </p:nvSpPr>
        <p:spPr bwMode="auto">
          <a:xfrm>
            <a:off x="2518141" y="2797198"/>
            <a:ext cx="66054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70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직사각형 69"/>
          <p:cNvSpPr/>
          <p:nvPr/>
        </p:nvSpPr>
        <p:spPr bwMode="auto">
          <a:xfrm>
            <a:off x="978724" y="3311121"/>
            <a:ext cx="66054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45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직사각형 70"/>
          <p:cNvSpPr/>
          <p:nvPr/>
        </p:nvSpPr>
        <p:spPr bwMode="auto">
          <a:xfrm>
            <a:off x="1324596" y="3891962"/>
            <a:ext cx="66054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70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72" name="직선 연결선 71"/>
          <p:cNvCxnSpPr/>
          <p:nvPr/>
        </p:nvCxnSpPr>
        <p:spPr bwMode="auto">
          <a:xfrm>
            <a:off x="2874318" y="3218492"/>
            <a:ext cx="0" cy="1218620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직선 연결선 75"/>
          <p:cNvCxnSpPr/>
          <p:nvPr/>
        </p:nvCxnSpPr>
        <p:spPr bwMode="auto">
          <a:xfrm>
            <a:off x="1661578" y="4293096"/>
            <a:ext cx="0" cy="144016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7" name="직선 연결선 76"/>
          <p:cNvCxnSpPr/>
          <p:nvPr/>
        </p:nvCxnSpPr>
        <p:spPr bwMode="auto">
          <a:xfrm>
            <a:off x="1653443" y="4437112"/>
            <a:ext cx="1232593" cy="0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8" name="TextBox 77"/>
          <p:cNvSpPr txBox="1"/>
          <p:nvPr/>
        </p:nvSpPr>
        <p:spPr>
          <a:xfrm>
            <a:off x="3908018" y="2798166"/>
            <a:ext cx="253474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62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(17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25)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</a:p>
        </p:txBody>
      </p:sp>
      <p:cxnSp>
        <p:nvCxnSpPr>
          <p:cNvPr id="79" name="직선 연결선 78"/>
          <p:cNvCxnSpPr/>
          <p:nvPr/>
        </p:nvCxnSpPr>
        <p:spPr bwMode="auto">
          <a:xfrm>
            <a:off x="4721056" y="3162328"/>
            <a:ext cx="0" cy="112329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0" name="직선 연결선 79"/>
          <p:cNvCxnSpPr/>
          <p:nvPr/>
        </p:nvCxnSpPr>
        <p:spPr bwMode="auto">
          <a:xfrm>
            <a:off x="5217870" y="3162328"/>
            <a:ext cx="0" cy="112329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1" name="직선 연결선 80"/>
          <p:cNvCxnSpPr/>
          <p:nvPr/>
        </p:nvCxnSpPr>
        <p:spPr bwMode="auto">
          <a:xfrm>
            <a:off x="4716016" y="3274657"/>
            <a:ext cx="501854" cy="0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2" name="직선 연결선 81"/>
          <p:cNvCxnSpPr/>
          <p:nvPr/>
        </p:nvCxnSpPr>
        <p:spPr bwMode="auto">
          <a:xfrm>
            <a:off x="4139952" y="3162328"/>
            <a:ext cx="0" cy="688117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3" name="직선 연결선 82"/>
          <p:cNvCxnSpPr/>
          <p:nvPr/>
        </p:nvCxnSpPr>
        <p:spPr bwMode="auto">
          <a:xfrm>
            <a:off x="4968044" y="3706429"/>
            <a:ext cx="0" cy="144016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4" name="직선 연결선 83"/>
          <p:cNvCxnSpPr/>
          <p:nvPr/>
        </p:nvCxnSpPr>
        <p:spPr bwMode="auto">
          <a:xfrm>
            <a:off x="4139952" y="3850445"/>
            <a:ext cx="828092" cy="0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5" name="직사각형 84"/>
          <p:cNvSpPr/>
          <p:nvPr/>
        </p:nvSpPr>
        <p:spPr bwMode="auto">
          <a:xfrm>
            <a:off x="5711654" y="2797198"/>
            <a:ext cx="66054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20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직사각형 85"/>
          <p:cNvSpPr/>
          <p:nvPr/>
        </p:nvSpPr>
        <p:spPr bwMode="auto">
          <a:xfrm>
            <a:off x="4631534" y="3311121"/>
            <a:ext cx="66054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42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직사각형 86"/>
          <p:cNvSpPr/>
          <p:nvPr/>
        </p:nvSpPr>
        <p:spPr bwMode="auto">
          <a:xfrm>
            <a:off x="4247964" y="3891962"/>
            <a:ext cx="66054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20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88" name="직선 연결선 87"/>
          <p:cNvCxnSpPr/>
          <p:nvPr/>
        </p:nvCxnSpPr>
        <p:spPr bwMode="auto">
          <a:xfrm>
            <a:off x="6048164" y="3218492"/>
            <a:ext cx="0" cy="1218620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9" name="직선 연결선 88"/>
          <p:cNvCxnSpPr/>
          <p:nvPr/>
        </p:nvCxnSpPr>
        <p:spPr bwMode="auto">
          <a:xfrm>
            <a:off x="4608004" y="4293096"/>
            <a:ext cx="0" cy="144016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0" name="직선 연결선 89"/>
          <p:cNvCxnSpPr/>
          <p:nvPr/>
        </p:nvCxnSpPr>
        <p:spPr bwMode="auto">
          <a:xfrm>
            <a:off x="4608004" y="4437112"/>
            <a:ext cx="1433923" cy="0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91" name="그림 90">
            <a:extLst>
              <a:ext uri="{FF2B5EF4-FFF2-40B4-BE49-F238E27FC236}">
                <a16:creationId xmlns:a16="http://schemas.microsoft.com/office/drawing/2014/main" xmlns="" id="{3677FB42-90B6-51A8-EEA2-8872C0BBB2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52168" y="2608256"/>
            <a:ext cx="360000" cy="355000"/>
          </a:xfrm>
          <a:prstGeom prst="rect">
            <a:avLst/>
          </a:prstGeom>
        </p:spPr>
      </p:pic>
      <p:pic>
        <p:nvPicPr>
          <p:cNvPr id="92" name="그림 91">
            <a:extLst>
              <a:ext uri="{FF2B5EF4-FFF2-40B4-BE49-F238E27FC236}">
                <a16:creationId xmlns:a16="http://schemas.microsoft.com/office/drawing/2014/main" xmlns="" id="{3677FB42-90B6-51A8-EEA2-8872C0BBB2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8724" y="3393985"/>
            <a:ext cx="360000" cy="355000"/>
          </a:xfrm>
          <a:prstGeom prst="rect">
            <a:avLst/>
          </a:prstGeom>
        </p:spPr>
      </p:pic>
      <p:pic>
        <p:nvPicPr>
          <p:cNvPr id="93" name="그림 92">
            <a:extLst>
              <a:ext uri="{FF2B5EF4-FFF2-40B4-BE49-F238E27FC236}">
                <a16:creationId xmlns:a16="http://schemas.microsoft.com/office/drawing/2014/main" xmlns="" id="{3677FB42-90B6-51A8-EEA2-8872C0BBB2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3270" y="4115596"/>
            <a:ext cx="360000" cy="355000"/>
          </a:xfrm>
          <a:prstGeom prst="rect">
            <a:avLst/>
          </a:prstGeom>
        </p:spPr>
      </p:pic>
      <p:pic>
        <p:nvPicPr>
          <p:cNvPr id="94" name="그림 93">
            <a:extLst>
              <a:ext uri="{FF2B5EF4-FFF2-40B4-BE49-F238E27FC236}">
                <a16:creationId xmlns:a16="http://schemas.microsoft.com/office/drawing/2014/main" xmlns="" id="{3677FB42-90B6-51A8-EEA2-8872C0BBB2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4142" y="4115596"/>
            <a:ext cx="360000" cy="355000"/>
          </a:xfrm>
          <a:prstGeom prst="rect">
            <a:avLst/>
          </a:prstGeom>
        </p:spPr>
      </p:pic>
      <p:pic>
        <p:nvPicPr>
          <p:cNvPr id="95" name="그림 94">
            <a:extLst>
              <a:ext uri="{FF2B5EF4-FFF2-40B4-BE49-F238E27FC236}">
                <a16:creationId xmlns:a16="http://schemas.microsoft.com/office/drawing/2014/main" xmlns="" id="{3677FB42-90B6-51A8-EEA2-8872C0BBB2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48904" y="3311121"/>
            <a:ext cx="360000" cy="355000"/>
          </a:xfrm>
          <a:prstGeom prst="rect">
            <a:avLst/>
          </a:prstGeom>
        </p:spPr>
      </p:pic>
      <p:pic>
        <p:nvPicPr>
          <p:cNvPr id="96" name="그림 95">
            <a:extLst>
              <a:ext uri="{FF2B5EF4-FFF2-40B4-BE49-F238E27FC236}">
                <a16:creationId xmlns:a16="http://schemas.microsoft.com/office/drawing/2014/main" xmlns="" id="{3677FB42-90B6-51A8-EEA2-8872C0BBB2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1145" y="2635526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788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 클릭 시 같이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처음에는 보이지 않음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suh_h_0501_01_0002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6" name="타원 105"/>
          <p:cNvSpPr/>
          <p:nvPr/>
        </p:nvSpPr>
        <p:spPr>
          <a:xfrm>
            <a:off x="5914607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360000"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안에 ＞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＜를 알맞게 써넣으시오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3" name="그룹 72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75" name="순서도: 대체 처리 74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83" name="순서도: 대체 처리 82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0" name="순서도: 대체 처리 8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2" name="순서도: 대체 처리 9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50" name="타원 49"/>
          <p:cNvSpPr/>
          <p:nvPr/>
        </p:nvSpPr>
        <p:spPr>
          <a:xfrm>
            <a:off x="5002930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572" y="1640122"/>
            <a:ext cx="340144" cy="312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TextBox 42"/>
          <p:cNvSpPr txBox="1"/>
          <p:nvPr/>
        </p:nvSpPr>
        <p:spPr>
          <a:xfrm>
            <a:off x="1470651" y="2881438"/>
            <a:ext cx="149321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30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</a:p>
          <a:p>
            <a:pPr algn="just"/>
            <a:r>
              <a: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26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978881" y="2881438"/>
            <a:ext cx="149321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30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(11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7)</a:t>
            </a:r>
          </a:p>
          <a:p>
            <a:pPr algn="just"/>
            <a:r>
              <a: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3118822" y="2826532"/>
            <a:ext cx="494531" cy="494531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ctr"/>
            <a:r>
              <a:rPr lang="en-US" altLang="ko-KR" sz="28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endParaRPr lang="ko-KR" altLang="en-US" sz="4000" b="1" dirty="0">
              <a:solidFill>
                <a:srgbClr val="00A0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470651" y="4023966"/>
            <a:ext cx="149321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25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</a:p>
          <a:p>
            <a:pPr algn="just"/>
            <a:r>
              <a: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28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978881" y="4023966"/>
            <a:ext cx="149321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25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(10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7)</a:t>
            </a:r>
          </a:p>
          <a:p>
            <a:pPr algn="just"/>
            <a:r>
              <a: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28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3118822" y="3969060"/>
            <a:ext cx="494531" cy="494531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ko-KR" altLang="en-US" sz="28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＝</a:t>
            </a:r>
            <a:endParaRPr lang="ko-KR" altLang="en-US" sz="2800" b="1" dirty="0">
              <a:solidFill>
                <a:srgbClr val="00A0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타원 58"/>
          <p:cNvSpPr/>
          <p:nvPr/>
        </p:nvSpPr>
        <p:spPr>
          <a:xfrm>
            <a:off x="1202862" y="321999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554944" y="3230761"/>
            <a:ext cx="3253959" cy="327785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0" name="그림 59">
            <a:extLst>
              <a:ext uri="{FF2B5EF4-FFF2-40B4-BE49-F238E27FC236}">
                <a16:creationId xmlns:a16="http://schemas.microsoft.com/office/drawing/2014/main" xmlns="" id="{3677FB42-90B6-51A8-EEA2-8872C0BBB2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51809" y="2608256"/>
            <a:ext cx="360000" cy="355000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xmlns="" id="{3677FB42-90B6-51A8-EEA2-8872C0BBB2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78563" y="3791560"/>
            <a:ext cx="360000" cy="355000"/>
          </a:xfrm>
          <a:prstGeom prst="rect">
            <a:avLst/>
          </a:prstGeom>
        </p:spPr>
      </p:pic>
      <p:sp>
        <p:nvSpPr>
          <p:cNvPr id="62" name="타원 61"/>
          <p:cNvSpPr/>
          <p:nvPr/>
        </p:nvSpPr>
        <p:spPr>
          <a:xfrm>
            <a:off x="1202862" y="434813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1554944" y="4358902"/>
            <a:ext cx="3253959" cy="327785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13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suh_h_0501_01_0002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360000"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안에 ＞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＜를 알맞게 써넣으시오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3" name="그룹 72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75" name="순서도: 대체 처리 74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83" name="순서도: 대체 처리 82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0" name="순서도: 대체 처리 8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2" name="순서도: 대체 처리 9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572" y="1640122"/>
            <a:ext cx="340144" cy="312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TextBox 42"/>
          <p:cNvSpPr txBox="1"/>
          <p:nvPr/>
        </p:nvSpPr>
        <p:spPr>
          <a:xfrm>
            <a:off x="1470651" y="2881438"/>
            <a:ext cx="149321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30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978881" y="2881438"/>
            <a:ext cx="149321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30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(11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7)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3118822" y="2826532"/>
            <a:ext cx="494531" cy="494531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ctr"/>
            <a:r>
              <a:rPr lang="en-US" altLang="ko-KR" sz="28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endParaRPr lang="ko-KR" altLang="en-US" sz="4000" b="1" dirty="0">
              <a:solidFill>
                <a:srgbClr val="00A0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470651" y="4023966"/>
            <a:ext cx="149321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25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978881" y="4023966"/>
            <a:ext cx="149321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25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(10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7)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3118822" y="3969060"/>
            <a:ext cx="494531" cy="494531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ko-KR" altLang="en-US" sz="28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＝</a:t>
            </a:r>
            <a:endParaRPr lang="ko-KR" altLang="en-US" sz="2800" b="1" dirty="0">
              <a:solidFill>
                <a:srgbClr val="00A0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xmlns="" id="{79BAE427-08E8-4C20-81EB-2665EB33EB09}"/>
              </a:ext>
            </a:extLst>
          </p:cNvPr>
          <p:cNvGrpSpPr/>
          <p:nvPr/>
        </p:nvGrpSpPr>
        <p:grpSpPr>
          <a:xfrm>
            <a:off x="173087" y="2996952"/>
            <a:ext cx="6667165" cy="2241048"/>
            <a:chOff x="192745" y="3032242"/>
            <a:chExt cx="6667165" cy="2241048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xmlns="" id="{F312E820-FAE6-40D2-BC13-580A5D20DCC8}"/>
                </a:ext>
              </a:extLst>
            </p:cNvPr>
            <p:cNvSpPr/>
            <p:nvPr/>
          </p:nvSpPr>
          <p:spPr>
            <a:xfrm>
              <a:off x="192745" y="3194260"/>
              <a:ext cx="6667165" cy="189092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7" name="모서리가 둥근 직사각형 38">
              <a:extLst>
                <a:ext uri="{FF2B5EF4-FFF2-40B4-BE49-F238E27FC236}">
                  <a16:creationId xmlns:a16="http://schemas.microsoft.com/office/drawing/2014/main" xmlns="" id="{ABBE2CFD-EDEF-408E-B6E7-754E554E2514}"/>
                </a:ext>
              </a:extLst>
            </p:cNvPr>
            <p:cNvSpPr/>
            <p:nvPr/>
          </p:nvSpPr>
          <p:spPr>
            <a:xfrm>
              <a:off x="338478" y="3032242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49" name="직각 삼각형 48">
              <a:extLst>
                <a:ext uri="{FF2B5EF4-FFF2-40B4-BE49-F238E27FC236}">
                  <a16:creationId xmlns:a16="http://schemas.microsoft.com/office/drawing/2014/main" xmlns="" id="{DB7D3205-CE04-4023-B35E-5BEC273DE875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501846" y="3320988"/>
            <a:ext cx="64464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30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19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26</a:t>
            </a:r>
          </a:p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30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(11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30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18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</a:p>
          <a:p>
            <a:pPr algn="just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26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＞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348" y="3447902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276" y="3876420"/>
            <a:ext cx="234839" cy="213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TextBox 58"/>
          <p:cNvSpPr txBox="1"/>
          <p:nvPr/>
        </p:nvSpPr>
        <p:spPr>
          <a:xfrm>
            <a:off x="501846" y="4172237"/>
            <a:ext cx="64464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25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35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28</a:t>
            </a:r>
          </a:p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25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(10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25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28</a:t>
            </a:r>
          </a:p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28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28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0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348" y="4299151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276" y="4727669"/>
            <a:ext cx="234839" cy="213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TextBox 61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1018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suh_h_0501_01_0002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6" name="타원 105"/>
          <p:cNvSpPr/>
          <p:nvPr/>
        </p:nvSpPr>
        <p:spPr>
          <a:xfrm>
            <a:off x="5914607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43"/>
          <p:cNvSpPr txBox="1"/>
          <p:nvPr/>
        </p:nvSpPr>
        <p:spPr>
          <a:xfrm>
            <a:off x="644499" y="1552870"/>
            <a:ext cx="6110881" cy="140807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버스에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35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명의 사람이 타고 있었습니다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다음 정거장에서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18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명이 내리고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그다음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정거장에서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명이 탔습니다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현재 버스에 있는 사람은 몇 명인지 식을 쓰고 답을 구하시오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1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3" name="그룹 82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86" name="순서도: 대체 처리 85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93" name="순서도: 대체 처리 92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TextBox 93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95" name="순서도: 대체 처리 94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TextBox 95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7" name="순서도: 대체 처리 96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TextBox 97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9" name="순서도: 대체 처리 98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TextBox 99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01" name="순서도: 대체 처리 100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TextBox 101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03" name="순서도: 대체 처리 102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TextBox 103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05" name="순서도: 대체 처리 104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TextBox 106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8" name="순서도: 대체 처리 107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TextBox 108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43" name="타원 42"/>
          <p:cNvSpPr/>
          <p:nvPr/>
        </p:nvSpPr>
        <p:spPr>
          <a:xfrm>
            <a:off x="4925351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5074622" y="2995185"/>
            <a:ext cx="1579916" cy="289799"/>
            <a:chOff x="5074622" y="2707153"/>
            <a:chExt cx="1579916" cy="289799"/>
          </a:xfrm>
        </p:grpSpPr>
        <p:pic>
          <p:nvPicPr>
            <p:cNvPr id="37" name="Picture 40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74622" y="2713067"/>
              <a:ext cx="839827" cy="2838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8" name="Picture 4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68482" y="2707153"/>
              <a:ext cx="686056" cy="289799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39" name="직선 연결선 38"/>
          <p:cNvCxnSpPr/>
          <p:nvPr/>
        </p:nvCxnSpPr>
        <p:spPr bwMode="auto">
          <a:xfrm>
            <a:off x="763040" y="1988840"/>
            <a:ext cx="5891498" cy="0"/>
          </a:xfrm>
          <a:prstGeom prst="line">
            <a:avLst/>
          </a:prstGeom>
          <a:noFill/>
          <a:ln w="38100" cap="flat" cmpd="sng" algn="ctr">
            <a:solidFill>
              <a:srgbClr val="FF5A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직선 연결선 41"/>
          <p:cNvCxnSpPr/>
          <p:nvPr/>
        </p:nvCxnSpPr>
        <p:spPr bwMode="auto">
          <a:xfrm>
            <a:off x="763040" y="2888940"/>
            <a:ext cx="5012718" cy="0"/>
          </a:xfrm>
          <a:prstGeom prst="line">
            <a:avLst/>
          </a:prstGeom>
          <a:noFill/>
          <a:ln w="3810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직선 연결선 43"/>
          <p:cNvCxnSpPr/>
          <p:nvPr/>
        </p:nvCxnSpPr>
        <p:spPr bwMode="auto">
          <a:xfrm>
            <a:off x="763040" y="2492896"/>
            <a:ext cx="4854853" cy="0"/>
          </a:xfrm>
          <a:prstGeom prst="line">
            <a:avLst/>
          </a:prstGeom>
          <a:noFill/>
          <a:ln w="38100" cap="flat" cmpd="sng" algn="ctr">
            <a:solidFill>
              <a:srgbClr val="FF5A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직선 연결선 44"/>
          <p:cNvCxnSpPr/>
          <p:nvPr/>
        </p:nvCxnSpPr>
        <p:spPr bwMode="auto">
          <a:xfrm>
            <a:off x="5742806" y="2492896"/>
            <a:ext cx="911732" cy="0"/>
          </a:xfrm>
          <a:prstGeom prst="line">
            <a:avLst/>
          </a:prstGeom>
          <a:noFill/>
          <a:ln w="3810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47" name="그룹 46">
            <a:extLst>
              <a:ext uri="{FF2B5EF4-FFF2-40B4-BE49-F238E27FC236}">
                <a16:creationId xmlns:a16="http://schemas.microsoft.com/office/drawing/2014/main" xmlns="" id="{51A95DC4-7B16-A1B9-E0F1-9A227BDA6B96}"/>
              </a:ext>
            </a:extLst>
          </p:cNvPr>
          <p:cNvGrpSpPr/>
          <p:nvPr/>
        </p:nvGrpSpPr>
        <p:grpSpPr>
          <a:xfrm>
            <a:off x="2705576" y="3465004"/>
            <a:ext cx="2166522" cy="537565"/>
            <a:chOff x="5254089" y="1660849"/>
            <a:chExt cx="2166522" cy="537565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xmlns="" id="{9ECD15AF-1973-EA8C-59B9-370347032FAD}"/>
                </a:ext>
              </a:extLst>
            </p:cNvPr>
            <p:cNvSpPr/>
            <p:nvPr/>
          </p:nvSpPr>
          <p:spPr bwMode="auto">
            <a:xfrm>
              <a:off x="5254089" y="1833284"/>
              <a:ext cx="1986522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dirty="0" smtClean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35</a:t>
              </a:r>
              <a:r>
                <a:rPr lang="ko-KR" altLang="en-US" sz="1900" b="1" dirty="0" smtClean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－</a:t>
              </a:r>
              <a:r>
                <a:rPr lang="en-US" altLang="ko-KR" sz="1900" b="1" dirty="0" smtClean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18</a:t>
              </a:r>
              <a:r>
                <a:rPr lang="ko-KR" altLang="en-US" sz="1900" b="1" dirty="0" smtClean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＋</a:t>
              </a: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7</a:t>
              </a:r>
              <a:r>
                <a:rPr kumimoji="1" lang="ko-KR" altLang="en-US" sz="1900" b="1" i="0" u="none" strike="noStrike" cap="none" normalizeH="0" baseline="0" dirty="0" smtClean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900" b="1" dirty="0" smtClean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24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49" name="그림 48">
              <a:extLst>
                <a:ext uri="{FF2B5EF4-FFF2-40B4-BE49-F238E27FC236}">
                  <a16:creationId xmlns:a16="http://schemas.microsoft.com/office/drawing/2014/main" xmlns="" id="{753F4B53-D51B-32CB-6E15-54CAB93816B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060611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50" name="직사각형 49">
            <a:extLst>
              <a:ext uri="{FF2B5EF4-FFF2-40B4-BE49-F238E27FC236}">
                <a16:creationId xmlns:a16="http://schemas.microsoft.com/office/drawing/2014/main" xmlns="" id="{B52F7516-0ADB-FB6A-58C9-D53B5680AB1A}"/>
              </a:ext>
            </a:extLst>
          </p:cNvPr>
          <p:cNvSpPr/>
          <p:nvPr/>
        </p:nvSpPr>
        <p:spPr bwMode="auto">
          <a:xfrm>
            <a:off x="2705575" y="4185114"/>
            <a:ext cx="630637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24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" name="Picture 3">
            <a:extLst>
              <a:ext uri="{FF2B5EF4-FFF2-40B4-BE49-F238E27FC236}">
                <a16:creationId xmlns:a16="http://schemas.microsoft.com/office/drawing/2014/main" xmlns="" id="{DB7132A8-8D7F-149E-C536-73101304C0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560" y="3682078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" name="Picture 4">
            <a:extLst>
              <a:ext uri="{FF2B5EF4-FFF2-40B4-BE49-F238E27FC236}">
                <a16:creationId xmlns:a16="http://schemas.microsoft.com/office/drawing/2014/main" xmlns="" id="{DD9FB08D-BA90-CD7E-031A-1CC639243F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4190617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90514FA5-FDFD-499D-B40C-49C533EF1DD3}"/>
              </a:ext>
            </a:extLst>
          </p:cNvPr>
          <p:cNvSpPr txBox="1"/>
          <p:nvPr/>
        </p:nvSpPr>
        <p:spPr>
          <a:xfrm>
            <a:off x="3156570" y="4180472"/>
            <a:ext cx="62893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명</a:t>
            </a:r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xmlns="" id="{3677FB42-90B6-51A8-EEA2-8872C0BBB20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47350" y="4387693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48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suh_h_0501_01_0002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43"/>
          <p:cNvSpPr txBox="1"/>
          <p:nvPr/>
        </p:nvSpPr>
        <p:spPr>
          <a:xfrm>
            <a:off x="644499" y="1552870"/>
            <a:ext cx="6110881" cy="140807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버스에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35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명의 사람이 타고 있었습니다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다음 정거장에서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18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명이 내리고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그다음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정거장에서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명이 탔습니다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현재 버스에 있는 사람은 몇 명인지 식을 쓰고 답을 구하시오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1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3" name="그룹 82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86" name="순서도: 대체 처리 85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93" name="순서도: 대체 처리 92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TextBox 93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95" name="순서도: 대체 처리 94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TextBox 95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7" name="순서도: 대체 처리 96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TextBox 97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9" name="순서도: 대체 처리 98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TextBox 99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01" name="순서도: 대체 처리 100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TextBox 101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03" name="순서도: 대체 처리 102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TextBox 103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05" name="순서도: 대체 처리 104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TextBox 106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8" name="순서도: 대체 처리 107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TextBox 108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5074622" y="2995185"/>
            <a:ext cx="1579916" cy="289799"/>
            <a:chOff x="5074622" y="2707153"/>
            <a:chExt cx="1579916" cy="289799"/>
          </a:xfrm>
        </p:grpSpPr>
        <p:pic>
          <p:nvPicPr>
            <p:cNvPr id="37" name="Picture 40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74622" y="2713067"/>
              <a:ext cx="839827" cy="2838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8" name="Picture 4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68482" y="2707153"/>
              <a:ext cx="686056" cy="289799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39" name="직선 연결선 38"/>
          <p:cNvCxnSpPr/>
          <p:nvPr/>
        </p:nvCxnSpPr>
        <p:spPr bwMode="auto">
          <a:xfrm>
            <a:off x="763040" y="1988840"/>
            <a:ext cx="5891498" cy="0"/>
          </a:xfrm>
          <a:prstGeom prst="line">
            <a:avLst/>
          </a:prstGeom>
          <a:noFill/>
          <a:ln w="38100" cap="flat" cmpd="sng" algn="ctr">
            <a:solidFill>
              <a:srgbClr val="FF5A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직선 연결선 41"/>
          <p:cNvCxnSpPr/>
          <p:nvPr/>
        </p:nvCxnSpPr>
        <p:spPr bwMode="auto">
          <a:xfrm>
            <a:off x="763040" y="2888940"/>
            <a:ext cx="5012718" cy="0"/>
          </a:xfrm>
          <a:prstGeom prst="line">
            <a:avLst/>
          </a:prstGeom>
          <a:noFill/>
          <a:ln w="3810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직선 연결선 43"/>
          <p:cNvCxnSpPr/>
          <p:nvPr/>
        </p:nvCxnSpPr>
        <p:spPr bwMode="auto">
          <a:xfrm>
            <a:off x="763040" y="2492896"/>
            <a:ext cx="4854853" cy="0"/>
          </a:xfrm>
          <a:prstGeom prst="line">
            <a:avLst/>
          </a:prstGeom>
          <a:noFill/>
          <a:ln w="38100" cap="flat" cmpd="sng" algn="ctr">
            <a:solidFill>
              <a:srgbClr val="FF5A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직선 연결선 44"/>
          <p:cNvCxnSpPr/>
          <p:nvPr/>
        </p:nvCxnSpPr>
        <p:spPr bwMode="auto">
          <a:xfrm>
            <a:off x="5742806" y="2492896"/>
            <a:ext cx="911732" cy="0"/>
          </a:xfrm>
          <a:prstGeom prst="line">
            <a:avLst/>
          </a:prstGeom>
          <a:noFill/>
          <a:ln w="3810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9ECD15AF-1973-EA8C-59B9-370347032FAD}"/>
              </a:ext>
            </a:extLst>
          </p:cNvPr>
          <p:cNvSpPr/>
          <p:nvPr/>
        </p:nvSpPr>
        <p:spPr bwMode="auto">
          <a:xfrm>
            <a:off x="3089554" y="3637439"/>
            <a:ext cx="1986522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35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18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＋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7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24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xmlns="" id="{B52F7516-0ADB-FB6A-58C9-D53B5680AB1A}"/>
              </a:ext>
            </a:extLst>
          </p:cNvPr>
          <p:cNvSpPr/>
          <p:nvPr/>
        </p:nvSpPr>
        <p:spPr bwMode="auto">
          <a:xfrm>
            <a:off x="3089553" y="4185114"/>
            <a:ext cx="630637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24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" name="Picture 3">
            <a:extLst>
              <a:ext uri="{FF2B5EF4-FFF2-40B4-BE49-F238E27FC236}">
                <a16:creationId xmlns:a16="http://schemas.microsoft.com/office/drawing/2014/main" xmlns="" id="{DB7132A8-8D7F-149E-C536-73101304C0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7538" y="3682078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" name="Picture 4">
            <a:extLst>
              <a:ext uri="{FF2B5EF4-FFF2-40B4-BE49-F238E27FC236}">
                <a16:creationId xmlns:a16="http://schemas.microsoft.com/office/drawing/2014/main" xmlns="" id="{DD9FB08D-BA90-CD7E-031A-1CC639243F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7706" y="4190617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90514FA5-FDFD-499D-B40C-49C533EF1DD3}"/>
              </a:ext>
            </a:extLst>
          </p:cNvPr>
          <p:cNvSpPr txBox="1"/>
          <p:nvPr/>
        </p:nvSpPr>
        <p:spPr>
          <a:xfrm>
            <a:off x="3540548" y="4180472"/>
            <a:ext cx="62893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명</a:t>
            </a: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xmlns="" id="{79BAE427-08E8-4C20-81EB-2665EB33EB09}"/>
              </a:ext>
            </a:extLst>
          </p:cNvPr>
          <p:cNvGrpSpPr/>
          <p:nvPr/>
        </p:nvGrpSpPr>
        <p:grpSpPr>
          <a:xfrm>
            <a:off x="173087" y="3789040"/>
            <a:ext cx="6667165" cy="1448960"/>
            <a:chOff x="192745" y="3824330"/>
            <a:chExt cx="6667165" cy="1448960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xmlns="" id="{F312E820-FAE6-40D2-BC13-580A5D20DCC8}"/>
                </a:ext>
              </a:extLst>
            </p:cNvPr>
            <p:cNvSpPr/>
            <p:nvPr/>
          </p:nvSpPr>
          <p:spPr>
            <a:xfrm>
              <a:off x="192745" y="3986348"/>
              <a:ext cx="6667165" cy="109883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8" name="모서리가 둥근 직사각형 38">
              <a:extLst>
                <a:ext uri="{FF2B5EF4-FFF2-40B4-BE49-F238E27FC236}">
                  <a16:creationId xmlns:a16="http://schemas.microsoft.com/office/drawing/2014/main" xmlns="" id="{ABBE2CFD-EDEF-408E-B6E7-754E554E2514}"/>
                </a:ext>
              </a:extLst>
            </p:cNvPr>
            <p:cNvSpPr/>
            <p:nvPr/>
          </p:nvSpPr>
          <p:spPr>
            <a:xfrm>
              <a:off x="338478" y="3824330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59" name="직각 삼각형 58">
              <a:extLst>
                <a:ext uri="{FF2B5EF4-FFF2-40B4-BE49-F238E27FC236}">
                  <a16:creationId xmlns:a16="http://schemas.microsoft.com/office/drawing/2014/main" xmlns="" id="{DB7D3205-CE04-4023-B35E-5BEC273DE875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393834" y="4146175"/>
            <a:ext cx="62607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현재 버스에 있는 사람의 수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algn="just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버스에 있던 사람의 수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내린 사람의 수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탑승한 사람의 수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algn="just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35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18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24(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명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6678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suh_h_0501_01_0002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6" name="타원 105"/>
          <p:cNvSpPr/>
          <p:nvPr/>
        </p:nvSpPr>
        <p:spPr>
          <a:xfrm>
            <a:off x="6511588" y="526911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6" name="그룹 65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76" name="순서도: 대체 처리 75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81" name="순서도: 대체 처리 80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86" name="순서도: 대체 처리 8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0" name="순서도: 대체 처리 8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2" name="순서도: 대체 처리 9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57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타원 58"/>
          <p:cNvSpPr/>
          <p:nvPr/>
        </p:nvSpPr>
        <p:spPr>
          <a:xfrm>
            <a:off x="4288112" y="535646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43"/>
          <p:cNvSpPr txBox="1"/>
          <p:nvPr/>
        </p:nvSpPr>
        <p:spPr>
          <a:xfrm>
            <a:off x="644499" y="1552870"/>
            <a:ext cx="6110881" cy="140807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규혁이는 문방구에서 연필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개와 지우개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개를 사고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2000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원을 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규혁이가 돌려받아야 하는 거스름돈은 얼마인지 구해 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42" name="그룹 41"/>
          <p:cNvGrpSpPr/>
          <p:nvPr/>
        </p:nvGrpSpPr>
        <p:grpSpPr>
          <a:xfrm>
            <a:off x="5074622" y="2564904"/>
            <a:ext cx="1579916" cy="289799"/>
            <a:chOff x="5074622" y="2707153"/>
            <a:chExt cx="1579916" cy="289799"/>
          </a:xfrm>
        </p:grpSpPr>
        <p:pic>
          <p:nvPicPr>
            <p:cNvPr id="43" name="Picture 40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74622" y="2713067"/>
              <a:ext cx="839827" cy="2838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4" name="Picture 4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68482" y="2707153"/>
              <a:ext cx="686056" cy="289799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52" name="직선 연결선 51"/>
          <p:cNvCxnSpPr/>
          <p:nvPr/>
        </p:nvCxnSpPr>
        <p:spPr bwMode="auto">
          <a:xfrm>
            <a:off x="763040" y="1988840"/>
            <a:ext cx="5891498" cy="0"/>
          </a:xfrm>
          <a:prstGeom prst="line">
            <a:avLst/>
          </a:prstGeom>
          <a:noFill/>
          <a:ln w="38100" cap="flat" cmpd="sng" algn="ctr">
            <a:solidFill>
              <a:srgbClr val="FF5A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직선 연결선 53"/>
          <p:cNvCxnSpPr/>
          <p:nvPr/>
        </p:nvCxnSpPr>
        <p:spPr bwMode="auto">
          <a:xfrm>
            <a:off x="763040" y="2456892"/>
            <a:ext cx="1210448" cy="0"/>
          </a:xfrm>
          <a:prstGeom prst="line">
            <a:avLst/>
          </a:prstGeom>
          <a:noFill/>
          <a:ln w="38100" cap="flat" cmpd="sng" algn="ctr">
            <a:solidFill>
              <a:srgbClr val="FF5A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직선 연결선 54"/>
          <p:cNvCxnSpPr/>
          <p:nvPr/>
        </p:nvCxnSpPr>
        <p:spPr bwMode="auto">
          <a:xfrm>
            <a:off x="2070402" y="2456892"/>
            <a:ext cx="4584136" cy="0"/>
          </a:xfrm>
          <a:prstGeom prst="line">
            <a:avLst/>
          </a:prstGeom>
          <a:noFill/>
          <a:ln w="3810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직선 연결선 55"/>
          <p:cNvCxnSpPr/>
          <p:nvPr/>
        </p:nvCxnSpPr>
        <p:spPr bwMode="auto">
          <a:xfrm>
            <a:off x="763040" y="2937107"/>
            <a:ext cx="1436296" cy="0"/>
          </a:xfrm>
          <a:prstGeom prst="line">
            <a:avLst/>
          </a:prstGeom>
          <a:noFill/>
          <a:ln w="3810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60" name="표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3817794"/>
              </p:ext>
            </p:extLst>
          </p:nvPr>
        </p:nvGraphicFramePr>
        <p:xfrm>
          <a:off x="2392059" y="3068960"/>
          <a:ext cx="2268000" cy="1524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6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물품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rgbClr val="A4732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가격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rgbClr val="A4732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연필 </a:t>
                      </a:r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700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지우개 </a:t>
                      </a:r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600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볼펜 </a:t>
                      </a:r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900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71" name="직사각형 70">
            <a:extLst>
              <a:ext uri="{FF2B5EF4-FFF2-40B4-BE49-F238E27FC236}">
                <a16:creationId xmlns:a16="http://schemas.microsoft.com/office/drawing/2014/main" xmlns="" id="{9ECD15AF-1973-EA8C-59B9-370347032FAD}"/>
              </a:ext>
            </a:extLst>
          </p:cNvPr>
          <p:cNvSpPr/>
          <p:nvPr/>
        </p:nvSpPr>
        <p:spPr bwMode="auto">
          <a:xfrm>
            <a:off x="1579906" y="4737628"/>
            <a:ext cx="2892158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2000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(700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600)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700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2" name="그림 71">
            <a:extLst>
              <a:ext uri="{FF2B5EF4-FFF2-40B4-BE49-F238E27FC236}">
                <a16:creationId xmlns:a16="http://schemas.microsoft.com/office/drawing/2014/main" xmlns="" id="{753F4B53-D51B-32CB-6E15-54CAB93816B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99906" y="4509120"/>
            <a:ext cx="360000" cy="355000"/>
          </a:xfrm>
          <a:prstGeom prst="rect">
            <a:avLst/>
          </a:prstGeom>
        </p:spPr>
      </p:pic>
      <p:sp>
        <p:nvSpPr>
          <p:cNvPr id="73" name="직사각형 72">
            <a:extLst>
              <a:ext uri="{FF2B5EF4-FFF2-40B4-BE49-F238E27FC236}">
                <a16:creationId xmlns:a16="http://schemas.microsoft.com/office/drawing/2014/main" xmlns="" id="{B52F7516-0ADB-FB6A-58C9-D53B5680AB1A}"/>
              </a:ext>
            </a:extLst>
          </p:cNvPr>
          <p:cNvSpPr/>
          <p:nvPr/>
        </p:nvSpPr>
        <p:spPr bwMode="auto">
          <a:xfrm>
            <a:off x="5148255" y="4742270"/>
            <a:ext cx="630637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700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5" name="Picture 3">
            <a:extLst>
              <a:ext uri="{FF2B5EF4-FFF2-40B4-BE49-F238E27FC236}">
                <a16:creationId xmlns:a16="http://schemas.microsoft.com/office/drawing/2014/main" xmlns="" id="{DB7132A8-8D7F-149E-C536-73101304C0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842" y="4782267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" name="Picture 4">
            <a:extLst>
              <a:ext uri="{FF2B5EF4-FFF2-40B4-BE49-F238E27FC236}">
                <a16:creationId xmlns:a16="http://schemas.microsoft.com/office/drawing/2014/main" xmlns="" id="{DD9FB08D-BA90-CD7E-031A-1CC639243F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6408" y="4747773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xmlns="" id="{90514FA5-FDFD-499D-B40C-49C533EF1DD3}"/>
              </a:ext>
            </a:extLst>
          </p:cNvPr>
          <p:cNvSpPr txBox="1"/>
          <p:nvPr/>
        </p:nvSpPr>
        <p:spPr>
          <a:xfrm>
            <a:off x="5599250" y="4737628"/>
            <a:ext cx="62893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원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9" name="그림 78">
            <a:extLst>
              <a:ext uri="{FF2B5EF4-FFF2-40B4-BE49-F238E27FC236}">
                <a16:creationId xmlns:a16="http://schemas.microsoft.com/office/drawing/2014/main" xmlns="" id="{3677FB42-90B6-51A8-EEA2-8872C0BBB20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10556" y="4509120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290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suh_h_0501_01_0002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6" name="그룹 65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76" name="순서도: 대체 처리 75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81" name="순서도: 대체 처리 80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86" name="순서도: 대체 처리 8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0" name="순서도: 대체 처리 8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2" name="순서도: 대체 처리 9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57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TextBox 43"/>
          <p:cNvSpPr txBox="1"/>
          <p:nvPr/>
        </p:nvSpPr>
        <p:spPr>
          <a:xfrm>
            <a:off x="644499" y="1552870"/>
            <a:ext cx="6110881" cy="140807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규혁이는 문방구에서 연필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개와 지우개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개를 사고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2000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원을 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규혁이가 돌려받아야 하는 거스름돈은 얼마인지 구해 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42" name="그룹 41"/>
          <p:cNvGrpSpPr/>
          <p:nvPr/>
        </p:nvGrpSpPr>
        <p:grpSpPr>
          <a:xfrm>
            <a:off x="5074622" y="2564904"/>
            <a:ext cx="1579916" cy="289799"/>
            <a:chOff x="5074622" y="2707153"/>
            <a:chExt cx="1579916" cy="289799"/>
          </a:xfrm>
        </p:grpSpPr>
        <p:pic>
          <p:nvPicPr>
            <p:cNvPr id="43" name="Picture 40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74622" y="2713067"/>
              <a:ext cx="839827" cy="2838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4" name="Picture 4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68482" y="2707153"/>
              <a:ext cx="686056" cy="289799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52" name="직선 연결선 51"/>
          <p:cNvCxnSpPr/>
          <p:nvPr/>
        </p:nvCxnSpPr>
        <p:spPr bwMode="auto">
          <a:xfrm>
            <a:off x="763040" y="1988840"/>
            <a:ext cx="5891498" cy="0"/>
          </a:xfrm>
          <a:prstGeom prst="line">
            <a:avLst/>
          </a:prstGeom>
          <a:noFill/>
          <a:ln w="38100" cap="flat" cmpd="sng" algn="ctr">
            <a:solidFill>
              <a:srgbClr val="FF5A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직선 연결선 53"/>
          <p:cNvCxnSpPr/>
          <p:nvPr/>
        </p:nvCxnSpPr>
        <p:spPr bwMode="auto">
          <a:xfrm>
            <a:off x="763040" y="2456892"/>
            <a:ext cx="1210448" cy="0"/>
          </a:xfrm>
          <a:prstGeom prst="line">
            <a:avLst/>
          </a:prstGeom>
          <a:noFill/>
          <a:ln w="38100" cap="flat" cmpd="sng" algn="ctr">
            <a:solidFill>
              <a:srgbClr val="FF5A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직선 연결선 54"/>
          <p:cNvCxnSpPr/>
          <p:nvPr/>
        </p:nvCxnSpPr>
        <p:spPr bwMode="auto">
          <a:xfrm>
            <a:off x="2070402" y="2456892"/>
            <a:ext cx="4584136" cy="0"/>
          </a:xfrm>
          <a:prstGeom prst="line">
            <a:avLst/>
          </a:prstGeom>
          <a:noFill/>
          <a:ln w="3810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직선 연결선 55"/>
          <p:cNvCxnSpPr/>
          <p:nvPr/>
        </p:nvCxnSpPr>
        <p:spPr bwMode="auto">
          <a:xfrm>
            <a:off x="763040" y="2937107"/>
            <a:ext cx="1436296" cy="0"/>
          </a:xfrm>
          <a:prstGeom prst="line">
            <a:avLst/>
          </a:prstGeom>
          <a:noFill/>
          <a:ln w="3810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60" name="표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0132154"/>
              </p:ext>
            </p:extLst>
          </p:nvPr>
        </p:nvGraphicFramePr>
        <p:xfrm>
          <a:off x="2392059" y="3068960"/>
          <a:ext cx="2268000" cy="1524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6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물품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rgbClr val="A4732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가격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rgbClr val="A4732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연필 </a:t>
                      </a:r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700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지우개 </a:t>
                      </a:r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600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볼펜 </a:t>
                      </a:r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900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71" name="직사각형 70">
            <a:extLst>
              <a:ext uri="{FF2B5EF4-FFF2-40B4-BE49-F238E27FC236}">
                <a16:creationId xmlns:a16="http://schemas.microsoft.com/office/drawing/2014/main" xmlns="" id="{9ECD15AF-1973-EA8C-59B9-370347032FAD}"/>
              </a:ext>
            </a:extLst>
          </p:cNvPr>
          <p:cNvSpPr/>
          <p:nvPr/>
        </p:nvSpPr>
        <p:spPr bwMode="auto">
          <a:xfrm>
            <a:off x="1579906" y="4737628"/>
            <a:ext cx="2892158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2000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(700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600)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700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xmlns="" id="{B52F7516-0ADB-FB6A-58C9-D53B5680AB1A}"/>
              </a:ext>
            </a:extLst>
          </p:cNvPr>
          <p:cNvSpPr/>
          <p:nvPr/>
        </p:nvSpPr>
        <p:spPr bwMode="auto">
          <a:xfrm>
            <a:off x="5148255" y="4742270"/>
            <a:ext cx="630637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700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5" name="Picture 3">
            <a:extLst>
              <a:ext uri="{FF2B5EF4-FFF2-40B4-BE49-F238E27FC236}">
                <a16:creationId xmlns:a16="http://schemas.microsoft.com/office/drawing/2014/main" xmlns="" id="{DB7132A8-8D7F-149E-C536-73101304C0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842" y="4782267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" name="Picture 4">
            <a:extLst>
              <a:ext uri="{FF2B5EF4-FFF2-40B4-BE49-F238E27FC236}">
                <a16:creationId xmlns:a16="http://schemas.microsoft.com/office/drawing/2014/main" xmlns="" id="{DD9FB08D-BA90-CD7E-031A-1CC639243F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6408" y="4747773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xmlns="" id="{90514FA5-FDFD-499D-B40C-49C533EF1DD3}"/>
              </a:ext>
            </a:extLst>
          </p:cNvPr>
          <p:cNvSpPr txBox="1"/>
          <p:nvPr/>
        </p:nvSpPr>
        <p:spPr>
          <a:xfrm>
            <a:off x="5599250" y="4737628"/>
            <a:ext cx="62893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원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xmlns="" id="{79BAE427-08E8-4C20-81EB-2665EB33EB09}"/>
              </a:ext>
            </a:extLst>
          </p:cNvPr>
          <p:cNvGrpSpPr/>
          <p:nvPr/>
        </p:nvGrpSpPr>
        <p:grpSpPr>
          <a:xfrm>
            <a:off x="173087" y="3645024"/>
            <a:ext cx="6667165" cy="1592976"/>
            <a:chOff x="192745" y="3680314"/>
            <a:chExt cx="6667165" cy="1592976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xmlns="" id="{F312E820-FAE6-40D2-BC13-580A5D20DCC8}"/>
                </a:ext>
              </a:extLst>
            </p:cNvPr>
            <p:cNvSpPr/>
            <p:nvPr/>
          </p:nvSpPr>
          <p:spPr>
            <a:xfrm>
              <a:off x="192745" y="3842332"/>
              <a:ext cx="6667165" cy="124285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9" name="모서리가 둥근 직사각형 38">
              <a:extLst>
                <a:ext uri="{FF2B5EF4-FFF2-40B4-BE49-F238E27FC236}">
                  <a16:creationId xmlns:a16="http://schemas.microsoft.com/office/drawing/2014/main" xmlns="" id="{ABBE2CFD-EDEF-408E-B6E7-754E554E2514}"/>
                </a:ext>
              </a:extLst>
            </p:cNvPr>
            <p:cNvSpPr/>
            <p:nvPr/>
          </p:nvSpPr>
          <p:spPr>
            <a:xfrm>
              <a:off x="338478" y="3680314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50" name="직각 삼각형 49">
              <a:extLst>
                <a:ext uri="{FF2B5EF4-FFF2-40B4-BE49-F238E27FC236}">
                  <a16:creationId xmlns:a16="http://schemas.microsoft.com/office/drawing/2014/main" xmlns="" id="{DB7D3205-CE04-4023-B35E-5BEC273DE875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393834" y="3969060"/>
            <a:ext cx="626070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거스름돈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algn="just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규혁이가 지불한 돈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연필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개와 지우개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 금액의 합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algn="just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2000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(700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600)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2000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1300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700(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원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3070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8956" y="700934"/>
            <a:ext cx="6912260" cy="5109717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746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확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대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suh_h_0501_01_0002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1" y="700934"/>
            <a:ext cx="6920065" cy="5104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직사각형 20"/>
          <p:cNvSpPr/>
          <p:nvPr/>
        </p:nvSpPr>
        <p:spPr>
          <a:xfrm>
            <a:off x="3959932" y="1052736"/>
            <a:ext cx="1980220" cy="94365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2218" y="695547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모서리가 둥근 직사각형 22"/>
          <p:cNvSpPr/>
          <p:nvPr/>
        </p:nvSpPr>
        <p:spPr>
          <a:xfrm>
            <a:off x="1560195" y="1505103"/>
            <a:ext cx="2294487" cy="925436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A3FD23CB-6379-403F-BC3A-9D57C9BCA2FC}"/>
              </a:ext>
            </a:extLst>
          </p:cNvPr>
          <p:cNvSpPr/>
          <p:nvPr/>
        </p:nvSpPr>
        <p:spPr>
          <a:xfrm>
            <a:off x="1627124" y="1649127"/>
            <a:ext cx="2155550" cy="67969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자전거 </a:t>
            </a:r>
            <a:r>
              <a:rPr lang="en-US" altLang="ko-KR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26</a:t>
            </a:r>
            <a:r>
              <a:rPr lang="ko-KR" altLang="en-US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대 중에서</a:t>
            </a:r>
            <a:endParaRPr lang="en-US" altLang="ko-KR" sz="1900" spc="-15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15</a:t>
            </a:r>
            <a:r>
              <a:rPr lang="ko-KR" altLang="en-US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대를 대여했고</a:t>
            </a:r>
            <a:endParaRPr lang="en-US" altLang="ko-KR" sz="1900" spc="-15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ko-KR" altLang="en-US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대가 반납됐어</a:t>
            </a:r>
            <a:r>
              <a:rPr lang="en-US" altLang="ko-KR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이등변 삼각형 29"/>
          <p:cNvSpPr/>
          <p:nvPr/>
        </p:nvSpPr>
        <p:spPr>
          <a:xfrm flipV="1">
            <a:off x="1950000" y="2463088"/>
            <a:ext cx="90011" cy="204227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3919694" y="1725344"/>
            <a:ext cx="2523936" cy="69529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A3FD23CB-6379-403F-BC3A-9D57C9BCA2FC}"/>
              </a:ext>
            </a:extLst>
          </p:cNvPr>
          <p:cNvSpPr/>
          <p:nvPr/>
        </p:nvSpPr>
        <p:spPr>
          <a:xfrm>
            <a:off x="3959932" y="1745830"/>
            <a:ext cx="2447694" cy="67969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지금 대여점에 있는</a:t>
            </a:r>
            <a:endParaRPr lang="en-US" altLang="ko-KR" sz="1900" spc="-15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자전거는 몇 대인 거지</a:t>
            </a:r>
            <a:r>
              <a:rPr lang="en-US" altLang="ko-KR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33" name="이등변 삼각형 32"/>
          <p:cNvSpPr/>
          <p:nvPr/>
        </p:nvSpPr>
        <p:spPr>
          <a:xfrm flipV="1">
            <a:off x="4783790" y="2430539"/>
            <a:ext cx="90011" cy="204227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7903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suh_h_0501_01_0002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6" name="그룹 65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76" name="순서도: 대체 처리 75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81" name="순서도: 대체 처리 80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86" name="순서도: 대체 처리 8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0" name="순서도: 대체 처리 8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2" name="순서도: 대체 처리 9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57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TextBox 43"/>
          <p:cNvSpPr txBox="1"/>
          <p:nvPr/>
        </p:nvSpPr>
        <p:spPr>
          <a:xfrm>
            <a:off x="644499" y="1552870"/>
            <a:ext cx="6110881" cy="140807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규혁이는 문방구에서 연필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개와 지우개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개를 사고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2000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원을 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규혁이가 돌려받아야 하는 거스름돈은 얼마인지 구해 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42" name="그룹 41"/>
          <p:cNvGrpSpPr/>
          <p:nvPr/>
        </p:nvGrpSpPr>
        <p:grpSpPr>
          <a:xfrm>
            <a:off x="5074622" y="2564904"/>
            <a:ext cx="1579916" cy="289799"/>
            <a:chOff x="5074622" y="2707153"/>
            <a:chExt cx="1579916" cy="289799"/>
          </a:xfrm>
        </p:grpSpPr>
        <p:pic>
          <p:nvPicPr>
            <p:cNvPr id="43" name="Picture 40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74622" y="2713067"/>
              <a:ext cx="839827" cy="2838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4" name="Picture 4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68482" y="2707153"/>
              <a:ext cx="686056" cy="289799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52" name="직선 연결선 51"/>
          <p:cNvCxnSpPr/>
          <p:nvPr/>
        </p:nvCxnSpPr>
        <p:spPr bwMode="auto">
          <a:xfrm>
            <a:off x="763040" y="1988840"/>
            <a:ext cx="5891498" cy="0"/>
          </a:xfrm>
          <a:prstGeom prst="line">
            <a:avLst/>
          </a:prstGeom>
          <a:noFill/>
          <a:ln w="38100" cap="flat" cmpd="sng" algn="ctr">
            <a:solidFill>
              <a:srgbClr val="FF5A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직선 연결선 53"/>
          <p:cNvCxnSpPr/>
          <p:nvPr/>
        </p:nvCxnSpPr>
        <p:spPr bwMode="auto">
          <a:xfrm>
            <a:off x="763040" y="2456892"/>
            <a:ext cx="1210448" cy="0"/>
          </a:xfrm>
          <a:prstGeom prst="line">
            <a:avLst/>
          </a:prstGeom>
          <a:noFill/>
          <a:ln w="38100" cap="flat" cmpd="sng" algn="ctr">
            <a:solidFill>
              <a:srgbClr val="FF5A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직선 연결선 54"/>
          <p:cNvCxnSpPr/>
          <p:nvPr/>
        </p:nvCxnSpPr>
        <p:spPr bwMode="auto">
          <a:xfrm>
            <a:off x="2070402" y="2456892"/>
            <a:ext cx="4584136" cy="0"/>
          </a:xfrm>
          <a:prstGeom prst="line">
            <a:avLst/>
          </a:prstGeom>
          <a:noFill/>
          <a:ln w="3810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직선 연결선 55"/>
          <p:cNvCxnSpPr/>
          <p:nvPr/>
        </p:nvCxnSpPr>
        <p:spPr bwMode="auto">
          <a:xfrm>
            <a:off x="763040" y="2937107"/>
            <a:ext cx="1436296" cy="0"/>
          </a:xfrm>
          <a:prstGeom prst="line">
            <a:avLst/>
          </a:prstGeom>
          <a:noFill/>
          <a:ln w="3810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60" name="표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8029988"/>
              </p:ext>
            </p:extLst>
          </p:nvPr>
        </p:nvGraphicFramePr>
        <p:xfrm>
          <a:off x="2392059" y="3068960"/>
          <a:ext cx="2268000" cy="1524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6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물품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rgbClr val="A4732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가격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rgbClr val="A4732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연필 </a:t>
                      </a:r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700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지우개 </a:t>
                      </a:r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600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볼펜 </a:t>
                      </a:r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900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71" name="직사각형 70">
            <a:extLst>
              <a:ext uri="{FF2B5EF4-FFF2-40B4-BE49-F238E27FC236}">
                <a16:creationId xmlns:a16="http://schemas.microsoft.com/office/drawing/2014/main" xmlns="" id="{9ECD15AF-1973-EA8C-59B9-370347032FAD}"/>
              </a:ext>
            </a:extLst>
          </p:cNvPr>
          <p:cNvSpPr/>
          <p:nvPr/>
        </p:nvSpPr>
        <p:spPr bwMode="auto">
          <a:xfrm>
            <a:off x="1579906" y="4737628"/>
            <a:ext cx="2892158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2000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(700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600)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700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xmlns="" id="{B52F7516-0ADB-FB6A-58C9-D53B5680AB1A}"/>
              </a:ext>
            </a:extLst>
          </p:cNvPr>
          <p:cNvSpPr/>
          <p:nvPr/>
        </p:nvSpPr>
        <p:spPr bwMode="auto">
          <a:xfrm>
            <a:off x="5148255" y="4742270"/>
            <a:ext cx="630637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700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5" name="Picture 3">
            <a:extLst>
              <a:ext uri="{FF2B5EF4-FFF2-40B4-BE49-F238E27FC236}">
                <a16:creationId xmlns:a16="http://schemas.microsoft.com/office/drawing/2014/main" xmlns="" id="{DB7132A8-8D7F-149E-C536-73101304C0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842" y="4782267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" name="Picture 4">
            <a:extLst>
              <a:ext uri="{FF2B5EF4-FFF2-40B4-BE49-F238E27FC236}">
                <a16:creationId xmlns:a16="http://schemas.microsoft.com/office/drawing/2014/main" xmlns="" id="{DD9FB08D-BA90-CD7E-031A-1CC639243F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6408" y="4747773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xmlns="" id="{90514FA5-FDFD-499D-B40C-49C533EF1DD3}"/>
              </a:ext>
            </a:extLst>
          </p:cNvPr>
          <p:cNvSpPr txBox="1"/>
          <p:nvPr/>
        </p:nvSpPr>
        <p:spPr>
          <a:xfrm>
            <a:off x="5599250" y="4737628"/>
            <a:ext cx="62893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원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xmlns="" id="{79BAE427-08E8-4C20-81EB-2665EB33EB09}"/>
              </a:ext>
            </a:extLst>
          </p:cNvPr>
          <p:cNvGrpSpPr/>
          <p:nvPr/>
        </p:nvGrpSpPr>
        <p:grpSpPr>
          <a:xfrm>
            <a:off x="173087" y="3645024"/>
            <a:ext cx="6667165" cy="1592976"/>
            <a:chOff x="192745" y="3680314"/>
            <a:chExt cx="6667165" cy="1592976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xmlns="" id="{F312E820-FAE6-40D2-BC13-580A5D20DCC8}"/>
                </a:ext>
              </a:extLst>
            </p:cNvPr>
            <p:cNvSpPr/>
            <p:nvPr/>
          </p:nvSpPr>
          <p:spPr>
            <a:xfrm>
              <a:off x="192745" y="3842332"/>
              <a:ext cx="6667165" cy="124285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9" name="모서리가 둥근 직사각형 38">
              <a:extLst>
                <a:ext uri="{FF2B5EF4-FFF2-40B4-BE49-F238E27FC236}">
                  <a16:creationId xmlns:a16="http://schemas.microsoft.com/office/drawing/2014/main" xmlns="" id="{ABBE2CFD-EDEF-408E-B6E7-754E554E2514}"/>
                </a:ext>
              </a:extLst>
            </p:cNvPr>
            <p:cNvSpPr/>
            <p:nvPr/>
          </p:nvSpPr>
          <p:spPr>
            <a:xfrm>
              <a:off x="338478" y="3680314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50" name="직각 삼각형 49">
              <a:extLst>
                <a:ext uri="{FF2B5EF4-FFF2-40B4-BE49-F238E27FC236}">
                  <a16:creationId xmlns:a16="http://schemas.microsoft.com/office/drawing/2014/main" xmlns="" id="{DB7D3205-CE04-4023-B35E-5BEC273DE875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393834" y="3969060"/>
            <a:ext cx="626070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거스름돈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algn="just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규혁이가 지불한 돈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{(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연필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 금액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지우개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 금액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)}</a:t>
            </a:r>
          </a:p>
          <a:p>
            <a:pPr algn="just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2000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(700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600)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2000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1300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700(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원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칭찬하기 클릭 시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칭찬하기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버튼 클릭 시 나타나는 텍스트는 아래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가지 랜덤으로 반영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(3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가지 중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 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랜덤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노력해줘서 고마워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!</a:t>
            </a: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정말 대단해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!</a:t>
            </a: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네가 참 자랑스러워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!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1" name="그룹 60"/>
          <p:cNvGrpSpPr/>
          <p:nvPr/>
        </p:nvGrpSpPr>
        <p:grpSpPr>
          <a:xfrm>
            <a:off x="56232" y="882833"/>
            <a:ext cx="6928036" cy="4734173"/>
            <a:chOff x="56232" y="882833"/>
            <a:chExt cx="6928036" cy="4734173"/>
          </a:xfrm>
        </p:grpSpPr>
        <p:sp>
          <p:nvSpPr>
            <p:cNvPr id="62" name="직사각형 61"/>
            <p:cNvSpPr/>
            <p:nvPr/>
          </p:nvSpPr>
          <p:spPr>
            <a:xfrm>
              <a:off x="56232" y="882833"/>
              <a:ext cx="6928036" cy="4734173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pic>
          <p:nvPicPr>
            <p:cNvPr id="63" name="그림 62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362085" y="1880828"/>
              <a:ext cx="4506059" cy="2640726"/>
            </a:xfrm>
            <a:prstGeom prst="rect">
              <a:avLst/>
            </a:prstGeom>
          </p:spPr>
        </p:pic>
        <p:sp>
          <p:nvSpPr>
            <p:cNvPr id="64" name="직사각형 63"/>
            <p:cNvSpPr/>
            <p:nvPr/>
          </p:nvSpPr>
          <p:spPr>
            <a:xfrm>
              <a:off x="2125930" y="2636912"/>
              <a:ext cx="1618196" cy="947815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/>
            <p:cNvSpPr/>
            <p:nvPr/>
          </p:nvSpPr>
          <p:spPr>
            <a:xfrm>
              <a:off x="2931322" y="2351530"/>
              <a:ext cx="296538" cy="292104"/>
            </a:xfrm>
            <a:prstGeom prst="ellipse">
              <a:avLst/>
            </a:prstGeom>
            <a:solidFill>
              <a:srgbClr val="FF000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lnSpc>
                  <a:spcPct val="120000"/>
                </a:lnSpc>
                <a:defRPr/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#1</a:t>
              </a:r>
              <a:endPara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1107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3916115" y="2312876"/>
            <a:ext cx="2974460" cy="93610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공원에서 자전거를 타기 위해 자전거 대여점을 방문한 경험이 있습니다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suh_h_0501_01_0002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195736" y="1780589"/>
            <a:ext cx="1237332" cy="60429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35953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4" name="직사각형 73"/>
          <p:cNvSpPr/>
          <p:nvPr/>
        </p:nvSpPr>
        <p:spPr bwMode="auto">
          <a:xfrm>
            <a:off x="3916115" y="3392996"/>
            <a:ext cx="2974460" cy="93271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공공 자전거 대여점에서 자전거를 대여한 경험이 있습니다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5" name="Picture 4">
            <a:extLst>
              <a:ext uri="{FF2B5EF4-FFF2-40B4-BE49-F238E27FC236}">
                <a16:creationId xmlns:a16="http://schemas.microsoft.com/office/drawing/2014/main" xmlns="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7448" y="426207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4">
            <a:extLst>
              <a:ext uri="{FF2B5EF4-FFF2-40B4-BE49-F238E27FC236}">
                <a16:creationId xmlns:a16="http://schemas.microsoft.com/office/drawing/2014/main" xmlns="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6545" y="316910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2" y="1628800"/>
            <a:ext cx="3702238" cy="39602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xmlns="" id="{19169159-FA9D-4B43-9785-2CD20D7903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912" y="5265204"/>
            <a:ext cx="360000" cy="360000"/>
          </a:xfrm>
          <a:prstGeom prst="rect">
            <a:avLst/>
          </a:prstGeom>
        </p:spPr>
      </p:pic>
      <p:sp>
        <p:nvSpPr>
          <p:cNvPr id="59" name="모서리가 둥근 직사각형 58"/>
          <p:cNvSpPr/>
          <p:nvPr/>
        </p:nvSpPr>
        <p:spPr>
          <a:xfrm>
            <a:off x="235093" y="2348880"/>
            <a:ext cx="1723882" cy="841305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A3FD23CB-6379-403F-BC3A-9D57C9BCA2FC}"/>
              </a:ext>
            </a:extLst>
          </p:cNvPr>
          <p:cNvSpPr/>
          <p:nvPr/>
        </p:nvSpPr>
        <p:spPr>
          <a:xfrm>
            <a:off x="71500" y="2450838"/>
            <a:ext cx="1992750" cy="67969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자전거 </a:t>
            </a:r>
            <a:r>
              <a:rPr lang="en-US" altLang="ko-KR" sz="16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26</a:t>
            </a:r>
            <a:r>
              <a:rPr lang="ko-KR" altLang="en-US" sz="16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대 중에서</a:t>
            </a:r>
            <a:endParaRPr lang="en-US" altLang="ko-KR" sz="1600" spc="-15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16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15</a:t>
            </a:r>
            <a:r>
              <a:rPr lang="ko-KR" altLang="en-US" sz="16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대를 대여했고</a:t>
            </a:r>
            <a:endParaRPr lang="en-US" altLang="ko-KR" sz="1600" spc="-15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16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ko-KR" altLang="en-US" sz="16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대가 반납됐어</a:t>
            </a:r>
            <a:r>
              <a:rPr lang="en-US" altLang="ko-KR" sz="16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600" spc="-1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이등변 삼각형 60"/>
          <p:cNvSpPr/>
          <p:nvPr/>
        </p:nvSpPr>
        <p:spPr>
          <a:xfrm flipV="1">
            <a:off x="1133617" y="3208214"/>
            <a:ext cx="90011" cy="204227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모서리가 둥근 직사각형 61"/>
          <p:cNvSpPr/>
          <p:nvPr/>
        </p:nvSpPr>
        <p:spPr>
          <a:xfrm>
            <a:off x="2061873" y="2352210"/>
            <a:ext cx="1723882" cy="789875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이등변 삼각형 62"/>
          <p:cNvSpPr/>
          <p:nvPr/>
        </p:nvSpPr>
        <p:spPr>
          <a:xfrm flipV="1">
            <a:off x="2878808" y="3152765"/>
            <a:ext cx="90011" cy="204227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4" name="그룹 63"/>
          <p:cNvGrpSpPr/>
          <p:nvPr/>
        </p:nvGrpSpPr>
        <p:grpSpPr>
          <a:xfrm>
            <a:off x="3635896" y="1302898"/>
            <a:ext cx="3366287" cy="325902"/>
            <a:chOff x="3455876" y="1193922"/>
            <a:chExt cx="3366287" cy="325902"/>
          </a:xfrm>
        </p:grpSpPr>
        <p:sp>
          <p:nvSpPr>
            <p:cNvPr id="65" name="직사각형 64"/>
            <p:cNvSpPr/>
            <p:nvPr/>
          </p:nvSpPr>
          <p:spPr>
            <a:xfrm>
              <a:off x="5126917" y="1252605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70" name="TextBox 69"/>
            <p:cNvSpPr txBox="1">
              <a:spLocks noChangeArrowheads="1"/>
            </p:cNvSpPr>
            <p:nvPr/>
          </p:nvSpPr>
          <p:spPr bwMode="auto">
            <a:xfrm>
              <a:off x="5094940" y="1204980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5680168" y="1252605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77" name="TextBox 76"/>
            <p:cNvSpPr txBox="1">
              <a:spLocks noChangeArrowheads="1"/>
            </p:cNvSpPr>
            <p:nvPr/>
          </p:nvSpPr>
          <p:spPr bwMode="auto">
            <a:xfrm>
              <a:off x="5648191" y="1204980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  <a:endPara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78" name="그룹 77"/>
            <p:cNvGrpSpPr/>
            <p:nvPr/>
          </p:nvGrpSpPr>
          <p:grpSpPr>
            <a:xfrm>
              <a:off x="4554674" y="1193922"/>
              <a:ext cx="665398" cy="315483"/>
              <a:chOff x="5796136" y="1193922"/>
              <a:chExt cx="665398" cy="315483"/>
            </a:xfrm>
          </p:grpSpPr>
          <p:sp>
            <p:nvSpPr>
              <p:cNvPr id="87" name="직사각형 86"/>
              <p:cNvSpPr/>
              <p:nvPr/>
            </p:nvSpPr>
            <p:spPr>
              <a:xfrm>
                <a:off x="5820588" y="1253814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88" name="TextBox 87"/>
              <p:cNvSpPr txBox="1">
                <a:spLocks noChangeArrowheads="1"/>
              </p:cNvSpPr>
              <p:nvPr/>
            </p:nvSpPr>
            <p:spPr bwMode="auto">
              <a:xfrm>
                <a:off x="5796136" y="1193922"/>
                <a:ext cx="665398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79" name="그룹 78"/>
            <p:cNvGrpSpPr/>
            <p:nvPr/>
          </p:nvGrpSpPr>
          <p:grpSpPr>
            <a:xfrm>
              <a:off x="3995936" y="1198285"/>
              <a:ext cx="620721" cy="313547"/>
              <a:chOff x="5237898" y="1198285"/>
              <a:chExt cx="620721" cy="313547"/>
            </a:xfrm>
          </p:grpSpPr>
          <p:sp>
            <p:nvSpPr>
              <p:cNvPr id="85" name="직사각형 84"/>
              <p:cNvSpPr/>
              <p:nvPr/>
            </p:nvSpPr>
            <p:spPr>
              <a:xfrm>
                <a:off x="5269875" y="1255435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86" name="TextBox 85"/>
              <p:cNvSpPr txBox="1">
                <a:spLocks noChangeArrowheads="1"/>
              </p:cNvSpPr>
              <p:nvPr/>
            </p:nvSpPr>
            <p:spPr bwMode="auto">
              <a:xfrm>
                <a:off x="5237898" y="1198285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80" name="그룹 79"/>
            <p:cNvGrpSpPr/>
            <p:nvPr/>
          </p:nvGrpSpPr>
          <p:grpSpPr>
            <a:xfrm>
              <a:off x="3455876" y="1206277"/>
              <a:ext cx="665398" cy="313547"/>
              <a:chOff x="4698690" y="1206277"/>
              <a:chExt cx="665398" cy="313547"/>
            </a:xfrm>
          </p:grpSpPr>
          <p:sp>
            <p:nvSpPr>
              <p:cNvPr id="83" name="직사각형 82"/>
              <p:cNvSpPr/>
              <p:nvPr/>
            </p:nvSpPr>
            <p:spPr>
              <a:xfrm>
                <a:off x="4721162" y="1256644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84" name="TextBox 83"/>
              <p:cNvSpPr txBox="1">
                <a:spLocks noChangeArrowheads="1"/>
              </p:cNvSpPr>
              <p:nvPr/>
            </p:nvSpPr>
            <p:spPr bwMode="auto">
              <a:xfrm>
                <a:off x="4698690" y="1206277"/>
                <a:ext cx="665398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sp>
          <p:nvSpPr>
            <p:cNvPr id="81" name="직사각형 80"/>
            <p:cNvSpPr/>
            <p:nvPr/>
          </p:nvSpPr>
          <p:spPr>
            <a:xfrm>
              <a:off x="6233419" y="1252605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82" name="TextBox 81"/>
            <p:cNvSpPr txBox="1">
              <a:spLocks noChangeArrowheads="1"/>
            </p:cNvSpPr>
            <p:nvPr/>
          </p:nvSpPr>
          <p:spPr bwMode="auto">
            <a:xfrm>
              <a:off x="6201442" y="1204980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  <a:endPara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89" name="직사각형 88">
            <a:extLst>
              <a:ext uri="{FF2B5EF4-FFF2-40B4-BE49-F238E27FC236}">
                <a16:creationId xmlns:a16="http://schemas.microsoft.com/office/drawing/2014/main" xmlns="" id="{A3FD23CB-6379-403F-BC3A-9D57C9BCA2FC}"/>
              </a:ext>
            </a:extLst>
          </p:cNvPr>
          <p:cNvSpPr/>
          <p:nvPr/>
        </p:nvSpPr>
        <p:spPr>
          <a:xfrm>
            <a:off x="1898280" y="2418453"/>
            <a:ext cx="2097656" cy="67969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지금 대여점에 있는</a:t>
            </a:r>
            <a:endParaRPr lang="en-US" altLang="ko-KR" sz="1600" spc="-15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6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자전거는</a:t>
            </a:r>
            <a:endParaRPr lang="en-US" altLang="ko-KR" sz="1600" spc="-1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6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몇 대인 거지</a:t>
            </a:r>
            <a:r>
              <a:rPr lang="en-US" altLang="ko-KR" sz="16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90" name="TextBox 43"/>
          <p:cNvSpPr txBox="1"/>
          <p:nvPr/>
        </p:nvSpPr>
        <p:spPr>
          <a:xfrm>
            <a:off x="3860711" y="1660991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자전거 대여점에 가 본 경험이 있나요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91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8687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8182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3916115" y="2168860"/>
            <a:ext cx="2974460" cy="93610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ko-KR" altLang="en-US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지금 자전거 대여점에 있는 자전거의 수를 궁금해합니다</a:t>
            </a: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b="1" spc="-150" dirty="0">
              <a:solidFill>
                <a:srgbClr val="00A0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suh_h_0501_01_0002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195736" y="1780589"/>
            <a:ext cx="1237332" cy="60429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35953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8" name="Picture 4">
            <a:extLst>
              <a:ext uri="{FF2B5EF4-FFF2-40B4-BE49-F238E27FC236}">
                <a16:creationId xmlns:a16="http://schemas.microsoft.com/office/drawing/2014/main" xmlns="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6545" y="302508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2" y="1628800"/>
            <a:ext cx="3702238" cy="39602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xmlns="" id="{19169159-FA9D-4B43-9785-2CD20D7903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912" y="5265204"/>
            <a:ext cx="360000" cy="360000"/>
          </a:xfrm>
          <a:prstGeom prst="rect">
            <a:avLst/>
          </a:prstGeom>
        </p:spPr>
      </p:pic>
      <p:sp>
        <p:nvSpPr>
          <p:cNvPr id="59" name="모서리가 둥근 직사각형 58"/>
          <p:cNvSpPr/>
          <p:nvPr/>
        </p:nvSpPr>
        <p:spPr>
          <a:xfrm>
            <a:off x="235093" y="2348880"/>
            <a:ext cx="1723882" cy="841305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A3FD23CB-6379-403F-BC3A-9D57C9BCA2FC}"/>
              </a:ext>
            </a:extLst>
          </p:cNvPr>
          <p:cNvSpPr/>
          <p:nvPr/>
        </p:nvSpPr>
        <p:spPr>
          <a:xfrm>
            <a:off x="71500" y="2450838"/>
            <a:ext cx="1992750" cy="67969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자전거 </a:t>
            </a:r>
            <a:r>
              <a:rPr lang="en-US" altLang="ko-KR" sz="16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26</a:t>
            </a:r>
            <a:r>
              <a:rPr lang="ko-KR" altLang="en-US" sz="16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대 중에서</a:t>
            </a:r>
            <a:endParaRPr lang="en-US" altLang="ko-KR" sz="1600" spc="-15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16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15</a:t>
            </a:r>
            <a:r>
              <a:rPr lang="ko-KR" altLang="en-US" sz="16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대를 대여했고</a:t>
            </a:r>
            <a:endParaRPr lang="en-US" altLang="ko-KR" sz="1600" spc="-15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16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ko-KR" altLang="en-US" sz="16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대가 반납됐어</a:t>
            </a:r>
            <a:r>
              <a:rPr lang="en-US" altLang="ko-KR" sz="16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600" spc="-1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이등변 삼각형 60"/>
          <p:cNvSpPr/>
          <p:nvPr/>
        </p:nvSpPr>
        <p:spPr>
          <a:xfrm flipV="1">
            <a:off x="1133617" y="3208214"/>
            <a:ext cx="90011" cy="204227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모서리가 둥근 직사각형 61"/>
          <p:cNvSpPr/>
          <p:nvPr/>
        </p:nvSpPr>
        <p:spPr>
          <a:xfrm>
            <a:off x="2061873" y="2352210"/>
            <a:ext cx="1723882" cy="789875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이등변 삼각형 62"/>
          <p:cNvSpPr/>
          <p:nvPr/>
        </p:nvSpPr>
        <p:spPr>
          <a:xfrm flipV="1">
            <a:off x="2878808" y="3152765"/>
            <a:ext cx="90011" cy="204227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4" name="그룹 63"/>
          <p:cNvGrpSpPr/>
          <p:nvPr/>
        </p:nvGrpSpPr>
        <p:grpSpPr>
          <a:xfrm>
            <a:off x="3635896" y="1302898"/>
            <a:ext cx="3366287" cy="325902"/>
            <a:chOff x="3455876" y="1193922"/>
            <a:chExt cx="3366287" cy="325902"/>
          </a:xfrm>
        </p:grpSpPr>
        <p:sp>
          <p:nvSpPr>
            <p:cNvPr id="65" name="직사각형 64"/>
            <p:cNvSpPr/>
            <p:nvPr/>
          </p:nvSpPr>
          <p:spPr>
            <a:xfrm>
              <a:off x="5126917" y="1252605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70" name="TextBox 69"/>
            <p:cNvSpPr txBox="1">
              <a:spLocks noChangeArrowheads="1"/>
            </p:cNvSpPr>
            <p:nvPr/>
          </p:nvSpPr>
          <p:spPr bwMode="auto">
            <a:xfrm>
              <a:off x="5094940" y="1204980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5680168" y="1252605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77" name="TextBox 76"/>
            <p:cNvSpPr txBox="1">
              <a:spLocks noChangeArrowheads="1"/>
            </p:cNvSpPr>
            <p:nvPr/>
          </p:nvSpPr>
          <p:spPr bwMode="auto">
            <a:xfrm>
              <a:off x="5648191" y="1204980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  <a:endPara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78" name="그룹 77"/>
            <p:cNvGrpSpPr/>
            <p:nvPr/>
          </p:nvGrpSpPr>
          <p:grpSpPr>
            <a:xfrm>
              <a:off x="4554674" y="1193922"/>
              <a:ext cx="665398" cy="315483"/>
              <a:chOff x="5796136" y="1193922"/>
              <a:chExt cx="665398" cy="315483"/>
            </a:xfrm>
          </p:grpSpPr>
          <p:sp>
            <p:nvSpPr>
              <p:cNvPr id="87" name="직사각형 86"/>
              <p:cNvSpPr/>
              <p:nvPr/>
            </p:nvSpPr>
            <p:spPr>
              <a:xfrm>
                <a:off x="5820588" y="1253814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88" name="TextBox 87"/>
              <p:cNvSpPr txBox="1">
                <a:spLocks noChangeArrowheads="1"/>
              </p:cNvSpPr>
              <p:nvPr/>
            </p:nvSpPr>
            <p:spPr bwMode="auto">
              <a:xfrm>
                <a:off x="5796136" y="1193922"/>
                <a:ext cx="665398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79" name="그룹 78"/>
            <p:cNvGrpSpPr/>
            <p:nvPr/>
          </p:nvGrpSpPr>
          <p:grpSpPr>
            <a:xfrm>
              <a:off x="3995936" y="1198285"/>
              <a:ext cx="620721" cy="313547"/>
              <a:chOff x="5237898" y="1198285"/>
              <a:chExt cx="620721" cy="313547"/>
            </a:xfrm>
          </p:grpSpPr>
          <p:sp>
            <p:nvSpPr>
              <p:cNvPr id="85" name="직사각형 84"/>
              <p:cNvSpPr/>
              <p:nvPr/>
            </p:nvSpPr>
            <p:spPr>
              <a:xfrm>
                <a:off x="5269875" y="1255435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86" name="TextBox 85"/>
              <p:cNvSpPr txBox="1">
                <a:spLocks noChangeArrowheads="1"/>
              </p:cNvSpPr>
              <p:nvPr/>
            </p:nvSpPr>
            <p:spPr bwMode="auto">
              <a:xfrm>
                <a:off x="5237898" y="1198285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80" name="그룹 79"/>
            <p:cNvGrpSpPr/>
            <p:nvPr/>
          </p:nvGrpSpPr>
          <p:grpSpPr>
            <a:xfrm>
              <a:off x="3455876" y="1206277"/>
              <a:ext cx="665398" cy="313547"/>
              <a:chOff x="4698690" y="1206277"/>
              <a:chExt cx="665398" cy="313547"/>
            </a:xfrm>
          </p:grpSpPr>
          <p:sp>
            <p:nvSpPr>
              <p:cNvPr id="83" name="직사각형 82"/>
              <p:cNvSpPr/>
              <p:nvPr/>
            </p:nvSpPr>
            <p:spPr>
              <a:xfrm>
                <a:off x="4721162" y="1256644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84" name="TextBox 83"/>
              <p:cNvSpPr txBox="1">
                <a:spLocks noChangeArrowheads="1"/>
              </p:cNvSpPr>
              <p:nvPr/>
            </p:nvSpPr>
            <p:spPr bwMode="auto">
              <a:xfrm>
                <a:off x="4698690" y="1206277"/>
                <a:ext cx="665398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sp>
          <p:nvSpPr>
            <p:cNvPr id="81" name="직사각형 80"/>
            <p:cNvSpPr/>
            <p:nvPr/>
          </p:nvSpPr>
          <p:spPr>
            <a:xfrm>
              <a:off x="6233419" y="1252605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82" name="TextBox 81"/>
            <p:cNvSpPr txBox="1">
              <a:spLocks noChangeArrowheads="1"/>
            </p:cNvSpPr>
            <p:nvPr/>
          </p:nvSpPr>
          <p:spPr bwMode="auto">
            <a:xfrm>
              <a:off x="6201442" y="1204980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  <a:endPara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89" name="직사각형 88">
            <a:extLst>
              <a:ext uri="{FF2B5EF4-FFF2-40B4-BE49-F238E27FC236}">
                <a16:creationId xmlns:a16="http://schemas.microsoft.com/office/drawing/2014/main" xmlns="" id="{A3FD23CB-6379-403F-BC3A-9D57C9BCA2FC}"/>
              </a:ext>
            </a:extLst>
          </p:cNvPr>
          <p:cNvSpPr/>
          <p:nvPr/>
        </p:nvSpPr>
        <p:spPr>
          <a:xfrm>
            <a:off x="1898280" y="2418453"/>
            <a:ext cx="2097656" cy="67969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지금 대여점에 있는</a:t>
            </a:r>
            <a:endParaRPr lang="en-US" altLang="ko-KR" sz="1600" spc="-15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6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자전거는</a:t>
            </a:r>
            <a:endParaRPr lang="en-US" altLang="ko-KR" sz="1600" spc="-1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6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몇 대인 거지</a:t>
            </a:r>
            <a:r>
              <a:rPr lang="en-US" altLang="ko-KR" sz="16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90" name="TextBox 43"/>
          <p:cNvSpPr txBox="1"/>
          <p:nvPr/>
        </p:nvSpPr>
        <p:spPr>
          <a:xfrm>
            <a:off x="3860711" y="1660991"/>
            <a:ext cx="309733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궁금해하는 것은 무엇인가요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91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8687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80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suh_h_0501_01_0002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195736" y="1780589"/>
            <a:ext cx="1237332" cy="60429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35953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2" y="1628800"/>
            <a:ext cx="3702238" cy="39602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xmlns="" id="{19169159-FA9D-4B43-9785-2CD20D7903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912" y="5265204"/>
            <a:ext cx="360000" cy="360000"/>
          </a:xfrm>
          <a:prstGeom prst="rect">
            <a:avLst/>
          </a:prstGeom>
        </p:spPr>
      </p:pic>
      <p:sp>
        <p:nvSpPr>
          <p:cNvPr id="59" name="모서리가 둥근 직사각형 58"/>
          <p:cNvSpPr/>
          <p:nvPr/>
        </p:nvSpPr>
        <p:spPr>
          <a:xfrm>
            <a:off x="235093" y="2348880"/>
            <a:ext cx="1723882" cy="841305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A3FD23CB-6379-403F-BC3A-9D57C9BCA2FC}"/>
              </a:ext>
            </a:extLst>
          </p:cNvPr>
          <p:cNvSpPr/>
          <p:nvPr/>
        </p:nvSpPr>
        <p:spPr>
          <a:xfrm>
            <a:off x="71500" y="2450838"/>
            <a:ext cx="1992750" cy="67969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자전거 </a:t>
            </a:r>
            <a:r>
              <a:rPr lang="en-US" altLang="ko-KR" sz="16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26</a:t>
            </a:r>
            <a:r>
              <a:rPr lang="ko-KR" altLang="en-US" sz="16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대 중에서</a:t>
            </a:r>
            <a:endParaRPr lang="en-US" altLang="ko-KR" sz="1600" spc="-15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16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15</a:t>
            </a:r>
            <a:r>
              <a:rPr lang="ko-KR" altLang="en-US" sz="16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대를 대여했고</a:t>
            </a:r>
            <a:endParaRPr lang="en-US" altLang="ko-KR" sz="1600" spc="-15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16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ko-KR" altLang="en-US" sz="16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대가 반납됐어</a:t>
            </a:r>
            <a:r>
              <a:rPr lang="en-US" altLang="ko-KR" sz="16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600" spc="-1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이등변 삼각형 60"/>
          <p:cNvSpPr/>
          <p:nvPr/>
        </p:nvSpPr>
        <p:spPr>
          <a:xfrm flipV="1">
            <a:off x="1133617" y="3208214"/>
            <a:ext cx="90011" cy="204227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모서리가 둥근 직사각형 61"/>
          <p:cNvSpPr/>
          <p:nvPr/>
        </p:nvSpPr>
        <p:spPr>
          <a:xfrm>
            <a:off x="2061873" y="2352210"/>
            <a:ext cx="1723882" cy="789875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이등변 삼각형 62"/>
          <p:cNvSpPr/>
          <p:nvPr/>
        </p:nvSpPr>
        <p:spPr>
          <a:xfrm flipV="1">
            <a:off x="2878808" y="3152765"/>
            <a:ext cx="90011" cy="204227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4" name="그룹 63"/>
          <p:cNvGrpSpPr/>
          <p:nvPr/>
        </p:nvGrpSpPr>
        <p:grpSpPr>
          <a:xfrm>
            <a:off x="3635896" y="1302898"/>
            <a:ext cx="3366287" cy="325902"/>
            <a:chOff x="3455876" y="1193922"/>
            <a:chExt cx="3366287" cy="325902"/>
          </a:xfrm>
        </p:grpSpPr>
        <p:sp>
          <p:nvSpPr>
            <p:cNvPr id="65" name="직사각형 64"/>
            <p:cNvSpPr/>
            <p:nvPr/>
          </p:nvSpPr>
          <p:spPr>
            <a:xfrm>
              <a:off x="5126917" y="1252605"/>
              <a:ext cx="521274" cy="25559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70" name="TextBox 69"/>
            <p:cNvSpPr txBox="1">
              <a:spLocks noChangeArrowheads="1"/>
            </p:cNvSpPr>
            <p:nvPr/>
          </p:nvSpPr>
          <p:spPr bwMode="auto">
            <a:xfrm>
              <a:off x="5094940" y="1204980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5680168" y="1252605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77" name="TextBox 76"/>
            <p:cNvSpPr txBox="1">
              <a:spLocks noChangeArrowheads="1"/>
            </p:cNvSpPr>
            <p:nvPr/>
          </p:nvSpPr>
          <p:spPr bwMode="auto">
            <a:xfrm>
              <a:off x="5648191" y="1204980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  <a:endPara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78" name="그룹 77"/>
            <p:cNvGrpSpPr/>
            <p:nvPr/>
          </p:nvGrpSpPr>
          <p:grpSpPr>
            <a:xfrm>
              <a:off x="4554674" y="1193922"/>
              <a:ext cx="665398" cy="315483"/>
              <a:chOff x="5796136" y="1193922"/>
              <a:chExt cx="665398" cy="315483"/>
            </a:xfrm>
          </p:grpSpPr>
          <p:sp>
            <p:nvSpPr>
              <p:cNvPr id="87" name="직사각형 86"/>
              <p:cNvSpPr/>
              <p:nvPr/>
            </p:nvSpPr>
            <p:spPr>
              <a:xfrm>
                <a:off x="5820588" y="1253814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88" name="TextBox 87"/>
              <p:cNvSpPr txBox="1">
                <a:spLocks noChangeArrowheads="1"/>
              </p:cNvSpPr>
              <p:nvPr/>
            </p:nvSpPr>
            <p:spPr bwMode="auto">
              <a:xfrm>
                <a:off x="5796136" y="1193922"/>
                <a:ext cx="665398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79" name="그룹 78"/>
            <p:cNvGrpSpPr/>
            <p:nvPr/>
          </p:nvGrpSpPr>
          <p:grpSpPr>
            <a:xfrm>
              <a:off x="3995936" y="1198285"/>
              <a:ext cx="620721" cy="313547"/>
              <a:chOff x="5237898" y="1198285"/>
              <a:chExt cx="620721" cy="313547"/>
            </a:xfrm>
          </p:grpSpPr>
          <p:sp>
            <p:nvSpPr>
              <p:cNvPr id="85" name="직사각형 84"/>
              <p:cNvSpPr/>
              <p:nvPr/>
            </p:nvSpPr>
            <p:spPr>
              <a:xfrm>
                <a:off x="5269875" y="1255435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86" name="TextBox 85"/>
              <p:cNvSpPr txBox="1">
                <a:spLocks noChangeArrowheads="1"/>
              </p:cNvSpPr>
              <p:nvPr/>
            </p:nvSpPr>
            <p:spPr bwMode="auto">
              <a:xfrm>
                <a:off x="5237898" y="1198285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80" name="그룹 79"/>
            <p:cNvGrpSpPr/>
            <p:nvPr/>
          </p:nvGrpSpPr>
          <p:grpSpPr>
            <a:xfrm>
              <a:off x="3455876" y="1206277"/>
              <a:ext cx="665398" cy="313547"/>
              <a:chOff x="4698690" y="1206277"/>
              <a:chExt cx="665398" cy="313547"/>
            </a:xfrm>
          </p:grpSpPr>
          <p:sp>
            <p:nvSpPr>
              <p:cNvPr id="83" name="직사각형 82"/>
              <p:cNvSpPr/>
              <p:nvPr/>
            </p:nvSpPr>
            <p:spPr>
              <a:xfrm>
                <a:off x="4721162" y="1256644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84" name="TextBox 83"/>
              <p:cNvSpPr txBox="1">
                <a:spLocks noChangeArrowheads="1"/>
              </p:cNvSpPr>
              <p:nvPr/>
            </p:nvSpPr>
            <p:spPr bwMode="auto">
              <a:xfrm>
                <a:off x="4698690" y="1206277"/>
                <a:ext cx="665398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sp>
          <p:nvSpPr>
            <p:cNvPr id="81" name="직사각형 80"/>
            <p:cNvSpPr/>
            <p:nvPr/>
          </p:nvSpPr>
          <p:spPr>
            <a:xfrm>
              <a:off x="6233419" y="1252605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82" name="TextBox 81"/>
            <p:cNvSpPr txBox="1">
              <a:spLocks noChangeArrowheads="1"/>
            </p:cNvSpPr>
            <p:nvPr/>
          </p:nvSpPr>
          <p:spPr bwMode="auto">
            <a:xfrm>
              <a:off x="6201442" y="1204980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  <a:endPara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89" name="직사각형 88">
            <a:extLst>
              <a:ext uri="{FF2B5EF4-FFF2-40B4-BE49-F238E27FC236}">
                <a16:creationId xmlns:a16="http://schemas.microsoft.com/office/drawing/2014/main" xmlns="" id="{A3FD23CB-6379-403F-BC3A-9D57C9BCA2FC}"/>
              </a:ext>
            </a:extLst>
          </p:cNvPr>
          <p:cNvSpPr/>
          <p:nvPr/>
        </p:nvSpPr>
        <p:spPr>
          <a:xfrm>
            <a:off x="1898280" y="2418453"/>
            <a:ext cx="2097656" cy="67969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지금 대여점에 있는</a:t>
            </a:r>
            <a:endParaRPr lang="en-US" altLang="ko-KR" sz="1600" spc="-15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6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자전거는</a:t>
            </a:r>
            <a:endParaRPr lang="en-US" altLang="ko-KR" sz="1600" spc="-1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6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몇 대인 거지</a:t>
            </a:r>
            <a:r>
              <a:rPr lang="en-US" altLang="ko-KR" sz="16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90" name="TextBox 43"/>
          <p:cNvSpPr txBox="1"/>
          <p:nvPr/>
        </p:nvSpPr>
        <p:spPr>
          <a:xfrm>
            <a:off x="3860711" y="1660991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처음 대여점에 있었던 자전거는 몇 대인가요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91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8687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직사각형 40"/>
          <p:cNvSpPr/>
          <p:nvPr/>
        </p:nvSpPr>
        <p:spPr bwMode="auto">
          <a:xfrm>
            <a:off x="4709542" y="2312876"/>
            <a:ext cx="1387607" cy="43669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26</a:t>
            </a: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대입니다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Picture 4">
            <a:extLst>
              <a:ext uri="{FF2B5EF4-FFF2-40B4-BE49-F238E27FC236}">
                <a16:creationId xmlns:a16="http://schemas.microsoft.com/office/drawing/2014/main" xmlns="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2341" y="264888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2000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suh_h_0501_01_0002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195736" y="1780589"/>
            <a:ext cx="1237332" cy="60429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35953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2" y="1628800"/>
            <a:ext cx="3702238" cy="39602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xmlns="" id="{19169159-FA9D-4B43-9785-2CD20D7903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912" y="5265204"/>
            <a:ext cx="360000" cy="360000"/>
          </a:xfrm>
          <a:prstGeom prst="rect">
            <a:avLst/>
          </a:prstGeom>
        </p:spPr>
      </p:pic>
      <p:sp>
        <p:nvSpPr>
          <p:cNvPr id="59" name="모서리가 둥근 직사각형 58"/>
          <p:cNvSpPr/>
          <p:nvPr/>
        </p:nvSpPr>
        <p:spPr>
          <a:xfrm>
            <a:off x="235093" y="2348880"/>
            <a:ext cx="1723882" cy="841305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A3FD23CB-6379-403F-BC3A-9D57C9BCA2FC}"/>
              </a:ext>
            </a:extLst>
          </p:cNvPr>
          <p:cNvSpPr/>
          <p:nvPr/>
        </p:nvSpPr>
        <p:spPr>
          <a:xfrm>
            <a:off x="71500" y="2450838"/>
            <a:ext cx="1992750" cy="67969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자전거 </a:t>
            </a:r>
            <a:r>
              <a:rPr lang="en-US" altLang="ko-KR" sz="16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26</a:t>
            </a:r>
            <a:r>
              <a:rPr lang="ko-KR" altLang="en-US" sz="16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대 중에서</a:t>
            </a:r>
            <a:endParaRPr lang="en-US" altLang="ko-KR" sz="1600" spc="-15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16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15</a:t>
            </a:r>
            <a:r>
              <a:rPr lang="ko-KR" altLang="en-US" sz="16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대를 대여했고</a:t>
            </a:r>
            <a:endParaRPr lang="en-US" altLang="ko-KR" sz="1600" spc="-15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16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ko-KR" altLang="en-US" sz="16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대가 반납됐어</a:t>
            </a:r>
            <a:r>
              <a:rPr lang="en-US" altLang="ko-KR" sz="16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600" spc="-1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이등변 삼각형 60"/>
          <p:cNvSpPr/>
          <p:nvPr/>
        </p:nvSpPr>
        <p:spPr>
          <a:xfrm flipV="1">
            <a:off x="1133617" y="3208214"/>
            <a:ext cx="90011" cy="204227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모서리가 둥근 직사각형 61"/>
          <p:cNvSpPr/>
          <p:nvPr/>
        </p:nvSpPr>
        <p:spPr>
          <a:xfrm>
            <a:off x="2061873" y="2352210"/>
            <a:ext cx="1723882" cy="789875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이등변 삼각형 62"/>
          <p:cNvSpPr/>
          <p:nvPr/>
        </p:nvSpPr>
        <p:spPr>
          <a:xfrm flipV="1">
            <a:off x="2878808" y="3152765"/>
            <a:ext cx="90011" cy="204227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4" name="그룹 63"/>
          <p:cNvGrpSpPr/>
          <p:nvPr/>
        </p:nvGrpSpPr>
        <p:grpSpPr>
          <a:xfrm>
            <a:off x="3635896" y="1302898"/>
            <a:ext cx="3366287" cy="325902"/>
            <a:chOff x="3455876" y="1193922"/>
            <a:chExt cx="3366287" cy="325902"/>
          </a:xfrm>
        </p:grpSpPr>
        <p:sp>
          <p:nvSpPr>
            <p:cNvPr id="65" name="직사각형 64"/>
            <p:cNvSpPr/>
            <p:nvPr/>
          </p:nvSpPr>
          <p:spPr>
            <a:xfrm>
              <a:off x="5126917" y="1252605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70" name="TextBox 69"/>
            <p:cNvSpPr txBox="1">
              <a:spLocks noChangeArrowheads="1"/>
            </p:cNvSpPr>
            <p:nvPr/>
          </p:nvSpPr>
          <p:spPr bwMode="auto">
            <a:xfrm>
              <a:off x="5094940" y="1204980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5680168" y="1252605"/>
              <a:ext cx="521274" cy="25559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77" name="TextBox 76"/>
            <p:cNvSpPr txBox="1">
              <a:spLocks noChangeArrowheads="1"/>
            </p:cNvSpPr>
            <p:nvPr/>
          </p:nvSpPr>
          <p:spPr bwMode="auto">
            <a:xfrm>
              <a:off x="5648191" y="1204980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  <a:endPara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78" name="그룹 77"/>
            <p:cNvGrpSpPr/>
            <p:nvPr/>
          </p:nvGrpSpPr>
          <p:grpSpPr>
            <a:xfrm>
              <a:off x="4554674" y="1193922"/>
              <a:ext cx="665398" cy="315483"/>
              <a:chOff x="5796136" y="1193922"/>
              <a:chExt cx="665398" cy="315483"/>
            </a:xfrm>
          </p:grpSpPr>
          <p:sp>
            <p:nvSpPr>
              <p:cNvPr id="87" name="직사각형 86"/>
              <p:cNvSpPr/>
              <p:nvPr/>
            </p:nvSpPr>
            <p:spPr>
              <a:xfrm>
                <a:off x="5820588" y="1253814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88" name="TextBox 87"/>
              <p:cNvSpPr txBox="1">
                <a:spLocks noChangeArrowheads="1"/>
              </p:cNvSpPr>
              <p:nvPr/>
            </p:nvSpPr>
            <p:spPr bwMode="auto">
              <a:xfrm>
                <a:off x="5796136" y="1193922"/>
                <a:ext cx="665398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79" name="그룹 78"/>
            <p:cNvGrpSpPr/>
            <p:nvPr/>
          </p:nvGrpSpPr>
          <p:grpSpPr>
            <a:xfrm>
              <a:off x="3995936" y="1198285"/>
              <a:ext cx="620721" cy="313547"/>
              <a:chOff x="5237898" y="1198285"/>
              <a:chExt cx="620721" cy="313547"/>
            </a:xfrm>
          </p:grpSpPr>
          <p:sp>
            <p:nvSpPr>
              <p:cNvPr id="85" name="직사각형 84"/>
              <p:cNvSpPr/>
              <p:nvPr/>
            </p:nvSpPr>
            <p:spPr>
              <a:xfrm>
                <a:off x="5269875" y="1255435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86" name="TextBox 85"/>
              <p:cNvSpPr txBox="1">
                <a:spLocks noChangeArrowheads="1"/>
              </p:cNvSpPr>
              <p:nvPr/>
            </p:nvSpPr>
            <p:spPr bwMode="auto">
              <a:xfrm>
                <a:off x="5237898" y="1198285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80" name="그룹 79"/>
            <p:cNvGrpSpPr/>
            <p:nvPr/>
          </p:nvGrpSpPr>
          <p:grpSpPr>
            <a:xfrm>
              <a:off x="3455876" y="1206277"/>
              <a:ext cx="665398" cy="313547"/>
              <a:chOff x="4698690" y="1206277"/>
              <a:chExt cx="665398" cy="313547"/>
            </a:xfrm>
          </p:grpSpPr>
          <p:sp>
            <p:nvSpPr>
              <p:cNvPr id="83" name="직사각형 82"/>
              <p:cNvSpPr/>
              <p:nvPr/>
            </p:nvSpPr>
            <p:spPr>
              <a:xfrm>
                <a:off x="4721162" y="1256644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84" name="TextBox 83"/>
              <p:cNvSpPr txBox="1">
                <a:spLocks noChangeArrowheads="1"/>
              </p:cNvSpPr>
              <p:nvPr/>
            </p:nvSpPr>
            <p:spPr bwMode="auto">
              <a:xfrm>
                <a:off x="4698690" y="1206277"/>
                <a:ext cx="665398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sp>
          <p:nvSpPr>
            <p:cNvPr id="81" name="직사각형 80"/>
            <p:cNvSpPr/>
            <p:nvPr/>
          </p:nvSpPr>
          <p:spPr>
            <a:xfrm>
              <a:off x="6233419" y="1252605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82" name="TextBox 81"/>
            <p:cNvSpPr txBox="1">
              <a:spLocks noChangeArrowheads="1"/>
            </p:cNvSpPr>
            <p:nvPr/>
          </p:nvSpPr>
          <p:spPr bwMode="auto">
            <a:xfrm>
              <a:off x="6201442" y="1204980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  <a:endPara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89" name="직사각형 88">
            <a:extLst>
              <a:ext uri="{FF2B5EF4-FFF2-40B4-BE49-F238E27FC236}">
                <a16:creationId xmlns:a16="http://schemas.microsoft.com/office/drawing/2014/main" xmlns="" id="{A3FD23CB-6379-403F-BC3A-9D57C9BCA2FC}"/>
              </a:ext>
            </a:extLst>
          </p:cNvPr>
          <p:cNvSpPr/>
          <p:nvPr/>
        </p:nvSpPr>
        <p:spPr>
          <a:xfrm>
            <a:off x="1898280" y="2418453"/>
            <a:ext cx="2097656" cy="67969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지금 대여점에 있는</a:t>
            </a:r>
            <a:endParaRPr lang="en-US" altLang="ko-KR" sz="1600" spc="-15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6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자전거는</a:t>
            </a:r>
            <a:endParaRPr lang="en-US" altLang="ko-KR" sz="1600" spc="-1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6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몇 대인 거지</a:t>
            </a:r>
            <a:r>
              <a:rPr lang="en-US" altLang="ko-KR" sz="16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90" name="TextBox 43"/>
          <p:cNvSpPr txBox="1"/>
          <p:nvPr/>
        </p:nvSpPr>
        <p:spPr>
          <a:xfrm>
            <a:off x="3860711" y="1660991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대여한 자전거와 반납된 자전거는 각각 몇 대인가요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8687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직사각형 42"/>
          <p:cNvSpPr/>
          <p:nvPr/>
        </p:nvSpPr>
        <p:spPr bwMode="auto">
          <a:xfrm>
            <a:off x="3995936" y="2384884"/>
            <a:ext cx="2915851" cy="77364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ko-KR" altLang="en-US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대여한 자전거는 </a:t>
            </a:r>
            <a:r>
              <a:rPr lang="en-US" altLang="ko-KR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15</a:t>
            </a:r>
            <a:r>
              <a:rPr lang="ko-KR" altLang="en-US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대이고</a:t>
            </a:r>
            <a:r>
              <a:rPr lang="en-US" altLang="ko-KR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반납된 자전거는 </a:t>
            </a:r>
            <a:r>
              <a:rPr lang="en-US" altLang="ko-KR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ko-KR" altLang="en-US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대입니다</a:t>
            </a:r>
            <a:r>
              <a:rPr lang="en-US" altLang="ko-KR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b="1" spc="-150" dirty="0">
              <a:solidFill>
                <a:srgbClr val="00A0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4">
            <a:extLst>
              <a:ext uri="{FF2B5EF4-FFF2-40B4-BE49-F238E27FC236}">
                <a16:creationId xmlns:a16="http://schemas.microsoft.com/office/drawing/2014/main" xmlns="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5851" y="307626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3313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44395</TotalTime>
  <Words>4440</Words>
  <Application>Microsoft Office PowerPoint</Application>
  <PresentationFormat>화면 슬라이드 쇼(4:3)</PresentationFormat>
  <Paragraphs>1288</Paragraphs>
  <Slides>50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50</vt:i4>
      </vt:variant>
    </vt:vector>
  </HeadingPairs>
  <TitlesOfParts>
    <vt:vector size="51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DB400SCA</cp:lastModifiedBy>
  <cp:revision>7903</cp:revision>
  <cp:lastPrinted>2021-12-20T01:30:02Z</cp:lastPrinted>
  <dcterms:created xsi:type="dcterms:W3CDTF">2008-07-15T12:19:11Z</dcterms:created>
  <dcterms:modified xsi:type="dcterms:W3CDTF">2022-07-01T06:57:34Z</dcterms:modified>
</cp:coreProperties>
</file>