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82" r:id="rId2"/>
    <p:sldId id="783" r:id="rId3"/>
    <p:sldId id="1097" r:id="rId4"/>
    <p:sldId id="1369" r:id="rId5"/>
    <p:sldId id="1389" r:id="rId6"/>
    <p:sldId id="1396" r:id="rId7"/>
    <p:sldId id="1388" r:id="rId8"/>
    <p:sldId id="1397" r:id="rId9"/>
    <p:sldId id="1371" r:id="rId10"/>
    <p:sldId id="1372" r:id="rId11"/>
    <p:sldId id="1315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EF6F0"/>
    <a:srgbClr val="A46B5B"/>
    <a:srgbClr val="FFD0E4"/>
    <a:srgbClr val="D0ECD8"/>
    <a:srgbClr val="D4EFFD"/>
    <a:srgbClr val="F27712"/>
    <a:srgbClr val="FF9900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33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148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148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2.png"/><Relationship Id="rId7" Type="http://schemas.openxmlformats.org/officeDocument/2006/relationships/image" Target="../media/image4.png"/><Relationship Id="rId12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0180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5476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50161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재밌게 놀이를 해요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꿀벌이 꿀을 딴 꽃에 색칠하기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suh_h_0301_05_0012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그룹 47"/>
          <p:cNvGrpSpPr/>
          <p:nvPr/>
        </p:nvGrpSpPr>
        <p:grpSpPr>
          <a:xfrm>
            <a:off x="142441" y="1503398"/>
            <a:ext cx="6733816" cy="449438"/>
            <a:chOff x="142441" y="2850919"/>
            <a:chExt cx="6733816" cy="449438"/>
          </a:xfrm>
        </p:grpSpPr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그룹 49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이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96" y="692696"/>
            <a:ext cx="3709035" cy="62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2629780" y="5437246"/>
            <a:ext cx="2002379" cy="296010"/>
            <a:chOff x="290979" y="2009759"/>
            <a:chExt cx="2665167" cy="433388"/>
          </a:xfrm>
        </p:grpSpPr>
        <p:pic>
          <p:nvPicPr>
            <p:cNvPr id="31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8A57822-883F-46CE-97AD-84C31D1F7588}"/>
              </a:ext>
            </a:extLst>
          </p:cNvPr>
          <p:cNvSpPr txBox="1"/>
          <p:nvPr/>
        </p:nvSpPr>
        <p:spPr>
          <a:xfrm>
            <a:off x="664428" y="2132856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몸 일부분의 길이를 이용하여 교사가 제시한 길이를 어림합니다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9">
            <a:extLst>
              <a:ext uri="{FF2B5EF4-FFF2-40B4-BE49-F238E27FC236}">
                <a16:creationId xmlns:a16="http://schemas.microsoft.com/office/drawing/2014/main" xmlns="" id="{95C8C8C3-2A1E-49A6-AF1C-05EC1CB1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60" y="2183515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6">
            <a:extLst>
              <a:ext uri="{FF2B5EF4-FFF2-40B4-BE49-F238E27FC236}">
                <a16:creationId xmlns:a16="http://schemas.microsoft.com/office/drawing/2014/main" xmlns="" id="{501C1FD2-8166-4D42-92A8-62F222A8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8" y="2829014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2BF5D32-4BDD-4BA8-8756-A3D4BBB7ED38}"/>
              </a:ext>
            </a:extLst>
          </p:cNvPr>
          <p:cNvSpPr txBox="1"/>
          <p:nvPr/>
        </p:nvSpPr>
        <p:spPr>
          <a:xfrm>
            <a:off x="640414" y="2809205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주어진 길이만큼 리본을 자릅니다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xmlns="" id="{1D40F537-D943-43CE-A2D5-10D3BD74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D0566BA4-0207-427D-9785-F52647582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꿀벌이 꿀을 딴 꽃에 색칠하기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>
            <a:extLst>
              <a:ext uri="{FF2B5EF4-FFF2-40B4-BE49-F238E27FC236}">
                <a16:creationId xmlns:a16="http://schemas.microsoft.com/office/drawing/2014/main" xmlns="" id="{D9EB4E5C-07BD-4EA7-B290-A7F8586C2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xmlns="" id="{47E25ED2-D35B-4299-8D24-89C775D72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241593"/>
            <a:ext cx="377333" cy="37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E05D631-2413-4721-833C-A3BC60075551}"/>
              </a:ext>
            </a:extLst>
          </p:cNvPr>
          <p:cNvSpPr txBox="1"/>
          <p:nvPr/>
        </p:nvSpPr>
        <p:spPr>
          <a:xfrm>
            <a:off x="640414" y="3236898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자른 리본의 길이와 주어진 길이의 차가 가장 작은 팀이 이깁니다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83372" y="669466"/>
            <a:ext cx="355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운동회 놀이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55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3452" y="2996952"/>
            <a:ext cx="2138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484" y="31296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xmlns="" id="{1AEC1098-86F5-47BB-84F2-F89F2D653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xmlns="" id="{A5D5E75A-67E9-4A5E-B314-BB2562E6F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꿀벌이 꿀을 딴 꽃에 색칠하기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:a16="http://schemas.microsoft.com/office/drawing/2014/main" xmlns="" id="{6B9D6EE3-A747-441A-8669-AA5AA8CF8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68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339414" y="3640556"/>
            <a:ext cx="126047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120~121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5" name="TextBox 53"/>
          <p:cNvSpPr txBox="1"/>
          <p:nvPr/>
        </p:nvSpPr>
        <p:spPr>
          <a:xfrm>
            <a:off x="4830843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41294"/>
              </p:ext>
            </p:extLst>
          </p:nvPr>
        </p:nvGraphicFramePr>
        <p:xfrm>
          <a:off x="179388" y="654012"/>
          <a:ext cx="8774172" cy="198112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꿀벌이 꿀을 딴 꽃에 색칠하기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118~119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suh_h_0301_05_0012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26675" y="1986177"/>
            <a:ext cx="61055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길이를 단위 하나 또는 두 개 이상을 사용하여 표현할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2113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꿀벌이 꿀을 딴 꽃에 색칠하기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951E14B-DE38-4B83-B166-6FA4F3B44002}"/>
              </a:ext>
            </a:extLst>
          </p:cNvPr>
          <p:cNvSpPr txBox="1"/>
          <p:nvPr/>
        </p:nvSpPr>
        <p:spPr>
          <a:xfrm>
            <a:off x="626675" y="2643880"/>
            <a:ext cx="61055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분 몇 초를 몇 초로 나타내거나 몇 초를 몇 분 몇 초로 나타낼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xmlns="" id="{A7311CDD-ADC0-4824-AD32-712D933D8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7788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A686A01-1F2F-4F43-9C79-30217691E513}"/>
              </a:ext>
            </a:extLst>
          </p:cNvPr>
          <p:cNvSpPr/>
          <p:nvPr/>
        </p:nvSpPr>
        <p:spPr>
          <a:xfrm>
            <a:off x="65312" y="894491"/>
            <a:ext cx="6918956" cy="1432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745E131-2914-449E-954C-AB03CE73D81E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꿀통에는 꿀벌이 꿀을 딴 꽃의 색깔과 꽃까지 떨어진 거리 또는 꽃까지 가는 데 걸리는 시간이 적혀 있어요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꿀벌들이 각각 어떤 꽃에서 꿀을 딴 것인지 찾아 오른쪽 꽃에 알맞게 색칠해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grpSp>
        <p:nvGrpSpPr>
          <p:cNvPr id="134" name="그룹 133"/>
          <p:cNvGrpSpPr/>
          <p:nvPr/>
        </p:nvGrpSpPr>
        <p:grpSpPr>
          <a:xfrm>
            <a:off x="2567625" y="5299735"/>
            <a:ext cx="1980911" cy="289505"/>
            <a:chOff x="319554" y="1245924"/>
            <a:chExt cx="2636592" cy="423864"/>
          </a:xfrm>
        </p:grpSpPr>
        <p:pic>
          <p:nvPicPr>
            <p:cNvPr id="13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8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0" name="타원 159"/>
          <p:cNvSpPr/>
          <p:nvPr/>
        </p:nvSpPr>
        <p:spPr>
          <a:xfrm>
            <a:off x="2283175" y="52883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A7AA2CDF-0AEC-4E29-8089-9E4E4F6EB405}"/>
              </a:ext>
            </a:extLst>
          </p:cNvPr>
          <p:cNvSpPr/>
          <p:nvPr/>
        </p:nvSpPr>
        <p:spPr>
          <a:xfrm>
            <a:off x="5686782" y="20572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70BF362A-2ECC-4991-B2B2-545EC155884E}"/>
              </a:ext>
            </a:extLst>
          </p:cNvPr>
          <p:cNvSpPr/>
          <p:nvPr/>
        </p:nvSpPr>
        <p:spPr>
          <a:xfrm>
            <a:off x="6353527" y="205728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</a:rPr>
              <a:t>물음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C0DF46F1-BC0A-4409-8725-C046FC6EE8EA}"/>
              </a:ext>
            </a:extLst>
          </p:cNvPr>
          <p:cNvGrpSpPr/>
          <p:nvPr/>
        </p:nvGrpSpPr>
        <p:grpSpPr>
          <a:xfrm>
            <a:off x="142441" y="2669761"/>
            <a:ext cx="6733816" cy="449438"/>
            <a:chOff x="142441" y="2850919"/>
            <a:chExt cx="6733816" cy="449438"/>
          </a:xfrm>
        </p:grpSpPr>
        <p:pic>
          <p:nvPicPr>
            <p:cNvPr id="68" name="Picture 7">
              <a:extLst>
                <a:ext uri="{FF2B5EF4-FFF2-40B4-BE49-F238E27FC236}">
                  <a16:creationId xmlns:a16="http://schemas.microsoft.com/office/drawing/2014/main" xmlns="" id="{FC5FA779-4918-4BAD-82B3-29BC6C70A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1CD36681-097F-413B-8E04-4716A2758FCD}"/>
                </a:ext>
              </a:extLst>
            </p:cNvPr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70" name="Picture 3">
                <a:extLst>
                  <a:ext uri="{FF2B5EF4-FFF2-40B4-BE49-F238E27FC236}">
                    <a16:creationId xmlns:a16="http://schemas.microsoft.com/office/drawing/2014/main" xmlns="" id="{8BB413FA-295C-4C09-9E81-7F8DDAA908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5EDA65E2-3C55-43F0-8B4B-10DDB4A42534}"/>
                  </a:ext>
                </a:extLst>
              </p:cNvPr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놀이 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74" name="Picture 26">
            <a:extLst>
              <a:ext uri="{FF2B5EF4-FFF2-40B4-BE49-F238E27FC236}">
                <a16:creationId xmlns:a16="http://schemas.microsoft.com/office/drawing/2014/main" xmlns="" id="{84BB10C5-C656-4562-A2EA-FC3EA0402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4" y="331203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5C948C6-63D7-451A-BE77-3A1812ADCAF1}"/>
              </a:ext>
            </a:extLst>
          </p:cNvPr>
          <p:cNvSpPr txBox="1"/>
          <p:nvPr/>
        </p:nvSpPr>
        <p:spPr>
          <a:xfrm>
            <a:off x="679217" y="3259761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꿀통에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적힌 내용을 확인해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8" name="Picture 27">
            <a:extLst>
              <a:ext uri="{FF2B5EF4-FFF2-40B4-BE49-F238E27FC236}">
                <a16:creationId xmlns:a16="http://schemas.microsoft.com/office/drawing/2014/main" xmlns="" id="{654634F7-D9CB-40DF-873D-79329EA9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52" y="3708519"/>
            <a:ext cx="343715" cy="3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FF0D99B7-4050-4739-A73C-6C07CE707A41}"/>
              </a:ext>
            </a:extLst>
          </p:cNvPr>
          <p:cNvSpPr txBox="1"/>
          <p:nvPr/>
        </p:nvSpPr>
        <p:spPr>
          <a:xfrm>
            <a:off x="660167" y="3681028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꿀통에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적힌 ‘꽃까지 떨어진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거리’를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몇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km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또는 몇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나타내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xmlns="" id="{A0B9EBA0-70C3-4004-AD76-99677DBDF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xmlns="" id="{FE09876C-6878-431E-8109-EB922B78F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꿀벌이 꿀을 딴 꽃에 색칠하기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88C2E3B4-1186-4AF0-AD4D-DFE14FD8A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AEA84DA6-84F6-415A-A247-A6BAE83844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89404" y="2470217"/>
            <a:ext cx="1178840" cy="399087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7390238-FEBA-4443-81C7-DFA9EB2CD8CF}"/>
              </a:ext>
            </a:extLst>
          </p:cNvPr>
          <p:cNvSpPr/>
          <p:nvPr/>
        </p:nvSpPr>
        <p:spPr>
          <a:xfrm>
            <a:off x="6687730" y="23776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010495" y="938893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7AA2CDF-0AEC-4E29-8089-9E4E4F6EB405}"/>
              </a:ext>
            </a:extLst>
          </p:cNvPr>
          <p:cNvSpPr/>
          <p:nvPr/>
        </p:nvSpPr>
        <p:spPr>
          <a:xfrm>
            <a:off x="5021379" y="206084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방법</a:t>
            </a:r>
          </a:p>
        </p:txBody>
      </p:sp>
    </p:spTree>
    <p:extLst>
      <p:ext uri="{BB962C8B-B14F-4D97-AF65-F5344CB8AC3E}">
        <p14:creationId xmlns:p14="http://schemas.microsoft.com/office/powerpoint/2010/main" val="109610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7D69826-CF97-4C1B-8EF3-C575BF056B77}"/>
              </a:ext>
            </a:extLst>
          </p:cNvPr>
          <p:cNvSpPr/>
          <p:nvPr/>
        </p:nvSpPr>
        <p:spPr>
          <a:xfrm>
            <a:off x="65312" y="894491"/>
            <a:ext cx="6918956" cy="1432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6CE6249-3732-4026-8522-5B42A3378658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꿀통에는 꿀벌이 꿀을 딴 꽃의 색깔과 꽃까지 떨어진 거리 또는 꽃까지 가는 데 걸리는 시간이 적혀 있어요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꿀벌들이 각각 어떤 꽃에서 꿀을 딴 것인지 찾아 오른쪽 꽃에 알맞게 색칠해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grpSp>
        <p:nvGrpSpPr>
          <p:cNvPr id="134" name="그룹 133"/>
          <p:cNvGrpSpPr/>
          <p:nvPr/>
        </p:nvGrpSpPr>
        <p:grpSpPr>
          <a:xfrm>
            <a:off x="2567625" y="5299735"/>
            <a:ext cx="1980911" cy="289505"/>
            <a:chOff x="319554" y="1245924"/>
            <a:chExt cx="2636592" cy="423864"/>
          </a:xfrm>
        </p:grpSpPr>
        <p:pic>
          <p:nvPicPr>
            <p:cNvPr id="13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8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5C948C6-63D7-451A-BE77-3A1812ADCAF1}"/>
              </a:ext>
            </a:extLst>
          </p:cNvPr>
          <p:cNvSpPr txBox="1"/>
          <p:nvPr/>
        </p:nvSpPr>
        <p:spPr>
          <a:xfrm>
            <a:off x="679217" y="3861048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꿀통에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적힌 길이와 시간이 나타내는 꽃을 오른쪽에서 찾아 꽃의 색깔을 알아보세요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9" name="Picture 29">
            <a:extLst>
              <a:ext uri="{FF2B5EF4-FFF2-40B4-BE49-F238E27FC236}">
                <a16:creationId xmlns:a16="http://schemas.microsoft.com/office/drawing/2014/main" xmlns="" id="{42410060-9B51-497C-BA1B-183CF987C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9" y="3911707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DAA37DD8-FFE4-4473-836B-C9BE6C422DE8}"/>
              </a:ext>
            </a:extLst>
          </p:cNvPr>
          <p:cNvGrpSpPr/>
          <p:nvPr/>
        </p:nvGrpSpPr>
        <p:grpSpPr>
          <a:xfrm>
            <a:off x="2555776" y="5301208"/>
            <a:ext cx="2002379" cy="296010"/>
            <a:chOff x="290979" y="2009759"/>
            <a:chExt cx="2665167" cy="433388"/>
          </a:xfrm>
        </p:grpSpPr>
        <p:pic>
          <p:nvPicPr>
            <p:cNvPr id="40" name="Picture 15">
              <a:extLst>
                <a:ext uri="{FF2B5EF4-FFF2-40B4-BE49-F238E27FC236}">
                  <a16:creationId xmlns:a16="http://schemas.microsoft.com/office/drawing/2014/main" xmlns="" id="{04B68A1B-E880-4245-B82D-B4F86C0D3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:a16="http://schemas.microsoft.com/office/drawing/2014/main" xmlns="" id="{5A0106AA-A6B6-430A-860A-AC9665A57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:a16="http://schemas.microsoft.com/office/drawing/2014/main" xmlns="" id="{AC7BB5B9-E23E-4F38-8D00-8BB4FB4E4F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6">
              <a:extLst>
                <a:ext uri="{FF2B5EF4-FFF2-40B4-BE49-F238E27FC236}">
                  <a16:creationId xmlns:a16="http://schemas.microsoft.com/office/drawing/2014/main" xmlns="" id="{2ED1A5FE-16F8-4362-890E-A2B4E1C75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4B9700BD-0B72-408F-B575-C409AEB8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811ADD7E-1942-4DB9-BF8B-768610310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꿀벌이 꿀을 딴 꽃에 색칠하기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43DFB7AB-BFC5-4A55-BBA7-4DB39EAFC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8">
            <a:extLst>
              <a:ext uri="{FF2B5EF4-FFF2-40B4-BE49-F238E27FC236}">
                <a16:creationId xmlns:a16="http://schemas.microsoft.com/office/drawing/2014/main" xmlns="" id="{4981E27F-3E65-4AD8-9A4B-B61CC9812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6" y="3220525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6A22E04-7388-4CF1-A365-A06FE1CB52D9}"/>
              </a:ext>
            </a:extLst>
          </p:cNvPr>
          <p:cNvSpPr txBox="1"/>
          <p:nvPr/>
        </p:nvSpPr>
        <p:spPr>
          <a:xfrm>
            <a:off x="679217" y="3222533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꿀통에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적힌 ‘가는 데 걸리는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시간’을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몇 분 몇 초 또는 몇 초로 나타내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C0DF46F1-BC0A-4409-8725-C046FC6EE8EA}"/>
              </a:ext>
            </a:extLst>
          </p:cNvPr>
          <p:cNvGrpSpPr/>
          <p:nvPr/>
        </p:nvGrpSpPr>
        <p:grpSpPr>
          <a:xfrm>
            <a:off x="142441" y="2669761"/>
            <a:ext cx="6733816" cy="449438"/>
            <a:chOff x="142441" y="2850919"/>
            <a:chExt cx="6733816" cy="449438"/>
          </a:xfrm>
        </p:grpSpPr>
        <p:pic>
          <p:nvPicPr>
            <p:cNvPr id="37" name="Picture 7">
              <a:extLst>
                <a:ext uri="{FF2B5EF4-FFF2-40B4-BE49-F238E27FC236}">
                  <a16:creationId xmlns:a16="http://schemas.microsoft.com/office/drawing/2014/main" xmlns="" id="{FC5FA779-4918-4BAD-82B3-29BC6C70A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1CD36681-097F-413B-8E04-4716A2758FCD}"/>
                </a:ext>
              </a:extLst>
            </p:cNvPr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46" name="Picture 3">
                <a:extLst>
                  <a:ext uri="{FF2B5EF4-FFF2-40B4-BE49-F238E27FC236}">
                    <a16:creationId xmlns:a16="http://schemas.microsoft.com/office/drawing/2014/main" xmlns="" id="{8BB413FA-295C-4C09-9E81-7F8DDAA908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5EDA65E2-3C55-43F0-8B4B-10DDB4A42534}"/>
                  </a:ext>
                </a:extLst>
              </p:cNvPr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이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AEA84DA6-84F6-415A-A247-A6BAE83844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89404" y="2470217"/>
            <a:ext cx="1178840" cy="399087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7AA2CDF-0AEC-4E29-8089-9E4E4F6EB405}"/>
              </a:ext>
            </a:extLst>
          </p:cNvPr>
          <p:cNvSpPr/>
          <p:nvPr/>
        </p:nvSpPr>
        <p:spPr>
          <a:xfrm>
            <a:off x="5686782" y="20572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0BF362A-2ECC-4991-B2B2-545EC155884E}"/>
              </a:ext>
            </a:extLst>
          </p:cNvPr>
          <p:cNvSpPr/>
          <p:nvPr/>
        </p:nvSpPr>
        <p:spPr>
          <a:xfrm>
            <a:off x="6353527" y="205728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</a:rPr>
              <a:t>물음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7AA2CDF-0AEC-4E29-8089-9E4E4F6EB405}"/>
              </a:ext>
            </a:extLst>
          </p:cNvPr>
          <p:cNvSpPr/>
          <p:nvPr/>
        </p:nvSpPr>
        <p:spPr>
          <a:xfrm>
            <a:off x="5021379" y="2060848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방법</a:t>
            </a:r>
          </a:p>
        </p:txBody>
      </p:sp>
    </p:spTree>
    <p:extLst>
      <p:ext uri="{BB962C8B-B14F-4D97-AF65-F5344CB8AC3E}">
        <p14:creationId xmlns:p14="http://schemas.microsoft.com/office/powerpoint/2010/main" val="136473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4B9700BD-0B72-408F-B575-C409AEB8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811ADD7E-1942-4DB9-BF8B-768610310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꿀벌이 꿀을 딴 꽃에 색칠하기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43DFB7AB-BFC5-4A55-BBA7-4DB39EAFC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6" name="직사각형 35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app\resource\contents\lesson05\ops\5\5_9_01.html</a:t>
            </a:r>
          </a:p>
        </p:txBody>
      </p:sp>
      <p:graphicFrame>
        <p:nvGraphicFramePr>
          <p:cNvPr id="5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" y="1334541"/>
            <a:ext cx="6899507" cy="385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B7390238-FEBA-4443-81C7-DFA9EB2CD8CF}"/>
              </a:ext>
            </a:extLst>
          </p:cNvPr>
          <p:cNvSpPr/>
          <p:nvPr/>
        </p:nvSpPr>
        <p:spPr>
          <a:xfrm>
            <a:off x="179512" y="11884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47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0A2943F-12F7-4099-9732-053D1898D452}"/>
              </a:ext>
            </a:extLst>
          </p:cNvPr>
          <p:cNvSpPr/>
          <p:nvPr/>
        </p:nvSpPr>
        <p:spPr>
          <a:xfrm>
            <a:off x="65312" y="894491"/>
            <a:ext cx="6918956" cy="1432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2CE5C661-2646-44EF-BA6E-B903AEC2AA60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꿀통에는 꿀벌이 꿀을 딴 꽃의 색깔과 꽃까지 떨어진 거리 또는 꽃까지 가는 데 걸리는 시간이 적혀 있어요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꿀벌들이 각각 어떤 꽃에서 꿀을 딴 것인지 찾아 오른쪽 꽃에 알맞게 색칠해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82" name="타원 81"/>
          <p:cNvSpPr/>
          <p:nvPr/>
        </p:nvSpPr>
        <p:spPr>
          <a:xfrm>
            <a:off x="6723734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5198FB7A-C9E3-43DD-A471-CD497C94A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xmlns="" id="{4F414CBC-0E20-48A2-B8FA-BB6F9396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꿀벌이 꿀을 딴 꽃에 색칠하기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>
            <a:extLst>
              <a:ext uri="{FF2B5EF4-FFF2-40B4-BE49-F238E27FC236}">
                <a16:creationId xmlns:a16="http://schemas.microsoft.com/office/drawing/2014/main" xmlns="" id="{B9A6042F-0EC6-4995-B16E-84E3ED15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604D3664-A9EA-43D2-B906-DFC9217539EE}"/>
              </a:ext>
            </a:extLst>
          </p:cNvPr>
          <p:cNvGrpSpPr/>
          <p:nvPr/>
        </p:nvGrpSpPr>
        <p:grpSpPr>
          <a:xfrm>
            <a:off x="3050307" y="2996952"/>
            <a:ext cx="711767" cy="571204"/>
            <a:chOff x="5670847" y="2370110"/>
            <a:chExt cx="711767" cy="57120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E3751E40-08D7-43A3-A740-F04F4E74558F}"/>
                </a:ext>
              </a:extLst>
            </p:cNvPr>
            <p:cNvSpPr txBox="1"/>
            <p:nvPr/>
          </p:nvSpPr>
          <p:spPr>
            <a:xfrm>
              <a:off x="5670847" y="2571982"/>
              <a:ext cx="48180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n-NO" altLang="ko-KR" sz="18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xmlns="" id="{7C3FFDD5-99E7-4686-BA20-BA22E6ECD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2614" y="2370110"/>
              <a:ext cx="360000" cy="355000"/>
            </a:xfrm>
            <a:prstGeom prst="rect">
              <a:avLst/>
            </a:prstGeom>
          </p:spPr>
        </p:pic>
      </p:grpSp>
      <p:sp>
        <p:nvSpPr>
          <p:cNvPr id="47" name="직사각형 21">
            <a:extLst>
              <a:ext uri="{FF2B5EF4-FFF2-40B4-BE49-F238E27FC236}">
                <a16:creationId xmlns:a16="http://schemas.microsoft.com/office/drawing/2014/main" xmlns="" id="{2F0802F9-A946-4FA9-9F32-C14219C6B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E293BE94-CC5E-4527-B463-E26243FA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53724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14B621C7-5BC8-4698-BBB0-0DB2E6D1AB54}"/>
              </a:ext>
            </a:extLst>
          </p:cNvPr>
          <p:cNvSpPr txBox="1"/>
          <p:nvPr/>
        </p:nvSpPr>
        <p:spPr>
          <a:xfrm>
            <a:off x="287524" y="2396207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꿀통에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적힌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꽃까지 떨어진 거리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또는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14B621C7-5BC8-4698-BBB0-0DB2E6D1AB54}"/>
              </a:ext>
            </a:extLst>
          </p:cNvPr>
          <p:cNvSpPr txBox="1"/>
          <p:nvPr/>
        </p:nvSpPr>
        <p:spPr>
          <a:xfrm>
            <a:off x="1907704" y="3202485"/>
            <a:ext cx="38164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3100 m =           km              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A7AA2CDF-0AEC-4E29-8089-9E4E4F6EB405}"/>
              </a:ext>
            </a:extLst>
          </p:cNvPr>
          <p:cNvSpPr/>
          <p:nvPr/>
        </p:nvSpPr>
        <p:spPr>
          <a:xfrm>
            <a:off x="5686782" y="2057285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70BF362A-2ECC-4991-B2B2-545EC155884E}"/>
              </a:ext>
            </a:extLst>
          </p:cNvPr>
          <p:cNvSpPr/>
          <p:nvPr/>
        </p:nvSpPr>
        <p:spPr>
          <a:xfrm>
            <a:off x="6353527" y="2057284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</a:rPr>
              <a:t>물음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7AA2CDF-0AEC-4E29-8089-9E4E4F6EB405}"/>
              </a:ext>
            </a:extLst>
          </p:cNvPr>
          <p:cNvSpPr/>
          <p:nvPr/>
        </p:nvSpPr>
        <p:spPr>
          <a:xfrm>
            <a:off x="5021379" y="206084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</a:rPr>
              <a:t>방법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604D3664-A9EA-43D2-B906-DFC9217539EE}"/>
              </a:ext>
            </a:extLst>
          </p:cNvPr>
          <p:cNvGrpSpPr/>
          <p:nvPr/>
        </p:nvGrpSpPr>
        <p:grpSpPr>
          <a:xfrm>
            <a:off x="4076257" y="2998543"/>
            <a:ext cx="711767" cy="571204"/>
            <a:chOff x="5670847" y="2370110"/>
            <a:chExt cx="711767" cy="57120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E3751E40-08D7-43A3-A740-F04F4E74558F}"/>
                </a:ext>
              </a:extLst>
            </p:cNvPr>
            <p:cNvSpPr txBox="1"/>
            <p:nvPr/>
          </p:nvSpPr>
          <p:spPr>
            <a:xfrm>
              <a:off x="5670847" y="2571982"/>
              <a:ext cx="7117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n-NO" altLang="ko-KR" sz="18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7C3FFDD5-99E7-4686-BA20-BA22E6ECD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2614" y="2370110"/>
              <a:ext cx="360000" cy="355000"/>
            </a:xfrm>
            <a:prstGeom prst="rect">
              <a:avLst/>
            </a:prstGeom>
          </p:spPr>
        </p:pic>
      </p:grpSp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14B621C7-5BC8-4698-BBB0-0DB2E6D1AB54}"/>
              </a:ext>
            </a:extLst>
          </p:cNvPr>
          <p:cNvSpPr txBox="1"/>
          <p:nvPr/>
        </p:nvSpPr>
        <p:spPr>
          <a:xfrm>
            <a:off x="1907704" y="3782904"/>
            <a:ext cx="38164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 km 150 m =             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604D3664-A9EA-43D2-B906-DFC9217539EE}"/>
              </a:ext>
            </a:extLst>
          </p:cNvPr>
          <p:cNvGrpSpPr/>
          <p:nvPr/>
        </p:nvGrpSpPr>
        <p:grpSpPr>
          <a:xfrm>
            <a:off x="3455876" y="3574607"/>
            <a:ext cx="711767" cy="571204"/>
            <a:chOff x="5670847" y="2370110"/>
            <a:chExt cx="711767" cy="57120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E3751E40-08D7-43A3-A740-F04F4E74558F}"/>
                </a:ext>
              </a:extLst>
            </p:cNvPr>
            <p:cNvSpPr txBox="1"/>
            <p:nvPr/>
          </p:nvSpPr>
          <p:spPr>
            <a:xfrm>
              <a:off x="5670847" y="2571982"/>
              <a:ext cx="7117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n-NO" altLang="ko-KR" sz="18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1150</a:t>
              </a:r>
              <a:endPara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7C3FFDD5-99E7-4686-BA20-BA22E6ECD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2614" y="2370110"/>
              <a:ext cx="360000" cy="355000"/>
            </a:xfrm>
            <a:prstGeom prst="rect">
              <a:avLst/>
            </a:prstGeom>
          </p:spPr>
        </p:pic>
      </p:grp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14B621C7-5BC8-4698-BBB0-0DB2E6D1AB54}"/>
              </a:ext>
            </a:extLst>
          </p:cNvPr>
          <p:cNvSpPr txBox="1"/>
          <p:nvPr/>
        </p:nvSpPr>
        <p:spPr>
          <a:xfrm>
            <a:off x="1907704" y="4354613"/>
            <a:ext cx="38164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2300 m =           km               m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604D3664-A9EA-43D2-B906-DFC9217539EE}"/>
              </a:ext>
            </a:extLst>
          </p:cNvPr>
          <p:cNvGrpSpPr/>
          <p:nvPr/>
        </p:nvGrpSpPr>
        <p:grpSpPr>
          <a:xfrm>
            <a:off x="3050307" y="4149080"/>
            <a:ext cx="711767" cy="571204"/>
            <a:chOff x="5670847" y="2370110"/>
            <a:chExt cx="711767" cy="57120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E3751E40-08D7-43A3-A740-F04F4E74558F}"/>
                </a:ext>
              </a:extLst>
            </p:cNvPr>
            <p:cNvSpPr txBox="1"/>
            <p:nvPr/>
          </p:nvSpPr>
          <p:spPr>
            <a:xfrm>
              <a:off x="5670847" y="2571982"/>
              <a:ext cx="48180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n-NO" altLang="ko-KR" sz="18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xmlns="" id="{7C3FFDD5-99E7-4686-BA20-BA22E6ECD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2614" y="2370110"/>
              <a:ext cx="360000" cy="355000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604D3664-A9EA-43D2-B906-DFC9217539EE}"/>
              </a:ext>
            </a:extLst>
          </p:cNvPr>
          <p:cNvGrpSpPr/>
          <p:nvPr/>
        </p:nvGrpSpPr>
        <p:grpSpPr>
          <a:xfrm>
            <a:off x="4076257" y="4150671"/>
            <a:ext cx="711767" cy="571204"/>
            <a:chOff x="5670847" y="2370110"/>
            <a:chExt cx="711767" cy="57120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E3751E40-08D7-43A3-A740-F04F4E74558F}"/>
                </a:ext>
              </a:extLst>
            </p:cNvPr>
            <p:cNvSpPr txBox="1"/>
            <p:nvPr/>
          </p:nvSpPr>
          <p:spPr>
            <a:xfrm>
              <a:off x="5670847" y="2571982"/>
              <a:ext cx="7117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n-NO" altLang="ko-KR" sz="18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300</a:t>
              </a:r>
              <a:endPara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xmlns="" id="{7C3FFDD5-99E7-4686-BA20-BA22E6ECD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2614" y="237011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22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0A2943F-12F7-4099-9732-053D1898D452}"/>
              </a:ext>
            </a:extLst>
          </p:cNvPr>
          <p:cNvSpPr/>
          <p:nvPr/>
        </p:nvSpPr>
        <p:spPr>
          <a:xfrm>
            <a:off x="65312" y="894491"/>
            <a:ext cx="6918956" cy="1432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2CE5C661-2646-44EF-BA6E-B903AEC2AA60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꿀통에는 꿀벌이 꿀을 딴 꽃의 색깔과 꽃까지 떨어진 거리 또는 꽃까지 가는 데 걸리는 시간이 적혀 있어요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꿀벌들이 각각 어떤 꽃에서 꿀을 딴 것인지 찾아 오른쪽 꽃에 알맞게 색칠해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2388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82" name="타원 81"/>
          <p:cNvSpPr/>
          <p:nvPr/>
        </p:nvSpPr>
        <p:spPr>
          <a:xfrm>
            <a:off x="6723734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5198FB7A-C9E3-43DD-A471-CD497C94A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xmlns="" id="{4F414CBC-0E20-48A2-B8FA-BB6F9396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꿀벌이 꿀을 딴 꽃에 색칠하기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>
            <a:extLst>
              <a:ext uri="{FF2B5EF4-FFF2-40B4-BE49-F238E27FC236}">
                <a16:creationId xmlns:a16="http://schemas.microsoft.com/office/drawing/2014/main" xmlns="" id="{B9A6042F-0EC6-4995-B16E-84E3ED15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604D3664-A9EA-43D2-B906-DFC9217539EE}"/>
              </a:ext>
            </a:extLst>
          </p:cNvPr>
          <p:cNvGrpSpPr/>
          <p:nvPr/>
        </p:nvGrpSpPr>
        <p:grpSpPr>
          <a:xfrm>
            <a:off x="3203848" y="2996952"/>
            <a:ext cx="711767" cy="571204"/>
            <a:chOff x="5670847" y="2370110"/>
            <a:chExt cx="711767" cy="57120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E3751E40-08D7-43A3-A740-F04F4E74558F}"/>
                </a:ext>
              </a:extLst>
            </p:cNvPr>
            <p:cNvSpPr txBox="1"/>
            <p:nvPr/>
          </p:nvSpPr>
          <p:spPr>
            <a:xfrm>
              <a:off x="5670847" y="2571982"/>
              <a:ext cx="48180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n-NO" altLang="ko-KR" sz="18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xmlns="" id="{7C3FFDD5-99E7-4686-BA20-BA22E6ECD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2614" y="2370110"/>
              <a:ext cx="360000" cy="355000"/>
            </a:xfrm>
            <a:prstGeom prst="rect">
              <a:avLst/>
            </a:prstGeom>
          </p:spPr>
        </p:pic>
      </p:grp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E293BE94-CC5E-4527-B463-E26243FA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53724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14B621C7-5BC8-4698-BBB0-0DB2E6D1AB54}"/>
              </a:ext>
            </a:extLst>
          </p:cNvPr>
          <p:cNvSpPr txBox="1"/>
          <p:nvPr/>
        </p:nvSpPr>
        <p:spPr>
          <a:xfrm>
            <a:off x="287524" y="2396207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꿀통에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적힌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가는 데 걸리는 시간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몇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또는 몇 초로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14B621C7-5BC8-4698-BBB0-0DB2E6D1AB54}"/>
              </a:ext>
            </a:extLst>
          </p:cNvPr>
          <p:cNvSpPr txBox="1"/>
          <p:nvPr/>
        </p:nvSpPr>
        <p:spPr>
          <a:xfrm>
            <a:off x="2231740" y="3202485"/>
            <a:ext cx="38164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604D3664-A9EA-43D2-B906-DFC9217539EE}"/>
              </a:ext>
            </a:extLst>
          </p:cNvPr>
          <p:cNvGrpSpPr/>
          <p:nvPr/>
        </p:nvGrpSpPr>
        <p:grpSpPr>
          <a:xfrm>
            <a:off x="4103948" y="2998543"/>
            <a:ext cx="629886" cy="571204"/>
            <a:chOff x="5752728" y="2370110"/>
            <a:chExt cx="629886" cy="57120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E3751E40-08D7-43A3-A740-F04F4E74558F}"/>
                </a:ext>
              </a:extLst>
            </p:cNvPr>
            <p:cNvSpPr txBox="1"/>
            <p:nvPr/>
          </p:nvSpPr>
          <p:spPr>
            <a:xfrm>
              <a:off x="5752728" y="2571982"/>
              <a:ext cx="6298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n-NO" altLang="ko-KR" sz="18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7C3FFDD5-99E7-4686-BA20-BA22E6ECD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2614" y="2370110"/>
              <a:ext cx="360000" cy="355000"/>
            </a:xfrm>
            <a:prstGeom prst="rect">
              <a:avLst/>
            </a:prstGeom>
          </p:spPr>
        </p:pic>
      </p:grpSp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14B621C7-5BC8-4698-BBB0-0DB2E6D1AB54}"/>
              </a:ext>
            </a:extLst>
          </p:cNvPr>
          <p:cNvSpPr txBox="1"/>
          <p:nvPr/>
        </p:nvSpPr>
        <p:spPr>
          <a:xfrm>
            <a:off x="2231740" y="3782904"/>
            <a:ext cx="38164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=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604D3664-A9EA-43D2-B906-DFC9217539EE}"/>
              </a:ext>
            </a:extLst>
          </p:cNvPr>
          <p:cNvGrpSpPr/>
          <p:nvPr/>
        </p:nvGrpSpPr>
        <p:grpSpPr>
          <a:xfrm>
            <a:off x="3455876" y="3574607"/>
            <a:ext cx="711767" cy="571204"/>
            <a:chOff x="5670847" y="2370110"/>
            <a:chExt cx="711767" cy="57120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E3751E40-08D7-43A3-A740-F04F4E74558F}"/>
                </a:ext>
              </a:extLst>
            </p:cNvPr>
            <p:cNvSpPr txBox="1"/>
            <p:nvPr/>
          </p:nvSpPr>
          <p:spPr>
            <a:xfrm>
              <a:off x="5670847" y="2571982"/>
              <a:ext cx="7117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n-NO" altLang="ko-KR" sz="1800" b="1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160</a:t>
              </a:r>
              <a:endPara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7C3FFDD5-99E7-4686-BA20-BA22E6ECD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2614" y="2370110"/>
              <a:ext cx="360000" cy="355000"/>
            </a:xfrm>
            <a:prstGeom prst="rect">
              <a:avLst/>
            </a:prstGeom>
          </p:spPr>
        </p:pic>
      </p:grp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E0CAB5F4-3235-42E7-8247-D6BC6BB5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A7AA2CDF-0AEC-4E29-8089-9E4E4F6EB405}"/>
              </a:ext>
            </a:extLst>
          </p:cNvPr>
          <p:cNvSpPr/>
          <p:nvPr/>
        </p:nvSpPr>
        <p:spPr>
          <a:xfrm>
            <a:off x="5686782" y="20572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</a:rPr>
              <a:t>물음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0BF362A-2ECC-4991-B2B2-545EC155884E}"/>
              </a:ext>
            </a:extLst>
          </p:cNvPr>
          <p:cNvSpPr/>
          <p:nvPr/>
        </p:nvSpPr>
        <p:spPr>
          <a:xfrm>
            <a:off x="6353527" y="205728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A7AA2CDF-0AEC-4E29-8089-9E4E4F6EB405}"/>
              </a:ext>
            </a:extLst>
          </p:cNvPr>
          <p:cNvSpPr/>
          <p:nvPr/>
        </p:nvSpPr>
        <p:spPr>
          <a:xfrm>
            <a:off x="5021379" y="206084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</a:rPr>
              <a:t>방법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07504" y="5234399"/>
            <a:ext cx="1447031" cy="318837"/>
            <a:chOff x="6951393" y="5183627"/>
            <a:chExt cx="1905083" cy="419764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1393" y="5183627"/>
              <a:ext cx="1905083" cy="419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53"/>
            <p:cNvSpPr txBox="1"/>
            <p:nvPr/>
          </p:nvSpPr>
          <p:spPr>
            <a:xfrm>
              <a:off x="7030685" y="5282078"/>
              <a:ext cx="1298550" cy="22286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놀이 더 보기 </a:t>
              </a:r>
            </a:p>
          </p:txBody>
        </p:sp>
      </p:grpSp>
      <p:sp>
        <p:nvSpPr>
          <p:cNvPr id="54" name="타원 53"/>
          <p:cNvSpPr/>
          <p:nvPr/>
        </p:nvSpPr>
        <p:spPr>
          <a:xfrm>
            <a:off x="97455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38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‘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놀이 더 보기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3844" y="692696"/>
            <a:ext cx="6912260" cy="5112568"/>
            <a:chOff x="63844" y="692696"/>
            <a:chExt cx="6912260" cy="5112568"/>
          </a:xfrm>
        </p:grpSpPr>
        <p:sp>
          <p:nvSpPr>
            <p:cNvPr id="30" name="직사각형 29"/>
            <p:cNvSpPr/>
            <p:nvPr/>
          </p:nvSpPr>
          <p:spPr>
            <a:xfrm>
              <a:off x="63844" y="692696"/>
              <a:ext cx="6912260" cy="5112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54" y="695549"/>
              <a:ext cx="361949" cy="35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96" y="692696"/>
            <a:ext cx="3709035" cy="62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158325" y="2326464"/>
            <a:ext cx="1605363" cy="414946"/>
            <a:chOff x="158325" y="1539610"/>
            <a:chExt cx="1605363" cy="414946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준비물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1891752" y="2387743"/>
            <a:ext cx="3544343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리본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</a:t>
            </a:r>
          </a:p>
        </p:txBody>
      </p:sp>
      <p:pic>
        <p:nvPicPr>
          <p:cNvPr id="67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27" y="3456015"/>
            <a:ext cx="333025" cy="33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53"/>
          <p:cNvSpPr txBox="1"/>
          <p:nvPr/>
        </p:nvSpPr>
        <p:spPr>
          <a:xfrm>
            <a:off x="607833" y="3475751"/>
            <a:ext cx="623241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짝과 함께 한 팀이 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58325" y="1756975"/>
            <a:ext cx="1605363" cy="414946"/>
            <a:chOff x="158325" y="1539610"/>
            <a:chExt cx="1605363" cy="414946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5" y="1539610"/>
              <a:ext cx="1605363" cy="414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75101" y="1607013"/>
              <a:ext cx="92096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인원</a:t>
              </a:r>
              <a:endPara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1907704" y="1816683"/>
            <a:ext cx="266429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모둠 활동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441" y="2850919"/>
            <a:ext cx="6733816" cy="449438"/>
            <a:chOff x="142441" y="2850919"/>
            <a:chExt cx="6733816" cy="449438"/>
          </a:xfrm>
        </p:grpSpPr>
        <p:pic>
          <p:nvPicPr>
            <p:cNvPr id="4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2441" y="2850919"/>
              <a:ext cx="6733816" cy="44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1" name="그룹 40"/>
            <p:cNvGrpSpPr/>
            <p:nvPr/>
          </p:nvGrpSpPr>
          <p:grpSpPr>
            <a:xfrm>
              <a:off x="158325" y="2868165"/>
              <a:ext cx="1605363" cy="414946"/>
              <a:chOff x="158325" y="1539610"/>
              <a:chExt cx="1605363" cy="414946"/>
            </a:xfrm>
          </p:grpSpPr>
          <p:pic>
            <p:nvPicPr>
              <p:cNvPr id="50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325" y="1539610"/>
                <a:ext cx="1605363" cy="414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675101" y="1607013"/>
                <a:ext cx="9209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놀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이</a:t>
                </a:r>
                <a:r>
                  <a:rPr lang="ko-KR" altLang="en-US" sz="1800" b="1" spc="-150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8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8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83372" y="669466"/>
            <a:ext cx="355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놀이 더 보기 </a:t>
            </a:r>
            <a:r>
              <a:rPr lang="en-US" altLang="ko-KR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algn="ctr"/>
            <a:r>
              <a:rPr lang="ko-KR" altLang="en-US" sz="18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수학 운동회 놀이</a:t>
            </a:r>
            <a:endParaRPr lang="en-US" altLang="ko-KR" sz="18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600286" y="5443751"/>
            <a:ext cx="1980911" cy="289505"/>
            <a:chOff x="319554" y="1245924"/>
            <a:chExt cx="2636592" cy="423864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타원 55"/>
          <p:cNvSpPr/>
          <p:nvPr/>
        </p:nvSpPr>
        <p:spPr>
          <a:xfrm>
            <a:off x="2303748" y="52882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7">
            <a:extLst>
              <a:ext uri="{FF2B5EF4-FFF2-40B4-BE49-F238E27FC236}">
                <a16:creationId xmlns:a16="http://schemas.microsoft.com/office/drawing/2014/main" xmlns="" id="{81DB8546-3886-4E0E-A1DB-FEA7A812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58A2E8C-674C-43DE-8950-B44BC02D71AD}"/>
              </a:ext>
            </a:extLst>
          </p:cNvPr>
          <p:cNvSpPr txBox="1"/>
          <p:nvPr/>
        </p:nvSpPr>
        <p:spPr>
          <a:xfrm>
            <a:off x="539552" y="3861048"/>
            <a:ext cx="61610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교사가 길이를 제시합니다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81F43DCC-0B1E-41E5-9A25-C8CF895DA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186EC19B-2BBB-4200-9202-5BC1B58CC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재밌게 놀이를 해요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꿀벌이 꿀을 딴 꽃에 색칠하기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xmlns="" id="{B53C9A6D-460B-4E94-AC62-B992C0556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suh_h_0301_05_0012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8">
            <a:extLst>
              <a:ext uri="{FF2B5EF4-FFF2-40B4-BE49-F238E27FC236}">
                <a16:creationId xmlns:a16="http://schemas.microsoft.com/office/drawing/2014/main" xmlns="" id="{C92BFB4C-2AE0-4E7F-9302-0D99E2E4C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16" y="4282860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C9B1738-E2A9-4907-9038-BA07B6F20C34}"/>
              </a:ext>
            </a:extLst>
          </p:cNvPr>
          <p:cNvSpPr txBox="1"/>
          <p:nvPr/>
        </p:nvSpPr>
        <p:spPr>
          <a:xfrm>
            <a:off x="503548" y="4257092"/>
            <a:ext cx="6161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어림하는 데 이용할 자신의 몸 일부분을 정하면 그 길이를 선생님이 자로 재어 알려 줍니다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20781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43168</TotalTime>
  <Words>857</Words>
  <Application>Microsoft Office PowerPoint</Application>
  <PresentationFormat>화면 슬라이드 쇼(4:3)</PresentationFormat>
  <Paragraphs>245</Paragraphs>
  <Slides>11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7680</cp:revision>
  <dcterms:created xsi:type="dcterms:W3CDTF">2008-07-15T12:19:11Z</dcterms:created>
  <dcterms:modified xsi:type="dcterms:W3CDTF">2022-03-04T04:07:27Z</dcterms:modified>
</cp:coreProperties>
</file>