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782" r:id="rId2"/>
    <p:sldId id="783" r:id="rId3"/>
    <p:sldId id="1327" r:id="rId4"/>
    <p:sldId id="1451" r:id="rId5"/>
    <p:sldId id="1351" r:id="rId6"/>
    <p:sldId id="1445" r:id="rId7"/>
    <p:sldId id="1446" r:id="rId8"/>
    <p:sldId id="1447" r:id="rId9"/>
    <p:sldId id="1097" r:id="rId10"/>
    <p:sldId id="1289" r:id="rId11"/>
    <p:sldId id="1367" r:id="rId12"/>
    <p:sldId id="1448" r:id="rId13"/>
    <p:sldId id="1449" r:id="rId14"/>
    <p:sldId id="1450" r:id="rId15"/>
    <p:sldId id="1407" r:id="rId16"/>
    <p:sldId id="1408" r:id="rId17"/>
    <p:sldId id="1345" r:id="rId18"/>
    <p:sldId id="1297" r:id="rId19"/>
    <p:sldId id="1315" r:id="rId20"/>
    <p:sldId id="1316" r:id="rId21"/>
    <p:sldId id="1322" r:id="rId22"/>
    <p:sldId id="1332" r:id="rId23"/>
    <p:sldId id="1317" r:id="rId24"/>
    <p:sldId id="1453" r:id="rId25"/>
    <p:sldId id="1319" r:id="rId26"/>
    <p:sldId id="1318" r:id="rId27"/>
    <p:sldId id="1320" r:id="rId28"/>
    <p:sldId id="1454" r:id="rId29"/>
    <p:sldId id="1321" r:id="rId3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AF"/>
    <a:srgbClr val="B9D989"/>
    <a:srgbClr val="F3E9F3"/>
    <a:srgbClr val="FCDFE0"/>
    <a:srgbClr val="85B73B"/>
    <a:srgbClr val="CBDCAA"/>
    <a:srgbClr val="EBBEC2"/>
    <a:srgbClr val="F6AEB5"/>
    <a:srgbClr val="CFE8E7"/>
    <a:srgbClr val="C5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85290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2022.3.5.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973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894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막대그래프로 나타내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개발물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안에서 따로 작성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작게보여서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안됩니다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막대그래프의 가로와 세로에는 각각 무엇을 나타내야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914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0834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막대그래프로 나타내는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19901" y="5235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32B401BB-6560-4B51-BF04-72A9B37059E7}"/>
              </a:ext>
            </a:extLst>
          </p:cNvPr>
          <p:cNvSpPr/>
          <p:nvPr/>
        </p:nvSpPr>
        <p:spPr bwMode="auto">
          <a:xfrm>
            <a:off x="1475656" y="5008086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기능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DA93A7E9-25A7-47C3-A1E3-EFD3FB46398B}"/>
              </a:ext>
            </a:extLst>
          </p:cNvPr>
          <p:cNvSpPr txBox="1"/>
          <p:nvPr/>
        </p:nvSpPr>
        <p:spPr>
          <a:xfrm flipH="1">
            <a:off x="652510" y="5024499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66549AA-966E-489C-B5D8-A8C8EF34FAD8}"/>
              </a:ext>
            </a:extLst>
          </p:cNvPr>
          <p:cNvSpPr txBox="1"/>
          <p:nvPr/>
        </p:nvSpPr>
        <p:spPr>
          <a:xfrm flipH="1">
            <a:off x="3383868" y="4988495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C10F2D2-D13E-4D3A-B2C8-E64552593AD3}"/>
              </a:ext>
            </a:extLst>
          </p:cNvPr>
          <p:cNvSpPr/>
          <p:nvPr/>
        </p:nvSpPr>
        <p:spPr bwMode="auto">
          <a:xfrm>
            <a:off x="4208334" y="5008086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D3EA459-0452-47F2-A47F-A87CC08B4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417" y="4844250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1EE710FC-883A-4D3C-BFB3-B49229231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492" y="4844250"/>
            <a:ext cx="360000" cy="35500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F1DB4BC6-5A1C-4347-B1F2-9F43353FA41B}"/>
              </a:ext>
            </a:extLst>
          </p:cNvPr>
          <p:cNvGrpSpPr/>
          <p:nvPr/>
        </p:nvGrpSpPr>
        <p:grpSpPr>
          <a:xfrm>
            <a:off x="4829638" y="1440393"/>
            <a:ext cx="2154630" cy="260415"/>
            <a:chOff x="4283968" y="1340768"/>
            <a:chExt cx="2154630" cy="26041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94149524-1A73-4819-A19F-4FFA7C511897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0F63D22F-B5EB-4686-A4F8-4007BA23169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E10C643A-C3A5-4BB8-92CD-2E69F09E9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6701C304-D216-4B39-B408-B6E796FB14CE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4A979893-E838-4B62-A574-B183042DF1B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CD658ACA-727B-4A1D-B267-351610281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39BB4FA5-B59D-4851-917E-D77F93101699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D4032C43-1B34-4E31-A6F3-B7D82187749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AAC94E23-D561-4D8F-93D8-84FCB90B0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6477EC2F-F823-4915-8A46-8DE67F1B93F1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70EFB9A1-4F09-4A3A-9FD1-2642CAAF7C5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CD501B03-BA31-4104-850A-E5556807E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7810F6E-0D81-401B-8DEC-046B4DAFF106}"/>
              </a:ext>
            </a:extLst>
          </p:cNvPr>
          <p:cNvSpPr/>
          <p:nvPr/>
        </p:nvSpPr>
        <p:spPr>
          <a:xfrm>
            <a:off x="4533100" y="1440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6">
            <a:extLst>
              <a:ext uri="{FF2B5EF4-FFF2-40B4-BE49-F238E27FC236}">
                <a16:creationId xmlns:a16="http://schemas.microsoft.com/office/drawing/2014/main" xmlns="" id="{22B30AEF-5BF7-4909-B860-21C323232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82996"/>
              </p:ext>
            </p:extLst>
          </p:nvPr>
        </p:nvGraphicFramePr>
        <p:xfrm>
          <a:off x="539552" y="2618991"/>
          <a:ext cx="5976000" cy="2204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49834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3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413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590F07-0C72-441B-89F7-A349AD8026DE}"/>
              </a:ext>
            </a:extLst>
          </p:cNvPr>
          <p:cNvSpPr/>
          <p:nvPr/>
        </p:nvSpPr>
        <p:spPr bwMode="auto">
          <a:xfrm>
            <a:off x="1835696" y="2156993"/>
            <a:ext cx="36748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52B96BC-4708-429A-9438-C6ABF422F5C7}"/>
              </a:ext>
            </a:extLst>
          </p:cNvPr>
          <p:cNvSpPr txBox="1"/>
          <p:nvPr/>
        </p:nvSpPr>
        <p:spPr>
          <a:xfrm>
            <a:off x="652510" y="2618991"/>
            <a:ext cx="85831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)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BD8BDED7-0B59-4A2C-92B3-437B5E2984F5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552" y="4437112"/>
            <a:ext cx="1080120" cy="386326"/>
          </a:xfrm>
          <a:prstGeom prst="line">
            <a:avLst/>
          </a:prstGeom>
          <a:noFill/>
          <a:ln w="12700" cap="flat" cmpd="sng" algn="ctr">
            <a:solidFill>
              <a:srgbClr val="95B3D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1367560" y="4158605"/>
            <a:ext cx="3241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52CD7AFD-5C82-4C2E-BA66-7CBE0597F091}"/>
              </a:ext>
            </a:extLst>
          </p:cNvPr>
          <p:cNvSpPr txBox="1"/>
          <p:nvPr/>
        </p:nvSpPr>
        <p:spPr>
          <a:xfrm>
            <a:off x="448998" y="4302227"/>
            <a:ext cx="85831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09B81BB-590A-4024-9979-6C62A3356470}"/>
              </a:ext>
            </a:extLst>
          </p:cNvPr>
          <p:cNvSpPr txBox="1"/>
          <p:nvPr/>
        </p:nvSpPr>
        <p:spPr>
          <a:xfrm>
            <a:off x="878155" y="4620420"/>
            <a:ext cx="85831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E3361E43-FCE3-446E-90FB-2F1B4316D603}"/>
              </a:ext>
            </a:extLst>
          </p:cNvPr>
          <p:cNvSpPr/>
          <p:nvPr/>
        </p:nvSpPr>
        <p:spPr>
          <a:xfrm>
            <a:off x="1221671" y="4001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7FBC995C-41CE-462D-9125-D8002674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보기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~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흰색 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~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E3361E43-FCE3-446E-90FB-2F1B4316D603}"/>
              </a:ext>
            </a:extLst>
          </p:cNvPr>
          <p:cNvSpPr/>
          <p:nvPr/>
        </p:nvSpPr>
        <p:spPr>
          <a:xfrm>
            <a:off x="284622" y="41470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E3361E43-FCE3-446E-90FB-2F1B4316D603}"/>
              </a:ext>
            </a:extLst>
          </p:cNvPr>
          <p:cNvSpPr/>
          <p:nvPr/>
        </p:nvSpPr>
        <p:spPr>
          <a:xfrm>
            <a:off x="307045" y="23760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6570" y="2565777"/>
            <a:ext cx="6408080" cy="24253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66" y="989730"/>
            <a:ext cx="944630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5951159" y="1027204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1478C8C9-35AC-4418-9E66-1A49731BED94}"/>
              </a:ext>
            </a:extLst>
          </p:cNvPr>
          <p:cNvSpPr/>
          <p:nvPr/>
        </p:nvSpPr>
        <p:spPr>
          <a:xfrm>
            <a:off x="6641210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03616" y="5033202"/>
            <a:ext cx="71389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437029" y="5024273"/>
            <a:ext cx="71389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75029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5_2_3_popup.svg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D0DB08B1-9B5F-4C06-A3FE-D8A9C81F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936943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7FBC995C-41CE-462D-9125-D8002674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보기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6">
            <a:extLst>
              <a:ext uri="{FF2B5EF4-FFF2-40B4-BE49-F238E27FC236}">
                <a16:creationId xmlns:a16="http://schemas.microsoft.com/office/drawing/2014/main" xmlns="" id="{28939728-76AF-4D4B-B272-376C88B5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21253"/>
              </p:ext>
            </p:extLst>
          </p:nvPr>
        </p:nvGraphicFramePr>
        <p:xfrm>
          <a:off x="192745" y="2974464"/>
          <a:ext cx="6667165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433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94493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94493">
                  <a:extLst>
                    <a:ext uri="{9D8B030D-6E8A-4147-A177-3AD203B41FA5}">
                      <a16:colId xmlns:a16="http://schemas.microsoft.com/office/drawing/2014/main" xmlns="" val="1301273733"/>
                    </a:ext>
                  </a:extLst>
                </a:gridCol>
                <a:gridCol w="1094493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94493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955760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짐 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춤추기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함께 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4F734EA-2774-4840-9408-3E400AC1E4FD}"/>
              </a:ext>
            </a:extLst>
          </p:cNvPr>
          <p:cNvSpPr txBox="1"/>
          <p:nvPr/>
        </p:nvSpPr>
        <p:spPr>
          <a:xfrm>
            <a:off x="2375756" y="2563902"/>
            <a:ext cx="2406528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로봇에게 바라는 기능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16" name="타원 15"/>
          <p:cNvSpPr/>
          <p:nvPr/>
        </p:nvSpPr>
        <p:spPr>
          <a:xfrm>
            <a:off x="228959" y="27526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75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914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칸은 몇 명을 나타내야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위의 표를 막대그래프로 나타내는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32B401BB-6560-4B51-BF04-72A9B37059E7}"/>
              </a:ext>
            </a:extLst>
          </p:cNvPr>
          <p:cNvSpPr/>
          <p:nvPr/>
        </p:nvSpPr>
        <p:spPr bwMode="auto">
          <a:xfrm>
            <a:off x="3143374" y="5008086"/>
            <a:ext cx="985838" cy="3957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D3EA459-0452-47F2-A47F-A87CC08B4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636" y="4920305"/>
            <a:ext cx="360000" cy="355000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62C8BA34-A478-466C-A07C-47E745F20470}"/>
              </a:ext>
            </a:extLst>
          </p:cNvPr>
          <p:cNvGrpSpPr/>
          <p:nvPr/>
        </p:nvGrpSpPr>
        <p:grpSpPr>
          <a:xfrm>
            <a:off x="4829638" y="1412776"/>
            <a:ext cx="2154630" cy="260415"/>
            <a:chOff x="4788024" y="1340768"/>
            <a:chExt cx="2154630" cy="260415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4A4384F6-E1AB-40F8-9952-D296FB9D40CE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EF5B3FD4-1336-4106-8D48-2BE659998BC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6475B674-155F-47BC-A87F-73B76EC2E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09BC9C50-1B74-497E-ACFC-074E39B459F6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7C4BDEEF-61A8-45A0-8FA9-1F18E041039F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555D9865-81E9-433F-98C7-DBC9BC377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10059776-19E9-423E-B2E9-278FAC827C33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7CDE97E6-066A-4078-91C6-89168D1AE7F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F44CA922-9515-46D4-8CB4-0C3CBDAD1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1E916685-755A-4A51-BF78-1C9F7744FF5A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6CA2CEFE-4F2B-4670-8B3F-74AA58E4636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C007902E-9651-44B0-8EC2-8D1A7A57F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5868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표 6">
            <a:extLst>
              <a:ext uri="{FF2B5EF4-FFF2-40B4-BE49-F238E27FC236}">
                <a16:creationId xmlns:a16="http://schemas.microsoft.com/office/drawing/2014/main" xmlns="" id="{22B30AEF-5BF7-4909-B860-21C323232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63847"/>
              </p:ext>
            </p:extLst>
          </p:nvPr>
        </p:nvGraphicFramePr>
        <p:xfrm>
          <a:off x="539552" y="2618991"/>
          <a:ext cx="5976000" cy="2204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49834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3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413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4590F07-0C72-441B-89F7-A349AD8026DE}"/>
              </a:ext>
            </a:extLst>
          </p:cNvPr>
          <p:cNvSpPr/>
          <p:nvPr/>
        </p:nvSpPr>
        <p:spPr bwMode="auto">
          <a:xfrm>
            <a:off x="1835696" y="2156993"/>
            <a:ext cx="36748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52B96BC-4708-429A-9438-C6ABF422F5C7}"/>
              </a:ext>
            </a:extLst>
          </p:cNvPr>
          <p:cNvSpPr txBox="1"/>
          <p:nvPr/>
        </p:nvSpPr>
        <p:spPr>
          <a:xfrm>
            <a:off x="652510" y="2618991"/>
            <a:ext cx="85831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)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BD8BDED7-0B59-4A2C-92B3-437B5E2984F5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552" y="4437112"/>
            <a:ext cx="1080120" cy="386326"/>
          </a:xfrm>
          <a:prstGeom prst="line">
            <a:avLst/>
          </a:prstGeom>
          <a:noFill/>
          <a:ln w="12700" cap="flat" cmpd="sng" algn="ctr">
            <a:solidFill>
              <a:srgbClr val="95B3D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1367560" y="4158605"/>
            <a:ext cx="3241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2CD7AFD-5C82-4C2E-BA66-7CBE0597F091}"/>
              </a:ext>
            </a:extLst>
          </p:cNvPr>
          <p:cNvSpPr txBox="1"/>
          <p:nvPr/>
        </p:nvSpPr>
        <p:spPr>
          <a:xfrm>
            <a:off x="448998" y="4302227"/>
            <a:ext cx="85831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09B81BB-590A-4024-9979-6C62A3356470}"/>
              </a:ext>
            </a:extLst>
          </p:cNvPr>
          <p:cNvSpPr txBox="1"/>
          <p:nvPr/>
        </p:nvSpPr>
        <p:spPr>
          <a:xfrm>
            <a:off x="878155" y="4620420"/>
            <a:ext cx="85831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66" y="989730"/>
            <a:ext cx="944630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951159" y="1027204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99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914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㉢에는 각각 무엇을 써야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위의 표를 막대그래프로 나타내는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5747357F-2B39-463C-A488-8FA1F1DE4973}"/>
              </a:ext>
            </a:extLst>
          </p:cNvPr>
          <p:cNvGrpSpPr/>
          <p:nvPr/>
        </p:nvGrpSpPr>
        <p:grpSpPr>
          <a:xfrm>
            <a:off x="4829638" y="1421343"/>
            <a:ext cx="2154630" cy="260415"/>
            <a:chOff x="4788024" y="1340768"/>
            <a:chExt cx="2154630" cy="26041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F130CF16-8862-45ED-A7A0-1421368B9747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A035161D-9563-45BD-B1A6-34BFD19E153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DF0988DB-21C4-4F34-9BA2-3E7941866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7533FE74-722B-4C44-A485-25A97FF5C270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F0CFB962-FBDD-483C-BDE5-F6099D13A76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039AB965-E27B-44A0-8DEB-0DAB9BFB09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7521A146-885C-4C87-859E-52732CB0BF12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66FF80AA-A894-49DF-9A90-FE5B0E93EFD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F61A773F-895B-4635-B316-794D3B8EF1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80AE70C2-35BE-4513-BCAE-B3CAE6E35E9B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6B4EF9D4-B1FC-4D07-A0C5-00481040C3A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16F39D34-1691-44EA-A5DA-0E29D5A46A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52A6DAE-B890-45BF-90B7-AFC64102A621}"/>
              </a:ext>
            </a:extLst>
          </p:cNvPr>
          <p:cNvSpPr/>
          <p:nvPr/>
        </p:nvSpPr>
        <p:spPr bwMode="auto">
          <a:xfrm>
            <a:off x="1522160" y="5048205"/>
            <a:ext cx="858315" cy="3555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F97E7993-E7C4-4171-8DF1-16E5E81ED63B}"/>
              </a:ext>
            </a:extLst>
          </p:cNvPr>
          <p:cNvSpPr/>
          <p:nvPr/>
        </p:nvSpPr>
        <p:spPr bwMode="auto">
          <a:xfrm>
            <a:off x="3035091" y="5019081"/>
            <a:ext cx="1096925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8D8C47C1-A891-4E04-80C1-8591D43DE97E}"/>
              </a:ext>
            </a:extLst>
          </p:cNvPr>
          <p:cNvSpPr/>
          <p:nvPr/>
        </p:nvSpPr>
        <p:spPr bwMode="auto">
          <a:xfrm>
            <a:off x="4839917" y="5024498"/>
            <a:ext cx="858315" cy="3857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기능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E5081128-D31F-4A2E-B0CE-A8098702C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84" y="4872601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F7F7EA64-6E18-46B7-978F-A11754C06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049" y="4872601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2DB39185-8BAE-402C-9129-BD8810E85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608" y="4872601"/>
            <a:ext cx="360000" cy="355000"/>
          </a:xfrm>
          <a:prstGeom prst="rect">
            <a:avLst/>
          </a:prstGeom>
        </p:spPr>
      </p:pic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5868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2" name="표 6">
            <a:extLst>
              <a:ext uri="{FF2B5EF4-FFF2-40B4-BE49-F238E27FC236}">
                <a16:creationId xmlns:a16="http://schemas.microsoft.com/office/drawing/2014/main" xmlns="" id="{22B30AEF-5BF7-4909-B860-21C323232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63847"/>
              </p:ext>
            </p:extLst>
          </p:nvPr>
        </p:nvGraphicFramePr>
        <p:xfrm>
          <a:off x="539552" y="2618991"/>
          <a:ext cx="5976000" cy="2204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49834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3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4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413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4590F07-0C72-441B-89F7-A349AD8026DE}"/>
              </a:ext>
            </a:extLst>
          </p:cNvPr>
          <p:cNvSpPr/>
          <p:nvPr/>
        </p:nvSpPr>
        <p:spPr bwMode="auto">
          <a:xfrm>
            <a:off x="1835696" y="2156993"/>
            <a:ext cx="36748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52B96BC-4708-429A-9438-C6ABF422F5C7}"/>
              </a:ext>
            </a:extLst>
          </p:cNvPr>
          <p:cNvSpPr txBox="1"/>
          <p:nvPr/>
        </p:nvSpPr>
        <p:spPr>
          <a:xfrm>
            <a:off x="652510" y="2618991"/>
            <a:ext cx="85831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)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BD8BDED7-0B59-4A2C-92B3-437B5E2984F5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552" y="4437112"/>
            <a:ext cx="1080120" cy="386326"/>
          </a:xfrm>
          <a:prstGeom prst="line">
            <a:avLst/>
          </a:prstGeom>
          <a:noFill/>
          <a:ln w="12700" cap="flat" cmpd="sng" algn="ctr">
            <a:solidFill>
              <a:srgbClr val="95B3D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1367560" y="4158605"/>
            <a:ext cx="3241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2CD7AFD-5C82-4C2E-BA66-7CBE0597F091}"/>
              </a:ext>
            </a:extLst>
          </p:cNvPr>
          <p:cNvSpPr txBox="1"/>
          <p:nvPr/>
        </p:nvSpPr>
        <p:spPr>
          <a:xfrm>
            <a:off x="448998" y="4302227"/>
            <a:ext cx="85831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09B81BB-590A-4024-9979-6C62A3356470}"/>
              </a:ext>
            </a:extLst>
          </p:cNvPr>
          <p:cNvSpPr txBox="1"/>
          <p:nvPr/>
        </p:nvSpPr>
        <p:spPr>
          <a:xfrm>
            <a:off x="878155" y="4620420"/>
            <a:ext cx="85831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66" y="989730"/>
            <a:ext cx="944630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951159" y="1027204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81023" y="5037732"/>
            <a:ext cx="403037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591780" y="5037334"/>
            <a:ext cx="403037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391980" y="5019081"/>
            <a:ext cx="403037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58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914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 그래프를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칸을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클릭하여 막대가 생성되는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app\resource\contents\lesson05\ops\5\5_2_03.html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23465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5_2_5_popup.svg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위의 표를 막대그래프로 나타내는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6">
            <a:extLst>
              <a:ext uri="{FF2B5EF4-FFF2-40B4-BE49-F238E27FC236}">
                <a16:creationId xmlns:a16="http://schemas.microsoft.com/office/drawing/2014/main" xmlns="" id="{22B30AEF-5BF7-4909-B860-21C323232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55449"/>
              </p:ext>
            </p:extLst>
          </p:nvPr>
        </p:nvGraphicFramePr>
        <p:xfrm>
          <a:off x="539552" y="2618991"/>
          <a:ext cx="5976000" cy="258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7572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75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7572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75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75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75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67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7572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75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75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75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75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48440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짐 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춤추기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함께 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590F07-0C72-441B-89F7-A349AD8026DE}"/>
              </a:ext>
            </a:extLst>
          </p:cNvPr>
          <p:cNvSpPr/>
          <p:nvPr/>
        </p:nvSpPr>
        <p:spPr bwMode="auto">
          <a:xfrm>
            <a:off x="1835696" y="2156993"/>
            <a:ext cx="36748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로봇에게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바라는 기능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52CD7AFD-5C82-4C2E-BA66-7CBE0597F091}"/>
              </a:ext>
            </a:extLst>
          </p:cNvPr>
          <p:cNvSpPr txBox="1"/>
          <p:nvPr/>
        </p:nvSpPr>
        <p:spPr>
          <a:xfrm>
            <a:off x="192746" y="4659850"/>
            <a:ext cx="111456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ko-KR" altLang="en-US" sz="15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09B81BB-590A-4024-9979-6C62A3356470}"/>
              </a:ext>
            </a:extLst>
          </p:cNvPr>
          <p:cNvSpPr txBox="1"/>
          <p:nvPr/>
        </p:nvSpPr>
        <p:spPr>
          <a:xfrm>
            <a:off x="878155" y="4978043"/>
            <a:ext cx="85831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  <a:r>
              <a:rPr lang="ko-KR" altLang="en-US" sz="15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ko-KR" altLang="en-US" sz="15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D36CD5F3-76A1-42F9-803A-4DA409B4A3E3}"/>
              </a:ext>
            </a:extLst>
          </p:cNvPr>
          <p:cNvGrpSpPr/>
          <p:nvPr/>
        </p:nvGrpSpPr>
        <p:grpSpPr>
          <a:xfrm>
            <a:off x="4829638" y="1412776"/>
            <a:ext cx="2154630" cy="260415"/>
            <a:chOff x="4788024" y="1340768"/>
            <a:chExt cx="2154630" cy="260415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0CD22ECC-9249-4917-B0F3-AC3F3F79BB17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EAFCD0FA-5AA7-4FBB-9F78-5DB439ECE0E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E4D6D9C1-46E0-4810-B716-126DDEA62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6399E7AD-0014-4D70-8FD0-71419592FEDB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3AAAB228-30C4-4AC3-BDD7-8392C99B4F4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F2D6166C-99F3-480B-918E-F132EB0B4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3F72AF64-EBE3-495F-855B-861A4C247009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B4C1F495-C40D-4631-89FE-03489175BF1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7DE7DC1F-40F5-4AD4-A3A3-6378A7AEB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87788F9B-5399-4B02-B7BC-4D3B72B31405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0524CDE-90EB-4A03-BBCD-977BDCD6A29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81456632-EC0C-4AAB-A745-5E5D1F753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9ED85B9-55A6-4973-8F22-5A988BDD5A81}"/>
              </a:ext>
            </a:extLst>
          </p:cNvPr>
          <p:cNvSpPr txBox="1"/>
          <p:nvPr/>
        </p:nvSpPr>
        <p:spPr>
          <a:xfrm>
            <a:off x="251520" y="2618991"/>
            <a:ext cx="85831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5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5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5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377CC250-D676-42D6-8D5E-B75E3F284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70" y="2429864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522B541A-3FF2-4B5B-94C5-383121E49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400" y="4433916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5A0B8D1F-B923-4166-8C29-932C40C66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907" y="4764500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2644C303-ED11-4D83-8729-5C1AFC014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121" y="4740612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C1CD55ED-F8DB-40D4-9292-8D4B3BB29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195" y="4762123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1463243B-B2B5-4272-AFB1-3782A26CA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306" y="4722501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B7D9DB8F-317F-4EB8-ADF3-BC72564B5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341" y="1996612"/>
            <a:ext cx="360000" cy="3550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7A60CAC-9948-4F11-AC91-8B12894982CE}"/>
              </a:ext>
            </a:extLst>
          </p:cNvPr>
          <p:cNvSpPr/>
          <p:nvPr/>
        </p:nvSpPr>
        <p:spPr>
          <a:xfrm>
            <a:off x="2012539" y="3303116"/>
            <a:ext cx="432048" cy="1421544"/>
          </a:xfrm>
          <a:prstGeom prst="rect">
            <a:avLst/>
          </a:prstGeom>
          <a:solidFill>
            <a:srgbClr val="00B0F0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6D63EB8-F138-484D-A31C-6AFA6F9D6776}"/>
              </a:ext>
            </a:extLst>
          </p:cNvPr>
          <p:cNvSpPr/>
          <p:nvPr/>
        </p:nvSpPr>
        <p:spPr bwMode="auto">
          <a:xfrm>
            <a:off x="1180340" y="3641560"/>
            <a:ext cx="42519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BEF6A7AD-5CEB-4F93-8F0B-E68EC6209CE1}"/>
              </a:ext>
            </a:extLst>
          </p:cNvPr>
          <p:cNvSpPr/>
          <p:nvPr/>
        </p:nvSpPr>
        <p:spPr bwMode="auto">
          <a:xfrm>
            <a:off x="1187588" y="2748859"/>
            <a:ext cx="41905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AA760AD8-D6B6-4663-9AF5-05E04BA46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181" y="2515538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A0A9A475-A482-4503-89EC-A49578B61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88" y="3429000"/>
            <a:ext cx="360000" cy="35500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8D066774-813C-446D-930D-EA55A2050506}"/>
              </a:ext>
            </a:extLst>
          </p:cNvPr>
          <p:cNvSpPr/>
          <p:nvPr/>
        </p:nvSpPr>
        <p:spPr>
          <a:xfrm>
            <a:off x="3237318" y="2960948"/>
            <a:ext cx="432048" cy="1763712"/>
          </a:xfrm>
          <a:prstGeom prst="rect">
            <a:avLst/>
          </a:prstGeom>
          <a:solidFill>
            <a:srgbClr val="00B0F0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DBBC4957-D7D1-4818-9256-D52CFB060EAA}"/>
              </a:ext>
            </a:extLst>
          </p:cNvPr>
          <p:cNvSpPr/>
          <p:nvPr/>
        </p:nvSpPr>
        <p:spPr>
          <a:xfrm>
            <a:off x="4461454" y="4005064"/>
            <a:ext cx="432048" cy="719596"/>
          </a:xfrm>
          <a:prstGeom prst="rect">
            <a:avLst/>
          </a:prstGeom>
          <a:solidFill>
            <a:srgbClr val="00B0F0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27C57089-560E-49F7-A8F9-57F5B2F42853}"/>
              </a:ext>
            </a:extLst>
          </p:cNvPr>
          <p:cNvSpPr/>
          <p:nvPr/>
        </p:nvSpPr>
        <p:spPr>
          <a:xfrm>
            <a:off x="5685926" y="3668408"/>
            <a:ext cx="432048" cy="1056252"/>
          </a:xfrm>
          <a:prstGeom prst="rect">
            <a:avLst/>
          </a:prstGeom>
          <a:solidFill>
            <a:srgbClr val="00B0F0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5BC765C4-3AE7-458B-A2F2-5403D16DDCAF}"/>
              </a:ext>
            </a:extLst>
          </p:cNvPr>
          <p:cNvSpPr/>
          <p:nvPr/>
        </p:nvSpPr>
        <p:spPr>
          <a:xfrm>
            <a:off x="2211212" y="33071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xmlns="" id="{90D1192F-2EF9-48F6-8AAD-889DED93ECE3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552" y="4740612"/>
            <a:ext cx="1064774" cy="416580"/>
          </a:xfrm>
          <a:prstGeom prst="line">
            <a:avLst/>
          </a:prstGeom>
          <a:noFill/>
          <a:ln w="12700" cap="flat" cmpd="sng" algn="ctr">
            <a:solidFill>
              <a:srgbClr val="95B3D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1367560" y="4458598"/>
            <a:ext cx="3241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95" y="2224906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1203057" y="21127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66" y="989730"/>
            <a:ext cx="944630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951159" y="1027204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76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0872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세로 눈금 한 칸을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명으로 하여 막대그래프로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22E10188-CB2B-417B-86AD-0FEF61AD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186EA9F6-7F4E-4518-BC90-84464AE453DD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6">
            <a:extLst>
              <a:ext uri="{FF2B5EF4-FFF2-40B4-BE49-F238E27FC236}">
                <a16:creationId xmlns:a16="http://schemas.microsoft.com/office/drawing/2014/main" xmlns="" id="{BB0BC488-5E1B-4046-AB7A-4E3E7B3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94843"/>
              </p:ext>
            </p:extLst>
          </p:nvPr>
        </p:nvGraphicFramePr>
        <p:xfrm>
          <a:off x="539552" y="2389180"/>
          <a:ext cx="5976000" cy="2732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299754">
                <a:tc row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31357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313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313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313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313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86440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짐 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춤추기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함께 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898A852-9BDB-4394-992B-3085953346F1}"/>
              </a:ext>
            </a:extLst>
          </p:cNvPr>
          <p:cNvSpPr txBox="1"/>
          <p:nvPr/>
        </p:nvSpPr>
        <p:spPr>
          <a:xfrm>
            <a:off x="433854" y="4283824"/>
            <a:ext cx="859491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D6F7096-8973-49FB-9394-31E35F70CDFF}"/>
              </a:ext>
            </a:extLst>
          </p:cNvPr>
          <p:cNvSpPr txBox="1"/>
          <p:nvPr/>
        </p:nvSpPr>
        <p:spPr>
          <a:xfrm>
            <a:off x="1036596" y="4782732"/>
            <a:ext cx="57648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ko-KR" altLang="en-US" sz="15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05200B75-0164-4277-B225-B6690A18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90" y="4080277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120CA017-EF85-4F1B-A423-E12C582A8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640" y="4927325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B3838822-BF70-49F7-9AD6-010F95450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731" y="4827246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B76E084-6C89-4874-82F8-0069F1989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825" y="4828090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1D7D505C-4D06-41B7-AAD1-1CF02E2D0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251" y="4828090"/>
            <a:ext cx="360000" cy="35500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FBA889D-4E37-42DB-B008-96821D586154}"/>
              </a:ext>
            </a:extLst>
          </p:cNvPr>
          <p:cNvSpPr/>
          <p:nvPr/>
        </p:nvSpPr>
        <p:spPr bwMode="auto">
          <a:xfrm>
            <a:off x="1191562" y="3899519"/>
            <a:ext cx="42519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6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4DA2039-3210-4551-BD4F-A7EBEB71BB07}"/>
              </a:ext>
            </a:extLst>
          </p:cNvPr>
          <p:cNvSpPr/>
          <p:nvPr/>
        </p:nvSpPr>
        <p:spPr bwMode="auto">
          <a:xfrm>
            <a:off x="1200619" y="2519629"/>
            <a:ext cx="41905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B7E4CDC9-43AA-41D8-B0D2-4A1905FD7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640" y="2265914"/>
            <a:ext cx="360000" cy="355000"/>
          </a:xfrm>
          <a:prstGeom prst="rect">
            <a:avLst/>
          </a:prstGeom>
        </p:spPr>
      </p:pic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A8D297E2-97D9-449A-8267-960EC2C1B3A7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552" y="4283824"/>
            <a:ext cx="1073529" cy="750504"/>
          </a:xfrm>
          <a:prstGeom prst="line">
            <a:avLst/>
          </a:prstGeom>
          <a:noFill/>
          <a:ln w="12700" cap="flat" cmpd="sng" algn="ctr">
            <a:solidFill>
              <a:srgbClr val="95B3D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20C50C93-5DB7-4524-929C-B70CC6E92BDC}"/>
              </a:ext>
            </a:extLst>
          </p:cNvPr>
          <p:cNvSpPr/>
          <p:nvPr/>
        </p:nvSpPr>
        <p:spPr>
          <a:xfrm>
            <a:off x="2012539" y="2998639"/>
            <a:ext cx="432048" cy="1260140"/>
          </a:xfrm>
          <a:prstGeom prst="rect">
            <a:avLst/>
          </a:prstGeom>
          <a:solidFill>
            <a:srgbClr val="00B0F0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CA087ACD-C5F4-47AE-83FF-C8AAEC5A6702}"/>
              </a:ext>
            </a:extLst>
          </p:cNvPr>
          <p:cNvSpPr/>
          <p:nvPr/>
        </p:nvSpPr>
        <p:spPr>
          <a:xfrm>
            <a:off x="1410145" y="3788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6405E7DF-9E0A-4744-BE84-D73F91334D7A}"/>
              </a:ext>
            </a:extLst>
          </p:cNvPr>
          <p:cNvSpPr/>
          <p:nvPr/>
        </p:nvSpPr>
        <p:spPr>
          <a:xfrm>
            <a:off x="3237583" y="2686050"/>
            <a:ext cx="432048" cy="1572729"/>
          </a:xfrm>
          <a:prstGeom prst="rect">
            <a:avLst/>
          </a:prstGeom>
          <a:solidFill>
            <a:srgbClr val="00B0F0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97FC62A6-6790-4A2E-BB26-755FF886ABD0}"/>
              </a:ext>
            </a:extLst>
          </p:cNvPr>
          <p:cNvSpPr/>
          <p:nvPr/>
        </p:nvSpPr>
        <p:spPr>
          <a:xfrm>
            <a:off x="4462627" y="3629025"/>
            <a:ext cx="432048" cy="629754"/>
          </a:xfrm>
          <a:prstGeom prst="rect">
            <a:avLst/>
          </a:prstGeom>
          <a:solidFill>
            <a:srgbClr val="00B0F0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32696497-AD6C-42AF-9E08-22756DD1F403}"/>
              </a:ext>
            </a:extLst>
          </p:cNvPr>
          <p:cNvSpPr/>
          <p:nvPr/>
        </p:nvSpPr>
        <p:spPr>
          <a:xfrm>
            <a:off x="5684184" y="3327537"/>
            <a:ext cx="432048" cy="931242"/>
          </a:xfrm>
          <a:prstGeom prst="rect">
            <a:avLst/>
          </a:prstGeom>
          <a:solidFill>
            <a:srgbClr val="00B0F0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79B3EB2B-1BF9-4EAC-A771-A79DCBD5D1D0}"/>
              </a:ext>
            </a:extLst>
          </p:cNvPr>
          <p:cNvSpPr/>
          <p:nvPr/>
        </p:nvSpPr>
        <p:spPr>
          <a:xfrm>
            <a:off x="2216314" y="2848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01565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5_2_5_popup.svg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4590F07-0C72-441B-89F7-A349AD8026DE}"/>
              </a:ext>
            </a:extLst>
          </p:cNvPr>
          <p:cNvSpPr/>
          <p:nvPr/>
        </p:nvSpPr>
        <p:spPr bwMode="auto">
          <a:xfrm>
            <a:off x="1797278" y="1893665"/>
            <a:ext cx="36748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로봇에게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바라는 기능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77" y="1961578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1164639" y="18494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84A95664-7465-463D-89E0-414255C2DD89}"/>
              </a:ext>
            </a:extLst>
          </p:cNvPr>
          <p:cNvSpPr txBox="1"/>
          <p:nvPr/>
        </p:nvSpPr>
        <p:spPr>
          <a:xfrm>
            <a:off x="503548" y="2398972"/>
            <a:ext cx="6477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54B116F-87E8-4A72-B175-0C1125783F50}"/>
              </a:ext>
            </a:extLst>
          </p:cNvPr>
          <p:cNvGrpSpPr/>
          <p:nvPr/>
        </p:nvGrpSpPr>
        <p:grpSpPr>
          <a:xfrm>
            <a:off x="667604" y="2168860"/>
            <a:ext cx="596441" cy="507112"/>
            <a:chOff x="800228" y="1759705"/>
            <a:chExt cx="596441" cy="50711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FE096000-17E4-450C-896D-D2A77B44D870}"/>
                </a:ext>
              </a:extLst>
            </p:cNvPr>
            <p:cNvSpPr/>
            <p:nvPr/>
          </p:nvSpPr>
          <p:spPr bwMode="auto">
            <a:xfrm>
              <a:off x="800228" y="1989817"/>
              <a:ext cx="303685" cy="277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712227C4-CB8E-40F0-B5A3-ABFB2A0E6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669" y="1759705"/>
              <a:ext cx="360000" cy="355000"/>
            </a:xfrm>
            <a:prstGeom prst="rect">
              <a:avLst/>
            </a:prstGeom>
          </p:spPr>
        </p:pic>
      </p:grp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(p11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클릭하여 막대가 생성되는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app\resource\contents\lesson05\ops\5\5_2_04.html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46" y="1220031"/>
            <a:ext cx="944630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443739" y="1257505"/>
            <a:ext cx="75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47ABFF57-77C4-4AC6-8982-1A2B083463D9}"/>
              </a:ext>
            </a:extLst>
          </p:cNvPr>
          <p:cNvSpPr/>
          <p:nvPr/>
        </p:nvSpPr>
        <p:spPr>
          <a:xfrm>
            <a:off x="2080294" y="12428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B7E4CDC9-43AA-41D8-B0D2-4A1905FD7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100" y="172123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5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71500" y="894493"/>
            <a:ext cx="6918956" cy="680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9309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5_2_5.svg / 5_2_5_01.svg / 5_2_5_02.svg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88366" y="507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6">
            <a:extLst>
              <a:ext uri="{FF2B5EF4-FFF2-40B4-BE49-F238E27FC236}">
                <a16:creationId xmlns:a16="http://schemas.microsoft.com/office/drawing/2014/main" xmlns="" id="{C947ADDB-997A-4A23-A220-F492C7C58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49811"/>
              </p:ext>
            </p:extLst>
          </p:nvPr>
        </p:nvGraphicFramePr>
        <p:xfrm>
          <a:off x="843750" y="2420888"/>
          <a:ext cx="5459411" cy="241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687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1341306004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4287622528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69851663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1804214276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277610758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1671097571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2850775321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1041631101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3170646281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2850925540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152621591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짐</a:t>
                      </a:r>
                      <a:r>
                        <a:rPr lang="ko-KR" altLang="en-US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051458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춤 추기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5820075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함께 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074294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DDDCBA8D-6985-49E3-A2FB-C59145F8A06C}"/>
              </a:ext>
            </a:extLst>
          </p:cNvPr>
          <p:cNvGrpSpPr/>
          <p:nvPr/>
        </p:nvGrpSpPr>
        <p:grpSpPr>
          <a:xfrm>
            <a:off x="2273992" y="2515574"/>
            <a:ext cx="3352284" cy="1813109"/>
            <a:chOff x="1969794" y="2407852"/>
            <a:chExt cx="3352284" cy="181310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E5080553-01D0-4D4C-ADCB-3A7E3E60097C}"/>
                </a:ext>
              </a:extLst>
            </p:cNvPr>
            <p:cNvSpPr/>
            <p:nvPr/>
          </p:nvSpPr>
          <p:spPr>
            <a:xfrm rot="5400000">
              <a:off x="3172821" y="1204826"/>
              <a:ext cx="288000" cy="2694051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6F762B27-9EA7-4F09-B14A-5F1F7917E247}"/>
                </a:ext>
              </a:extLst>
            </p:cNvPr>
            <p:cNvSpPr/>
            <p:nvPr/>
          </p:nvSpPr>
          <p:spPr>
            <a:xfrm rot="5400000">
              <a:off x="3507017" y="1385549"/>
              <a:ext cx="288000" cy="3342122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8912551C-D9D6-49AB-A690-B170ED8EAA37}"/>
                </a:ext>
              </a:extLst>
            </p:cNvPr>
            <p:cNvSpPr/>
            <p:nvPr/>
          </p:nvSpPr>
          <p:spPr>
            <a:xfrm rot="5400000">
              <a:off x="2506746" y="2880418"/>
              <a:ext cx="288000" cy="1361903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1EAD586B-B60A-4382-B074-008019D566BC}"/>
                </a:ext>
              </a:extLst>
            </p:cNvPr>
            <p:cNvSpPr/>
            <p:nvPr/>
          </p:nvSpPr>
          <p:spPr>
            <a:xfrm rot="5400000">
              <a:off x="2830783" y="3071974"/>
              <a:ext cx="288000" cy="2009974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84A95664-7465-463D-89E0-414255C2DD89}"/>
              </a:ext>
            </a:extLst>
          </p:cNvPr>
          <p:cNvSpPr txBox="1"/>
          <p:nvPr/>
        </p:nvSpPr>
        <p:spPr>
          <a:xfrm>
            <a:off x="5760443" y="4581128"/>
            <a:ext cx="6477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C3546EC7-CDEF-49D5-B2B6-568A246EC6FB}"/>
              </a:ext>
            </a:extLst>
          </p:cNvPr>
          <p:cNvSpPr txBox="1"/>
          <p:nvPr/>
        </p:nvSpPr>
        <p:spPr>
          <a:xfrm>
            <a:off x="2123728" y="4373234"/>
            <a:ext cx="45485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8A56951B-8758-4167-AB0B-6B442723BAE5}"/>
              </a:ext>
            </a:extLst>
          </p:cNvPr>
          <p:cNvCxnSpPr>
            <a:cxnSpLocks/>
          </p:cNvCxnSpPr>
          <p:nvPr/>
        </p:nvCxnSpPr>
        <p:spPr bwMode="auto">
          <a:xfrm flipV="1">
            <a:off x="855393" y="4437112"/>
            <a:ext cx="1440000" cy="365485"/>
          </a:xfrm>
          <a:prstGeom prst="line">
            <a:avLst/>
          </a:prstGeom>
          <a:noFill/>
          <a:ln w="12700" cap="flat" cmpd="sng" algn="ctr">
            <a:solidFill>
              <a:srgbClr val="95B3D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34841D6A-DFAD-4309-A271-0F2BF28CBDA2}"/>
              </a:ext>
            </a:extLst>
          </p:cNvPr>
          <p:cNvGrpSpPr/>
          <p:nvPr/>
        </p:nvGrpSpPr>
        <p:grpSpPr>
          <a:xfrm>
            <a:off x="3743908" y="4313093"/>
            <a:ext cx="603053" cy="448055"/>
            <a:chOff x="763441" y="2155149"/>
            <a:chExt cx="603053" cy="44805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89A0D311-F7D2-4E81-8C1C-F74C5E7F89A7}"/>
                </a:ext>
              </a:extLst>
            </p:cNvPr>
            <p:cNvSpPr/>
            <p:nvPr/>
          </p:nvSpPr>
          <p:spPr bwMode="auto">
            <a:xfrm>
              <a:off x="763441" y="2315204"/>
              <a:ext cx="42519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C758964E-B13D-4D76-82D1-281AA3781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494" y="2155149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DA9CD2F2-ECDB-4A4D-920F-F19B96A62388}"/>
              </a:ext>
            </a:extLst>
          </p:cNvPr>
          <p:cNvGrpSpPr/>
          <p:nvPr/>
        </p:nvGrpSpPr>
        <p:grpSpPr>
          <a:xfrm>
            <a:off x="5400092" y="4305774"/>
            <a:ext cx="615309" cy="449853"/>
            <a:chOff x="769579" y="2153351"/>
            <a:chExt cx="615309" cy="449853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3B0679E6-A403-4D70-A550-7F3A43B51F49}"/>
                </a:ext>
              </a:extLst>
            </p:cNvPr>
            <p:cNvSpPr/>
            <p:nvPr/>
          </p:nvSpPr>
          <p:spPr bwMode="auto">
            <a:xfrm>
              <a:off x="769579" y="2315204"/>
              <a:ext cx="419053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F6EF9B04-766C-4DA9-98F0-0D9681CB9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8" y="2153351"/>
              <a:ext cx="360000" cy="35500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43F1AC7D-C8F9-4C83-B9EB-3C622263337A}"/>
              </a:ext>
            </a:extLst>
          </p:cNvPr>
          <p:cNvSpPr txBox="1"/>
          <p:nvPr/>
        </p:nvSpPr>
        <p:spPr>
          <a:xfrm>
            <a:off x="630072" y="4397918"/>
            <a:ext cx="859491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ko-KR" altLang="en-US" sz="15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</a:t>
            </a:r>
            <a:r>
              <a:rPr lang="ko-KR" altLang="en-US" sz="15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D8400345-4F31-451E-9D5F-67B30EE8878F}"/>
              </a:ext>
            </a:extLst>
          </p:cNvPr>
          <p:cNvSpPr txBox="1"/>
          <p:nvPr/>
        </p:nvSpPr>
        <p:spPr>
          <a:xfrm>
            <a:off x="1540870" y="4594044"/>
            <a:ext cx="806103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ko-KR" altLang="en-US" sz="15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150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1E507A1B-0C99-4AE0-AC3D-59AC46E3D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82" y="2825233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17B0AAA-A426-4DEC-AE96-D42708BE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82" y="3394387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12CE9ED2-8B5B-4182-82F2-AC05E37D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82" y="3872365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5762F15D-6379-4564-9491-76946EA79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74" y="4200821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0CAF3D61-C148-4026-9997-5386A4CA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75" y="4444389"/>
            <a:ext cx="360000" cy="355000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06C91248-74A4-40CF-93B8-434668B24E09}"/>
              </a:ext>
            </a:extLst>
          </p:cNvPr>
          <p:cNvSpPr/>
          <p:nvPr/>
        </p:nvSpPr>
        <p:spPr>
          <a:xfrm>
            <a:off x="4797222" y="23442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0872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그래프의 가로와 세로를 서로 바꾸어 막대를 가로로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054B116F-87E8-4A72-B175-0C1125783F50}"/>
              </a:ext>
            </a:extLst>
          </p:cNvPr>
          <p:cNvGrpSpPr/>
          <p:nvPr/>
        </p:nvGrpSpPr>
        <p:grpSpPr>
          <a:xfrm>
            <a:off x="5924499" y="4351016"/>
            <a:ext cx="596441" cy="507112"/>
            <a:chOff x="800228" y="1759705"/>
            <a:chExt cx="596441" cy="5071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FE096000-17E4-450C-896D-D2A77B44D870}"/>
                </a:ext>
              </a:extLst>
            </p:cNvPr>
            <p:cNvSpPr/>
            <p:nvPr/>
          </p:nvSpPr>
          <p:spPr bwMode="auto">
            <a:xfrm>
              <a:off x="800228" y="1989817"/>
              <a:ext cx="303685" cy="277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712227C4-CB8E-40F0-B5A3-ABFB2A0E6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669" y="1759705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4590F07-0C72-441B-89F7-A349AD8026DE}"/>
              </a:ext>
            </a:extLst>
          </p:cNvPr>
          <p:cNvSpPr/>
          <p:nvPr/>
        </p:nvSpPr>
        <p:spPr bwMode="auto">
          <a:xfrm>
            <a:off x="1797278" y="1893665"/>
            <a:ext cx="36748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로봇에게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바라는 기능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77" y="1961578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1164639" y="18494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F6EF9B04-766C-4DA9-98F0-0D9681CB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42" y="1784078"/>
            <a:ext cx="360000" cy="355000"/>
          </a:xfrm>
          <a:prstGeom prst="rect">
            <a:avLst/>
          </a:prstGeom>
        </p:spPr>
      </p:pic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클릭하여 막대가 생성되는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app\resource\contents\lesson05\ops\5\5_2_05.html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25150"/>
            <a:ext cx="813102" cy="34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316570" y="7484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40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48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app\resource\contents\lesson05\ops\5\5_2_07.html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46794" y="965902"/>
            <a:ext cx="6333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막대그래프로 나타내는 방법입니다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  말을 써넣어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5725803" y="5065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xmlns="" id="{13ECBFB7-3DD1-4567-8404-ACF623BA6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03" y="1009303"/>
            <a:ext cx="270609" cy="27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F2072A0-2FB6-423C-95A7-B64A62E3A2E8}"/>
              </a:ext>
            </a:extLst>
          </p:cNvPr>
          <p:cNvGrpSpPr/>
          <p:nvPr/>
        </p:nvGrpSpPr>
        <p:grpSpPr>
          <a:xfrm>
            <a:off x="215516" y="1731287"/>
            <a:ext cx="6588732" cy="1765581"/>
            <a:chOff x="107505" y="2315396"/>
            <a:chExt cx="6588732" cy="176558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0ED52B95-4B10-440A-9F58-4E0783BF2C40}"/>
                </a:ext>
              </a:extLst>
            </p:cNvPr>
            <p:cNvSpPr/>
            <p:nvPr/>
          </p:nvSpPr>
          <p:spPr>
            <a:xfrm>
              <a:off x="107505" y="2315396"/>
              <a:ext cx="6588732" cy="1765581"/>
            </a:xfrm>
            <a:prstGeom prst="round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just">
                <a:buAutoNum type="circleNumDbPlain"/>
              </a:pPr>
              <a:r>
                <a:rPr lang="ko-KR" altLang="en-US" sz="1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과</a:t>
              </a:r>
              <a:r>
                <a:rPr lang="en-US" altLang="ko-KR" sz="1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         에 각각 무엇을 나타낼지 정합니다</a:t>
              </a:r>
              <a:r>
                <a:rPr lang="en-US" altLang="ko-KR" sz="1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457200" indent="-457200" algn="just">
                <a:buAutoNum type="circleNumDbPlain"/>
              </a:pPr>
              <a:endParaRPr lang="en-US" altLang="ko-KR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 algn="just">
                <a:buAutoNum type="circleNumDbPlain"/>
              </a:pPr>
              <a:r>
                <a:rPr lang="ko-KR" altLang="en-US" sz="1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눈금       </a:t>
              </a:r>
              <a:r>
                <a:rPr lang="ko-KR" altLang="en-US" sz="18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칸의 </a:t>
              </a:r>
              <a:r>
                <a:rPr lang="ko-KR" altLang="en-US" sz="1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크기를 정합니다</a:t>
              </a:r>
              <a:r>
                <a:rPr lang="en-US" altLang="ko-KR" sz="1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457200" indent="-457200" algn="just">
                <a:buAutoNum type="circleNumDbPlain"/>
              </a:pPr>
              <a:endParaRPr lang="en-US" altLang="ko-KR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 algn="just">
                <a:buAutoNum type="circleNumDbPlain"/>
              </a:pPr>
              <a:r>
                <a:rPr lang="ko-KR" altLang="en-US" sz="1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자료의 수에 맞게 막대를 그려 막대그래프로 나타냅니다</a:t>
              </a:r>
              <a:r>
                <a:rPr lang="en-US" altLang="ko-KR" sz="1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D83504D-0D84-41B6-B7E4-6938A1719B50}"/>
                </a:ext>
              </a:extLst>
            </p:cNvPr>
            <p:cNvSpPr txBox="1"/>
            <p:nvPr/>
          </p:nvSpPr>
          <p:spPr>
            <a:xfrm>
              <a:off x="702134" y="2530644"/>
              <a:ext cx="6906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5941B07-6023-4930-9B1A-5DD010532C21}"/>
                </a:ext>
              </a:extLst>
            </p:cNvPr>
            <p:cNvSpPr txBox="1"/>
            <p:nvPr/>
          </p:nvSpPr>
          <p:spPr>
            <a:xfrm>
              <a:off x="2122338" y="2530644"/>
              <a:ext cx="6906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E25AC27-DCA0-4796-BF39-8A9C1DAB5090}"/>
                </a:ext>
              </a:extLst>
            </p:cNvPr>
            <p:cNvSpPr txBox="1"/>
            <p:nvPr/>
          </p:nvSpPr>
          <p:spPr>
            <a:xfrm>
              <a:off x="1309426" y="2995705"/>
              <a:ext cx="4177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7072814-2CE9-47E4-A308-8192E9A7E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4" y="1731287"/>
            <a:ext cx="360000" cy="35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138D6FD9-D895-4512-8593-620157743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953" y="1700808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924A6B33-A893-464A-96E7-03D670F65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357" y="2240868"/>
            <a:ext cx="360000" cy="355000"/>
          </a:xfrm>
          <a:prstGeom prst="rect">
            <a:avLst/>
          </a:prstGeom>
        </p:spPr>
      </p:pic>
      <p:pic>
        <p:nvPicPr>
          <p:cNvPr id="29" name="Picture 19">
            <a:extLst>
              <a:ext uri="{FF2B5EF4-FFF2-40B4-BE49-F238E27FC236}">
                <a16:creationId xmlns:a16="http://schemas.microsoft.com/office/drawing/2014/main" xmlns="" id="{BA3E189B-5B08-46BC-8F9D-1BE721681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87724" y="3724780"/>
            <a:ext cx="1150620" cy="14782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" name="말풍선: 사각형 8">
            <a:extLst>
              <a:ext uri="{FF2B5EF4-FFF2-40B4-BE49-F238E27FC236}">
                <a16:creationId xmlns:a16="http://schemas.microsoft.com/office/drawing/2014/main" xmlns="" id="{524C2742-3BDB-45AC-9E91-697C662BE4E5}"/>
              </a:ext>
            </a:extLst>
          </p:cNvPr>
          <p:cNvSpPr/>
          <p:nvPr/>
        </p:nvSpPr>
        <p:spPr>
          <a:xfrm flipH="1">
            <a:off x="3363650" y="3763097"/>
            <a:ext cx="1774255" cy="674015"/>
          </a:xfrm>
          <a:prstGeom prst="wedgeRoundRectCallout">
            <a:avLst>
              <a:gd name="adj1" fmla="val 46135"/>
              <a:gd name="adj2" fmla="val 7598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쓰세요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6B9623D-9350-4B8B-96B8-16F96AA0265D}"/>
              </a:ext>
            </a:extLst>
          </p:cNvPr>
          <p:cNvSpPr/>
          <p:nvPr/>
        </p:nvSpPr>
        <p:spPr>
          <a:xfrm>
            <a:off x="2751858" y="3578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B95EEA93-7FF0-44B2-B366-835DED11062F}"/>
              </a:ext>
            </a:extLst>
          </p:cNvPr>
          <p:cNvSpPr/>
          <p:nvPr/>
        </p:nvSpPr>
        <p:spPr>
          <a:xfrm>
            <a:off x="4307029" y="3695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4724"/>
            <a:ext cx="519132" cy="44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733CB6F2-FF67-4C6B-A038-5B4952C4E35A}"/>
              </a:ext>
            </a:extLst>
          </p:cNvPr>
          <p:cNvSpPr/>
          <p:nvPr/>
        </p:nvSpPr>
        <p:spPr>
          <a:xfrm>
            <a:off x="498525" y="865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7" y="1946535"/>
            <a:ext cx="352671" cy="35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7" y="2431390"/>
            <a:ext cx="352671" cy="36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2" y="2960948"/>
            <a:ext cx="365495" cy="36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막대그래프 그리기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F54C6F5-8A22-4454-8C0D-C7C3E2429812}"/>
              </a:ext>
            </a:extLst>
          </p:cNvPr>
          <p:cNvSpPr txBox="1"/>
          <p:nvPr/>
        </p:nvSpPr>
        <p:spPr>
          <a:xfrm>
            <a:off x="658325" y="2888940"/>
            <a:ext cx="6001907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가로와 세로에 각각 무엇을 나타낼지 정합니다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just">
              <a:buAutoNum type="circleNumDbPlain"/>
            </a:pPr>
            <a:endParaRPr lang="en-US" altLang="ko-KR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눈금 한 칸의 크기를 정합니다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자료의 수에 맞게 막대를 그려 막대그래프로    </a:t>
            </a:r>
            <a:endParaRPr lang="en-US" altLang="ko-KR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328992" y="5173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20EA544-74F5-4FFB-B13A-31B2B1EFB506}"/>
              </a:ext>
            </a:extLst>
          </p:cNvPr>
          <p:cNvSpPr/>
          <p:nvPr/>
        </p:nvSpPr>
        <p:spPr bwMode="auto">
          <a:xfrm>
            <a:off x="650886" y="2278851"/>
            <a:ext cx="4065129" cy="430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자료를 막대그래프로 나타내는 방법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54" y="2418327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5" y="2888940"/>
            <a:ext cx="353449" cy="35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9" y="3488776"/>
            <a:ext cx="353449" cy="36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9" y="4065356"/>
            <a:ext cx="366302" cy="36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05321" y="2991043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214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51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116~117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5643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로봇의 기능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로봇에게 바라는 기능을 조사한 표를 보고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표를 막대그래프로 나타내는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눈금 한 칸의 크기를 다르게 하여 막대그래프로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막대그래프의 막대를 가로로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481752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77~78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7" y="1604119"/>
            <a:ext cx="599039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지훈이네 학교에서 학년별 로봇 만들기 대회 참가자 수를 조사하여 나타낸 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표를 보고 막대그래프로 나타내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B5B3C551-B695-49F4-A265-B80D0AD0DA57}"/>
              </a:ext>
            </a:extLst>
          </p:cNvPr>
          <p:cNvGrpSpPr/>
          <p:nvPr/>
        </p:nvGrpSpPr>
        <p:grpSpPr>
          <a:xfrm>
            <a:off x="3527884" y="958515"/>
            <a:ext cx="3338856" cy="346249"/>
            <a:chOff x="2500096" y="958515"/>
            <a:chExt cx="3338856" cy="346249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9CD24A5-C603-4FD3-89CF-0141C19DE0F9}"/>
              </a:ext>
            </a:extLst>
          </p:cNvPr>
          <p:cNvGrpSpPr/>
          <p:nvPr/>
        </p:nvGrpSpPr>
        <p:grpSpPr>
          <a:xfrm>
            <a:off x="2757547" y="5297420"/>
            <a:ext cx="1540674" cy="269893"/>
            <a:chOff x="7219636" y="456497"/>
            <a:chExt cx="1540674" cy="269893"/>
          </a:xfrm>
        </p:grpSpPr>
        <p:pic>
          <p:nvPicPr>
            <p:cNvPr id="28" name="Picture 11">
              <a:extLst>
                <a:ext uri="{FF2B5EF4-FFF2-40B4-BE49-F238E27FC236}">
                  <a16:creationId xmlns:a16="http://schemas.microsoft.com/office/drawing/2014/main" xmlns="" id="{C5151AE0-19CA-4943-9EA9-196839048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636" y="45649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xmlns="" id="{57832A92-CD2A-4204-9D0D-1E4F30971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578" y="52996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>
              <a:extLst>
                <a:ext uri="{FF2B5EF4-FFF2-40B4-BE49-F238E27FC236}">
                  <a16:creationId xmlns:a16="http://schemas.microsoft.com/office/drawing/2014/main" xmlns="" id="{23936C13-05B2-4145-A5C9-1F6315CC9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3" y="52368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4">
              <a:extLst>
                <a:ext uri="{FF2B5EF4-FFF2-40B4-BE49-F238E27FC236}">
                  <a16:creationId xmlns:a16="http://schemas.microsoft.com/office/drawing/2014/main" xmlns="" id="{94DD1B29-8630-4752-B1A9-CD924E6E5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564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2" name="표 6">
            <a:extLst>
              <a:ext uri="{FF2B5EF4-FFF2-40B4-BE49-F238E27FC236}">
                <a16:creationId xmlns:a16="http://schemas.microsoft.com/office/drawing/2014/main" xmlns="" id="{6133CE5E-5CD4-461D-9B87-571A5142D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29026"/>
              </p:ext>
            </p:extLst>
          </p:nvPr>
        </p:nvGraphicFramePr>
        <p:xfrm>
          <a:off x="395536" y="3291057"/>
          <a:ext cx="622891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915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30127373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52855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3317052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 수 </a:t>
                      </a:r>
                      <a:r>
                        <a:rPr lang="en-US" altLang="ko-KR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14D59E04-33DA-4486-9CE0-B3DB4D9CD95C}"/>
              </a:ext>
            </a:extLst>
          </p:cNvPr>
          <p:cNvSpPr txBox="1"/>
          <p:nvPr/>
        </p:nvSpPr>
        <p:spPr>
          <a:xfrm>
            <a:off x="1858375" y="2816932"/>
            <a:ext cx="3303237" cy="384721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로봇 만들기 대회 참가자 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6420585-46C7-4515-8DAC-E9D0FBFF18AB}"/>
              </a:ext>
            </a:extLst>
          </p:cNvPr>
          <p:cNvSpPr/>
          <p:nvPr/>
        </p:nvSpPr>
        <p:spPr>
          <a:xfrm>
            <a:off x="259595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50040" y="3084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가로 정답 칸 클릭 시 위의 막대 그래프도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7" y="1604119"/>
            <a:ext cx="599039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지훈이네 학교에서 학년별 로봇 만들기 대회 참가자 수를 조사하여 나타낸 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표를 보고 막대그래프로 나타내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B5B3C551-B695-49F4-A265-B80D0AD0DA57}"/>
              </a:ext>
            </a:extLst>
          </p:cNvPr>
          <p:cNvGrpSpPr/>
          <p:nvPr/>
        </p:nvGrpSpPr>
        <p:grpSpPr>
          <a:xfrm>
            <a:off x="3527884" y="958515"/>
            <a:ext cx="3338856" cy="346249"/>
            <a:chOff x="2500096" y="958515"/>
            <a:chExt cx="3338856" cy="346249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61AEC891-8D1F-4FF8-A6AC-1B8AB56303B0}"/>
              </a:ext>
            </a:extLst>
          </p:cNvPr>
          <p:cNvGrpSpPr/>
          <p:nvPr/>
        </p:nvGrpSpPr>
        <p:grpSpPr>
          <a:xfrm>
            <a:off x="2757547" y="5319347"/>
            <a:ext cx="1540674" cy="269893"/>
            <a:chOff x="7219636" y="764704"/>
            <a:chExt cx="1540674" cy="269893"/>
          </a:xfrm>
        </p:grpSpPr>
        <p:pic>
          <p:nvPicPr>
            <p:cNvPr id="33" name="Picture 11">
              <a:extLst>
                <a:ext uri="{FF2B5EF4-FFF2-40B4-BE49-F238E27FC236}">
                  <a16:creationId xmlns:a16="http://schemas.microsoft.com/office/drawing/2014/main" xmlns="" id="{734FD5D9-F16D-4ED0-BE46-564103461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90417" y="7678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:a16="http://schemas.microsoft.com/office/drawing/2014/main" xmlns="" id="{1FA4FADF-1E9B-4CB0-8A35-EB7A4DE3D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0332" y="81911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:a16="http://schemas.microsoft.com/office/drawing/2014/main" xmlns="" id="{C731813D-D41B-4060-986D-109B36FBD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9855" y="81652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>
              <a:extLst>
                <a:ext uri="{FF2B5EF4-FFF2-40B4-BE49-F238E27FC236}">
                  <a16:creationId xmlns:a16="http://schemas.microsoft.com/office/drawing/2014/main" xmlns="" id="{F0F859F3-D03A-4976-AC9D-C3E8C6AD8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9636" y="7647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2" name="표 6">
            <a:extLst>
              <a:ext uri="{FF2B5EF4-FFF2-40B4-BE49-F238E27FC236}">
                <a16:creationId xmlns:a16="http://schemas.microsoft.com/office/drawing/2014/main" xmlns="" id="{339BA807-791F-464D-B022-CD86D59B2A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960440"/>
          <a:ext cx="5976000" cy="2208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816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816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816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816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  <a:gridCol w="816000">
                  <a:extLst>
                    <a:ext uri="{9D8B030D-6E8A-4147-A177-3AD203B41FA5}">
                      <a16:colId xmlns:a16="http://schemas.microsoft.com/office/drawing/2014/main" xmlns="" val="1760434915"/>
                    </a:ext>
                  </a:extLst>
                </a:gridCol>
                <a:gridCol w="816000">
                  <a:extLst>
                    <a:ext uri="{9D8B030D-6E8A-4147-A177-3AD203B41FA5}">
                      <a16:colId xmlns:a16="http://schemas.microsoft.com/office/drawing/2014/main" xmlns="" val="1337467112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76D9B063-0894-4EF8-9154-4077285858AA}"/>
              </a:ext>
            </a:extLst>
          </p:cNvPr>
          <p:cNvGrpSpPr/>
          <p:nvPr/>
        </p:nvGrpSpPr>
        <p:grpSpPr>
          <a:xfrm>
            <a:off x="429563" y="2935977"/>
            <a:ext cx="5884242" cy="2206029"/>
            <a:chOff x="451378" y="2631406"/>
            <a:chExt cx="5884242" cy="2206029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E6F31514-022A-4F20-B7B2-05521113E76A}"/>
                </a:ext>
              </a:extLst>
            </p:cNvPr>
            <p:cNvGrpSpPr/>
            <p:nvPr/>
          </p:nvGrpSpPr>
          <p:grpSpPr>
            <a:xfrm>
              <a:off x="451378" y="2631406"/>
              <a:ext cx="5884242" cy="1933183"/>
              <a:chOff x="451378" y="2750741"/>
              <a:chExt cx="5884242" cy="193318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xmlns="" id="{0F569B74-76C5-4335-B088-5D1D2C149852}"/>
                  </a:ext>
                </a:extLst>
              </p:cNvPr>
              <p:cNvGrpSpPr/>
              <p:nvPr/>
            </p:nvGrpSpPr>
            <p:grpSpPr>
              <a:xfrm>
                <a:off x="1825131" y="3088034"/>
                <a:ext cx="4510489" cy="1553351"/>
                <a:chOff x="1825131" y="3088034"/>
                <a:chExt cx="4510489" cy="1553351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xmlns="" id="{832E73F3-542D-4327-86D6-98A99155104B}"/>
                    </a:ext>
                  </a:extLst>
                </p:cNvPr>
                <p:cNvSpPr/>
                <p:nvPr/>
              </p:nvSpPr>
              <p:spPr>
                <a:xfrm>
                  <a:off x="1825131" y="4347409"/>
                  <a:ext cx="432048" cy="29397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xmlns="" id="{FD14D647-0788-4D9E-88DA-A0AB37E929F1}"/>
                    </a:ext>
                  </a:extLst>
                </p:cNvPr>
                <p:cNvSpPr/>
                <p:nvPr/>
              </p:nvSpPr>
              <p:spPr>
                <a:xfrm>
                  <a:off x="2620886" y="3711816"/>
                  <a:ext cx="432048" cy="92956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xmlns="" id="{80AF32F4-88D6-42BD-85E2-13095DECDD80}"/>
                    </a:ext>
                  </a:extLst>
                </p:cNvPr>
                <p:cNvSpPr/>
                <p:nvPr/>
              </p:nvSpPr>
              <p:spPr>
                <a:xfrm>
                  <a:off x="3439582" y="3088034"/>
                  <a:ext cx="432048" cy="155335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xmlns="" id="{A47DA45E-092F-4FEB-944D-E37530CAE3C3}"/>
                    </a:ext>
                  </a:extLst>
                </p:cNvPr>
                <p:cNvSpPr/>
                <p:nvPr/>
              </p:nvSpPr>
              <p:spPr>
                <a:xfrm>
                  <a:off x="4277270" y="3552552"/>
                  <a:ext cx="432048" cy="108883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xmlns="" id="{18C30B14-A357-44BA-9482-EDEB5C621EBC}"/>
                    </a:ext>
                  </a:extLst>
                </p:cNvPr>
                <p:cNvSpPr/>
                <p:nvPr/>
              </p:nvSpPr>
              <p:spPr>
                <a:xfrm>
                  <a:off x="5090351" y="3408298"/>
                  <a:ext cx="432048" cy="123308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xmlns="" id="{9593012E-7D84-4ABB-90C8-0ADF6F04DC0F}"/>
                    </a:ext>
                  </a:extLst>
                </p:cNvPr>
                <p:cNvSpPr/>
                <p:nvPr/>
              </p:nvSpPr>
              <p:spPr>
                <a:xfrm>
                  <a:off x="5903572" y="3855832"/>
                  <a:ext cx="432048" cy="78555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" name="TextBox 43">
                <a:extLst>
                  <a:ext uri="{FF2B5EF4-FFF2-40B4-BE49-F238E27FC236}">
                    <a16:creationId xmlns:a16="http://schemas.microsoft.com/office/drawing/2014/main" xmlns="" id="{B6C80545-D7C5-413C-85DA-FCB1F6609EB4}"/>
                  </a:ext>
                </a:extLst>
              </p:cNvPr>
              <p:cNvSpPr txBox="1"/>
              <p:nvPr/>
            </p:nvSpPr>
            <p:spPr>
              <a:xfrm>
                <a:off x="467544" y="2750741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      )</a:t>
                </a:r>
              </a:p>
            </p:txBody>
          </p:sp>
          <p:sp>
            <p:nvSpPr>
              <p:cNvPr id="49" name="TextBox 43">
                <a:extLst>
                  <a:ext uri="{FF2B5EF4-FFF2-40B4-BE49-F238E27FC236}">
                    <a16:creationId xmlns:a16="http://schemas.microsoft.com/office/drawing/2014/main" xmlns="" id="{6391CD23-70D3-4A79-B09A-ACC36B64CC89}"/>
                  </a:ext>
                </a:extLst>
              </p:cNvPr>
              <p:cNvSpPr txBox="1"/>
              <p:nvPr/>
            </p:nvSpPr>
            <p:spPr>
              <a:xfrm>
                <a:off x="1330647" y="4406925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50" name="TextBox 43">
                <a:extLst>
                  <a:ext uri="{FF2B5EF4-FFF2-40B4-BE49-F238E27FC236}">
                    <a16:creationId xmlns:a16="http://schemas.microsoft.com/office/drawing/2014/main" xmlns="" id="{D760012E-C256-46A0-AB20-DCCE057211F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2909E77A-62D6-46DE-BD25-0CFF327750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1367" y="4492581"/>
              <a:ext cx="1080473" cy="344854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61BF2837-921E-444F-8EF8-53FCC2160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8734" y="4653546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539E0E92-75C7-47C3-8610-EBF5017A47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9832" y="4653546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1460F3FF-4D46-467F-B496-0F3816FB6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7924" y="4653546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EA483074-2989-4630-9787-74A6DD8E6E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056" y="4653546"/>
            <a:ext cx="360000" cy="355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CBFEB7B6-D9ED-4460-AD89-B9A26A373AA0}"/>
              </a:ext>
            </a:extLst>
          </p:cNvPr>
          <p:cNvGrpSpPr/>
          <p:nvPr/>
        </p:nvGrpSpPr>
        <p:grpSpPr>
          <a:xfrm>
            <a:off x="1956355" y="2348880"/>
            <a:ext cx="3918327" cy="537565"/>
            <a:chOff x="-840152" y="2176445"/>
            <a:chExt cx="3918327" cy="5375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32FAFCD2-E4F1-4B7F-ACE0-66F975D3BAF6}"/>
                </a:ext>
              </a:extLst>
            </p:cNvPr>
            <p:cNvSpPr/>
            <p:nvPr/>
          </p:nvSpPr>
          <p:spPr bwMode="auto">
            <a:xfrm>
              <a:off x="-840152" y="2348880"/>
              <a:ext cx="369676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로봇 만들기 대회 </a:t>
              </a:r>
              <a:r>
                <a:rPr lang="ko-KR" altLang="en-US" sz="16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참가자 수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440F015E-9A14-4BE1-B03A-80515C91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18175" y="2176445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85B962EB-69D6-43C9-B0FF-BB23FE5B6BEA}"/>
              </a:ext>
            </a:extLst>
          </p:cNvPr>
          <p:cNvSpPr/>
          <p:nvPr/>
        </p:nvSpPr>
        <p:spPr>
          <a:xfrm>
            <a:off x="1315506" y="2462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56FB6E4D-C693-4B63-AA56-19C202CA2528}"/>
              </a:ext>
            </a:extLst>
          </p:cNvPr>
          <p:cNvGrpSpPr/>
          <p:nvPr/>
        </p:nvGrpSpPr>
        <p:grpSpPr>
          <a:xfrm>
            <a:off x="1075679" y="4869160"/>
            <a:ext cx="821896" cy="526518"/>
            <a:chOff x="637254" y="2315204"/>
            <a:chExt cx="821896" cy="52651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274914E-78D6-495C-9835-0D6E6D3DC239}"/>
                </a:ext>
              </a:extLst>
            </p:cNvPr>
            <p:cNvSpPr/>
            <p:nvPr/>
          </p:nvSpPr>
          <p:spPr bwMode="auto">
            <a:xfrm>
              <a:off x="637254" y="2315204"/>
              <a:ext cx="69672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학년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07A44E65-CAEE-48FE-A973-2884EDDD4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99150" y="2486722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8C4F09CC-CC4F-47F6-A7A7-1E757D237570}"/>
              </a:ext>
            </a:extLst>
          </p:cNvPr>
          <p:cNvGrpSpPr/>
          <p:nvPr/>
        </p:nvGrpSpPr>
        <p:grpSpPr>
          <a:xfrm>
            <a:off x="1069678" y="3720391"/>
            <a:ext cx="728208" cy="464693"/>
            <a:chOff x="638286" y="2155149"/>
            <a:chExt cx="728208" cy="46469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2818A7A3-8136-42AC-8DD7-4EFC9BC92603}"/>
                </a:ext>
              </a:extLst>
            </p:cNvPr>
            <p:cNvSpPr/>
            <p:nvPr/>
          </p:nvSpPr>
          <p:spPr bwMode="auto">
            <a:xfrm>
              <a:off x="638286" y="2315204"/>
              <a:ext cx="550347" cy="3046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934D4C90-4CA6-4986-92AC-24E8D8781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6494" y="2155149"/>
              <a:ext cx="360000" cy="355000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3D74C943-AECD-4B93-83FC-CF63116ED38C}"/>
              </a:ext>
            </a:extLst>
          </p:cNvPr>
          <p:cNvGrpSpPr/>
          <p:nvPr/>
        </p:nvGrpSpPr>
        <p:grpSpPr>
          <a:xfrm>
            <a:off x="1056294" y="2908136"/>
            <a:ext cx="746603" cy="496019"/>
            <a:chOff x="638285" y="2153351"/>
            <a:chExt cx="746603" cy="496019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E0D6E1F7-EAD3-4947-8DD0-0B1F39BC88C2}"/>
                </a:ext>
              </a:extLst>
            </p:cNvPr>
            <p:cNvSpPr/>
            <p:nvPr/>
          </p:nvSpPr>
          <p:spPr bwMode="auto">
            <a:xfrm>
              <a:off x="638285" y="2350179"/>
              <a:ext cx="550347" cy="29919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xmlns="" id="{AED80EB6-294B-4704-B22C-171030DEA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4888" y="2153351"/>
              <a:ext cx="360000" cy="355000"/>
            </a:xfrm>
            <a:prstGeom prst="rect">
              <a:avLst/>
            </a:prstGeom>
          </p:spPr>
        </p:pic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605AF6BE-083B-4D08-A29B-105780D22696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FF48A738-0C67-4559-A812-7D7B50292BD1}"/>
              </a:ext>
            </a:extLst>
          </p:cNvPr>
          <p:cNvGrpSpPr/>
          <p:nvPr/>
        </p:nvGrpSpPr>
        <p:grpSpPr>
          <a:xfrm>
            <a:off x="143512" y="4693484"/>
            <a:ext cx="1230521" cy="369864"/>
            <a:chOff x="130351" y="2286306"/>
            <a:chExt cx="1230521" cy="36986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4339AD67-B778-407E-81C7-1FC7BFEA13E8}"/>
                </a:ext>
              </a:extLst>
            </p:cNvPr>
            <p:cNvSpPr/>
            <p:nvPr/>
          </p:nvSpPr>
          <p:spPr bwMode="auto">
            <a:xfrm>
              <a:off x="256891" y="2286306"/>
              <a:ext cx="110398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b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참가자 수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xmlns="" id="{F0222608-1246-4387-95C4-CC6E5683F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351" y="2301170"/>
              <a:ext cx="360000" cy="355000"/>
            </a:xfrm>
            <a:prstGeom prst="rect">
              <a:avLst/>
            </a:prstGeom>
          </p:spPr>
        </p:pic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357336BC-D752-457D-A75D-D21C6EDC07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8314" y="4653546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5F1E5465-A127-4370-AB19-363A782B13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7893" y="4653546"/>
            <a:ext cx="360000" cy="355000"/>
          </a:xfrm>
          <a:prstGeom prst="rect">
            <a:avLst/>
          </a:prstGeom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06255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90.Jpg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\app\resource\data\05\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054B116F-87E8-4A72-B175-0C1125783F50}"/>
              </a:ext>
            </a:extLst>
          </p:cNvPr>
          <p:cNvGrpSpPr/>
          <p:nvPr/>
        </p:nvGrpSpPr>
        <p:grpSpPr>
          <a:xfrm>
            <a:off x="680145" y="2699257"/>
            <a:ext cx="528226" cy="516775"/>
            <a:chOff x="800228" y="1750042"/>
            <a:chExt cx="528226" cy="51677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FE096000-17E4-450C-896D-D2A77B44D870}"/>
                </a:ext>
              </a:extLst>
            </p:cNvPr>
            <p:cNvSpPr/>
            <p:nvPr/>
          </p:nvSpPr>
          <p:spPr bwMode="auto">
            <a:xfrm>
              <a:off x="800228" y="1989817"/>
              <a:ext cx="303685" cy="277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712227C4-CB8E-40F0-B5A3-ABFB2A0E6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8454" y="1750042"/>
              <a:ext cx="360000" cy="355000"/>
            </a:xfrm>
            <a:prstGeom prst="rect">
              <a:avLst/>
            </a:prstGeom>
          </p:spPr>
        </p:pic>
      </p:grp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23" y="2589228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605AF6BE-083B-4D08-A29B-105780D22696}"/>
              </a:ext>
            </a:extLst>
          </p:cNvPr>
          <p:cNvSpPr/>
          <p:nvPr/>
        </p:nvSpPr>
        <p:spPr>
          <a:xfrm>
            <a:off x="1933960" y="4240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605AF6BE-083B-4D08-A29B-105780D22696}"/>
              </a:ext>
            </a:extLst>
          </p:cNvPr>
          <p:cNvSpPr/>
          <p:nvPr/>
        </p:nvSpPr>
        <p:spPr>
          <a:xfrm>
            <a:off x="2667532" y="3713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605AF6BE-083B-4D08-A29B-105780D22696}"/>
              </a:ext>
            </a:extLst>
          </p:cNvPr>
          <p:cNvSpPr/>
          <p:nvPr/>
        </p:nvSpPr>
        <p:spPr>
          <a:xfrm>
            <a:off x="3485522" y="3134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605AF6BE-083B-4D08-A29B-105780D22696}"/>
              </a:ext>
            </a:extLst>
          </p:cNvPr>
          <p:cNvSpPr/>
          <p:nvPr/>
        </p:nvSpPr>
        <p:spPr>
          <a:xfrm>
            <a:off x="4285385" y="35670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605AF6BE-083B-4D08-A29B-105780D22696}"/>
              </a:ext>
            </a:extLst>
          </p:cNvPr>
          <p:cNvSpPr/>
          <p:nvPr/>
        </p:nvSpPr>
        <p:spPr>
          <a:xfrm>
            <a:off x="5131736" y="3404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605AF6BE-083B-4D08-A29B-105780D22696}"/>
              </a:ext>
            </a:extLst>
          </p:cNvPr>
          <p:cNvSpPr/>
          <p:nvPr/>
        </p:nvSpPr>
        <p:spPr>
          <a:xfrm>
            <a:off x="6038306" y="3880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81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29F9566C-BCF7-498B-A0E8-387B5FCE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8C6D34A1-B086-44AF-ABB0-4F21BA9AB55A}"/>
              </a:ext>
            </a:extLst>
          </p:cNvPr>
          <p:cNvGrpSpPr/>
          <p:nvPr/>
        </p:nvGrpSpPr>
        <p:grpSpPr>
          <a:xfrm>
            <a:off x="3527884" y="955213"/>
            <a:ext cx="3338856" cy="316849"/>
            <a:chOff x="2500096" y="955213"/>
            <a:chExt cx="3338856" cy="316849"/>
          </a:xfrm>
        </p:grpSpPr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F956F149-B373-4282-BBD3-3319993CD6B2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15E42086-947A-4D9D-8630-F621EB4B2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254B8230-53C8-4521-A647-5C3FF52B4BB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F0107F03-95C2-4A98-9F40-7BDE12F60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A94D910C-4594-4613-9730-B65F8F5DB000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E397B637-9509-4DF3-BBE2-37D0A1CD2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457A680B-5C8B-48DA-8426-21D23872AD3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4DEEBD25-C53B-4667-92DD-3DC2A2773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F67C3A4E-533B-4A96-9B4D-B4249BB671C0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7929F8C5-1B91-44E4-96C2-D14F92174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3A37F340-F212-4BCF-B8DE-7A9A97A14F6F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80E3D38-8AA7-4CF1-9B6F-9F0960881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0BCBE65-9865-496D-9458-0B6AFE0BC12E}"/>
              </a:ext>
            </a:extLst>
          </p:cNvPr>
          <p:cNvSpPr/>
          <p:nvPr/>
        </p:nvSpPr>
        <p:spPr bwMode="auto">
          <a:xfrm>
            <a:off x="2422651" y="4274991"/>
            <a:ext cx="1067524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종류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133B7FF-9755-437F-8AF1-749C43D99728}"/>
              </a:ext>
            </a:extLst>
          </p:cNvPr>
          <p:cNvSpPr/>
          <p:nvPr/>
        </p:nvSpPr>
        <p:spPr bwMode="auto">
          <a:xfrm>
            <a:off x="4578537" y="4274991"/>
            <a:ext cx="1067524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나무 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(2~6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cdata2.tsherpa.co.kr/tsherpa/MultiMedia/Flash/2020/curri/index.html?flashxmlnum=yuni4856&amp;classa=A8-C1-41-MM-MM-04-06-04-0-0-0-0&amp;classno=MM_41_04/suh_0401_05_0004/suh_0401_05_0004_401_1.html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B998AE6D-FE1D-41E6-A31A-E9B1FC7A0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132" y="4110217"/>
            <a:ext cx="360000" cy="355000"/>
          </a:xfrm>
          <a:prstGeom prst="rect">
            <a:avLst/>
          </a:prstGeom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9A68EC34-F6CF-4F72-9A24-E58658C9956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보고 막대그래프로 나타낼 때 가로와 세로는 각각 무엇을 나타내야 하는지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050C2A0B-80E8-4DE7-AC11-148B0C25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xmlns="" id="{99114F27-27CA-4112-96E6-7F2E106CE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52346"/>
              </p:ext>
            </p:extLst>
          </p:nvPr>
        </p:nvGraphicFramePr>
        <p:xfrm>
          <a:off x="719574" y="2932720"/>
          <a:ext cx="5614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35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느티나무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향나무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목련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그루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0665CA79-5BB6-489D-B719-465AAED4C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274" y="4110217"/>
            <a:ext cx="360000" cy="355000"/>
          </a:xfrm>
          <a:prstGeom prst="rect">
            <a:avLst/>
          </a:prstGeom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C7935992-7722-4C4D-865C-B62B0062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2" y="4331551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모서리가 둥근 직사각형 47">
            <a:extLst>
              <a:ext uri="{FF2B5EF4-FFF2-40B4-BE49-F238E27FC236}">
                <a16:creationId xmlns:a16="http://schemas.microsoft.com/office/drawing/2014/main" xmlns="" id="{2FB144FC-D788-4411-89C0-1F8B2F339DDA}"/>
              </a:ext>
            </a:extLst>
          </p:cNvPr>
          <p:cNvSpPr/>
          <p:nvPr/>
        </p:nvSpPr>
        <p:spPr bwMode="auto">
          <a:xfrm>
            <a:off x="2501694" y="2416762"/>
            <a:ext cx="2541502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종류별 나무 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16273" y="4307923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34693" y="4314082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605AF6BE-083B-4D08-A29B-105780D22696}"/>
              </a:ext>
            </a:extLst>
          </p:cNvPr>
          <p:cNvSpPr/>
          <p:nvPr/>
        </p:nvSpPr>
        <p:spPr>
          <a:xfrm>
            <a:off x="4983467" y="4993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29F9566C-BCF7-498B-A0E8-387B5FCE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8C6D34A1-B086-44AF-ABB0-4F21BA9AB55A}"/>
              </a:ext>
            </a:extLst>
          </p:cNvPr>
          <p:cNvGrpSpPr/>
          <p:nvPr/>
        </p:nvGrpSpPr>
        <p:grpSpPr>
          <a:xfrm>
            <a:off x="3527884" y="955213"/>
            <a:ext cx="3338856" cy="316849"/>
            <a:chOff x="2500096" y="955213"/>
            <a:chExt cx="3338856" cy="316849"/>
          </a:xfrm>
        </p:grpSpPr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F956F149-B373-4282-BBD3-3319993CD6B2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15E42086-947A-4D9D-8630-F621EB4B2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254B8230-53C8-4521-A647-5C3FF52B4BB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F0107F03-95C2-4A98-9F40-7BDE12F60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A94D910C-4594-4613-9730-B65F8F5DB000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E397B637-9509-4DF3-BBE2-37D0A1CD2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457A680B-5C8B-48DA-8426-21D23872AD3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4DEEBD25-C53B-4667-92DD-3DC2A2773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F67C3A4E-533B-4A96-9B4D-B4249BB671C0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7929F8C5-1B91-44E4-96C2-D14F92174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3A37F340-F212-4BCF-B8DE-7A9A97A14F6F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80E3D38-8AA7-4CF1-9B6F-9F0960881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0BCBE65-9865-496D-9458-0B6AFE0BC12E}"/>
              </a:ext>
            </a:extLst>
          </p:cNvPr>
          <p:cNvSpPr/>
          <p:nvPr/>
        </p:nvSpPr>
        <p:spPr bwMode="auto">
          <a:xfrm>
            <a:off x="2422651" y="4274991"/>
            <a:ext cx="1067524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종류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133B7FF-9755-437F-8AF1-749C43D99728}"/>
              </a:ext>
            </a:extLst>
          </p:cNvPr>
          <p:cNvSpPr/>
          <p:nvPr/>
        </p:nvSpPr>
        <p:spPr bwMode="auto">
          <a:xfrm>
            <a:off x="4470286" y="4274991"/>
            <a:ext cx="1067524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나무 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(2~6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https://cdata2.tsherpa.co.kr/tsherpa/MultiMedia/Flash/2020/curri/index.html?flashxmlnum=yuni4856&amp;classa=A8-C1-41-MM-MM-04-06-04-0-0-0-0&amp;classno=MM_41_04/suh_0401_05_0004/suh_0401_05_0004_401_1.html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9A68EC34-F6CF-4F72-9A24-E58658C9956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보고 막대그래프로 나타낼 때 가로와 세로는 각각 무엇을 나타내야 하는지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050C2A0B-80E8-4DE7-AC11-148B0C25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xmlns="" id="{99114F27-27CA-4112-96E6-7F2E106CE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3075"/>
              </p:ext>
            </p:extLst>
          </p:nvPr>
        </p:nvGraphicFramePr>
        <p:xfrm>
          <a:off x="719574" y="2932720"/>
          <a:ext cx="5614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35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느티나무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향나무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목련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그루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C7935992-7722-4C4D-865C-B62B0062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2" y="4331551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모서리가 둥근 직사각형 47">
            <a:extLst>
              <a:ext uri="{FF2B5EF4-FFF2-40B4-BE49-F238E27FC236}">
                <a16:creationId xmlns:a16="http://schemas.microsoft.com/office/drawing/2014/main" xmlns="" id="{2FB144FC-D788-4411-89C0-1F8B2F339DDA}"/>
              </a:ext>
            </a:extLst>
          </p:cNvPr>
          <p:cNvSpPr/>
          <p:nvPr/>
        </p:nvSpPr>
        <p:spPr bwMode="auto">
          <a:xfrm>
            <a:off x="2501694" y="2416762"/>
            <a:ext cx="2541502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종류별 나무 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16273" y="4307923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34693" y="4314082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153EE443-9AF0-43F4-A4E6-B0F19B4FC2C4}"/>
              </a:ext>
            </a:extLst>
          </p:cNvPr>
          <p:cNvGrpSpPr/>
          <p:nvPr/>
        </p:nvGrpSpPr>
        <p:grpSpPr>
          <a:xfrm>
            <a:off x="192745" y="4221087"/>
            <a:ext cx="6667165" cy="1016199"/>
            <a:chOff x="192745" y="4257091"/>
            <a:chExt cx="6667165" cy="101619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DA4C8BD-C752-4E0D-B052-2083357B0B9E}"/>
                </a:ext>
              </a:extLst>
            </p:cNvPr>
            <p:cNvSpPr/>
            <p:nvPr/>
          </p:nvSpPr>
          <p:spPr>
            <a:xfrm>
              <a:off x="192745" y="4410274"/>
              <a:ext cx="6667165" cy="6749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:a16="http://schemas.microsoft.com/office/drawing/2014/main" xmlns="" id="{5FAD7193-EA53-48B9-AB8B-DE800C44CD47}"/>
                </a:ext>
              </a:extLst>
            </p:cNvPr>
            <p:cNvSpPr/>
            <p:nvPr/>
          </p:nvSpPr>
          <p:spPr>
            <a:xfrm>
              <a:off x="338478" y="425709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9B7BB4E8-D397-4D56-9EBF-4C628D52E652}"/>
                </a:ext>
              </a:extLst>
            </p:cNvPr>
            <p:cNvSpPr/>
            <p:nvPr/>
          </p:nvSpPr>
          <p:spPr>
            <a:xfrm flipH="1" flipV="1">
              <a:off x="5021192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8" name="TextBox 53">
            <a:extLst>
              <a:ext uri="{FF2B5EF4-FFF2-40B4-BE49-F238E27FC236}">
                <a16:creationId xmlns:a16="http://schemas.microsoft.com/office/drawing/2014/main" xmlns="" id="{D65068D5-FCF7-4CBB-811F-A769E6ABD94C}"/>
              </a:ext>
            </a:extLst>
          </p:cNvPr>
          <p:cNvSpPr txBox="1"/>
          <p:nvPr/>
        </p:nvSpPr>
        <p:spPr>
          <a:xfrm flipH="1">
            <a:off x="389113" y="4545124"/>
            <a:ext cx="6667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가로와 세로에 각각 무엇을 나타낼지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07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B0025DC0-08B6-43A4-B338-CC514F458B95}"/>
              </a:ext>
            </a:extLst>
          </p:cNvPr>
          <p:cNvGrpSpPr/>
          <p:nvPr/>
        </p:nvGrpSpPr>
        <p:grpSpPr>
          <a:xfrm>
            <a:off x="3527884" y="955213"/>
            <a:ext cx="3338856" cy="316849"/>
            <a:chOff x="2500096" y="955213"/>
            <a:chExt cx="3338856" cy="316849"/>
          </a:xfrm>
        </p:grpSpPr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xmlns="" id="{815084DC-00DF-446E-9BF5-403625EE9E39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26B259BC-8C22-4B19-BB87-E39EDBFB4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9420E258-9190-4055-B479-01CBE735A626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78ECE84E-BB28-40D4-9EDD-B11F26292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xmlns="" id="{58164FBB-6679-43F7-93F3-1CB5B8D23117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EF81B8F1-5FFC-4845-90CB-ED7A91D2F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2" name="순서도: 대체 처리 111">
              <a:extLst>
                <a:ext uri="{FF2B5EF4-FFF2-40B4-BE49-F238E27FC236}">
                  <a16:creationId xmlns:a16="http://schemas.microsoft.com/office/drawing/2014/main" xmlns="" id="{7441E9A8-E17B-4B66-9701-4EE35CC77666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00117AF7-CFCD-454F-A459-CE89C3B28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4" name="순서도: 대체 처리 113">
              <a:extLst>
                <a:ext uri="{FF2B5EF4-FFF2-40B4-BE49-F238E27FC236}">
                  <a16:creationId xmlns:a16="http://schemas.microsoft.com/office/drawing/2014/main" xmlns="" id="{53F98329-E0C4-4E73-8835-82592E8D85AA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482F51B4-E81A-40B9-BDBF-8847127F0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6" name="순서도: 대체 처리 115">
              <a:extLst>
                <a:ext uri="{FF2B5EF4-FFF2-40B4-BE49-F238E27FC236}">
                  <a16:creationId xmlns:a16="http://schemas.microsoft.com/office/drawing/2014/main" xmlns="" id="{089CFE22-084B-43A5-AB6C-7CFD99FD23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35997D60-FA76-4D1E-B31E-A37F6E469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374B32F5-E3F8-4F82-8A49-66914CA27D2C}"/>
              </a:ext>
            </a:extLst>
          </p:cNvPr>
          <p:cNvSpPr/>
          <p:nvPr/>
        </p:nvSpPr>
        <p:spPr>
          <a:xfrm>
            <a:off x="3948847" y="1200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4DBF64C0-6DB9-415E-960C-159513AEAA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의 표를 막대그래프로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09834640-7F1D-4723-87A4-84596E58F96D}"/>
              </a:ext>
            </a:extLst>
          </p:cNvPr>
          <p:cNvSpPr/>
          <p:nvPr/>
        </p:nvSpPr>
        <p:spPr>
          <a:xfrm>
            <a:off x="664351" y="1651225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8905740-0689-4974-B763-EDCC564FB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54" y="160411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C7F159C-221A-4C5F-B72F-43E99918D9DC}"/>
              </a:ext>
            </a:extLst>
          </p:cNvPr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(2~6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://cdata2.tsherpa.co.kr/tsherpa/MultiMedia/Flash/2020/curri/index.html?flashxmlnum=yuni4856&amp;classa=A8-C1-41-MM-MM-04-06-04-0-0-0-0&amp;classno=MM_41_04/suh_0401_05_0004/suh_0401_05_0004_401_1.html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보기 버튼 클릭하면 다음과 같이 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37C58016-DE6C-4F21-8A07-D3214A46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9F233721-7B74-4CF3-B041-4F8D1ED7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66F4CB77-34A5-4C5F-A566-6737EC8A3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104" y="1639154"/>
            <a:ext cx="973115" cy="36320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4172F9FB-2B8D-432C-8AD1-80CBA4541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593" y="3391628"/>
            <a:ext cx="2687942" cy="1742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1750B497-6FB6-4074-AF72-DBD7E7FE4C05}"/>
              </a:ext>
            </a:extLst>
          </p:cNvPr>
          <p:cNvSpPr/>
          <p:nvPr/>
        </p:nvSpPr>
        <p:spPr>
          <a:xfrm>
            <a:off x="5654554" y="1891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BFE2331E-04F0-4C88-BCB4-5D16ACBDD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8756" y="2895119"/>
            <a:ext cx="4282145" cy="200570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C3035CB3-7959-4D81-9189-F21D723832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0901" y="2717314"/>
            <a:ext cx="360000" cy="355000"/>
          </a:xfrm>
          <a:prstGeom prst="rect">
            <a:avLst/>
          </a:prstGeom>
        </p:spPr>
      </p:pic>
      <p:sp>
        <p:nvSpPr>
          <p:cNvPr id="78" name="모서리가 둥근 직사각형 47">
            <a:extLst>
              <a:ext uri="{FF2B5EF4-FFF2-40B4-BE49-F238E27FC236}">
                <a16:creationId xmlns:a16="http://schemas.microsoft.com/office/drawing/2014/main" xmlns="" id="{DE134F28-FC82-4FF4-9A36-DBDA86948FEA}"/>
              </a:ext>
            </a:extLst>
          </p:cNvPr>
          <p:cNvSpPr/>
          <p:nvPr/>
        </p:nvSpPr>
        <p:spPr bwMode="auto">
          <a:xfrm>
            <a:off x="2501694" y="2416762"/>
            <a:ext cx="2541502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종류별 나무 수</a:t>
            </a: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49BB6D84-0A54-4A49-A37E-FE4070D3FFAF}"/>
              </a:ext>
            </a:extLst>
          </p:cNvPr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향나무는 몇 그루인지 쓰시오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D5089E28-3960-479B-A382-D1398A580865}"/>
              </a:ext>
            </a:extLst>
          </p:cNvPr>
          <p:cNvSpPr txBox="1"/>
          <p:nvPr/>
        </p:nvSpPr>
        <p:spPr>
          <a:xfrm flipH="1">
            <a:off x="3635896" y="5113121"/>
            <a:ext cx="7636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그루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957C6A6E-FE8D-4215-8041-9DEFFC323CA7}"/>
              </a:ext>
            </a:extLst>
          </p:cNvPr>
          <p:cNvSpPr/>
          <p:nvPr/>
        </p:nvSpPr>
        <p:spPr bwMode="auto">
          <a:xfrm>
            <a:off x="2864836" y="5120095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9298006B-28C2-4403-BC93-C077DB6AC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734" y="4977172"/>
            <a:ext cx="360000" cy="355000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45337EBF-7B93-4FF7-8C15-8E9B5A796108}"/>
              </a:ext>
            </a:extLst>
          </p:cNvPr>
          <p:cNvGrpSpPr/>
          <p:nvPr/>
        </p:nvGrpSpPr>
        <p:grpSpPr>
          <a:xfrm>
            <a:off x="3527884" y="955213"/>
            <a:ext cx="3338856" cy="316849"/>
            <a:chOff x="2500096" y="955213"/>
            <a:chExt cx="3338856" cy="316849"/>
          </a:xfrm>
        </p:grpSpPr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05726E99-38DD-4DD7-9200-AE09BD47F8CD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62681466-3757-45E1-AAE1-1422498F5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89700DB1-D4D8-437F-990B-6421659C1742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8B2580BF-2CF2-4A95-8523-74F46B056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FCEAFBB4-97C5-4C14-87BE-03BAA48BB657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606F29CC-8223-40C5-A359-13899579F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EC63825D-A86F-4BCB-AD04-9E2EBBF9FB75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94577CD5-C386-41C8-9E74-1D5710C50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xmlns="" id="{AA5FC4A0-8A09-4881-A738-7D86161B9C37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3B667AA1-40EC-40D6-8F88-546D1E859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A86CAC06-73F0-4646-8128-4A417DCC66DD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B531BE11-DA33-4258-B9C3-E6519B271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267F2CF6-5DC5-4957-934F-EE64C1CC653E}"/>
              </a:ext>
            </a:extLst>
          </p:cNvPr>
          <p:cNvSpPr txBox="1"/>
          <p:nvPr/>
        </p:nvSpPr>
        <p:spPr>
          <a:xfrm>
            <a:off x="429295" y="1988840"/>
            <a:ext cx="61229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종류별 나무 수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6">
            <a:extLst>
              <a:ext uri="{FF2B5EF4-FFF2-40B4-BE49-F238E27FC236}">
                <a16:creationId xmlns:a16="http://schemas.microsoft.com/office/drawing/2014/main" xmlns="" id="{C2552008-ECA2-49A0-915F-85DF1C5DC0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306996"/>
          <a:ext cx="5940000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</a:tblGrid>
              <a:tr h="0">
                <a:tc rowSpan="17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65417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9024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4244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34355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0738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느티나무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132E85ED-11B0-4F38-9675-D530E0334E3C}"/>
              </a:ext>
            </a:extLst>
          </p:cNvPr>
          <p:cNvGrpSpPr/>
          <p:nvPr/>
        </p:nvGrpSpPr>
        <p:grpSpPr>
          <a:xfrm>
            <a:off x="323528" y="2276872"/>
            <a:ext cx="5557975" cy="2744736"/>
            <a:chOff x="345343" y="2415382"/>
            <a:chExt cx="5557975" cy="2744736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9416304B-2DBB-403C-8E94-F03EC8E84156}"/>
                </a:ext>
              </a:extLst>
            </p:cNvPr>
            <p:cNvGrpSpPr/>
            <p:nvPr/>
          </p:nvGrpSpPr>
          <p:grpSpPr>
            <a:xfrm>
              <a:off x="345343" y="2415382"/>
              <a:ext cx="5557975" cy="2744736"/>
              <a:chOff x="345343" y="2534717"/>
              <a:chExt cx="5557975" cy="2744736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xmlns="" id="{765F6F79-C39F-4CAE-9976-0CCE6448DD62}"/>
                  </a:ext>
                </a:extLst>
              </p:cNvPr>
              <p:cNvGrpSpPr/>
              <p:nvPr/>
            </p:nvGrpSpPr>
            <p:grpSpPr>
              <a:xfrm>
                <a:off x="2210953" y="2848645"/>
                <a:ext cx="3692365" cy="2042649"/>
                <a:chOff x="2210953" y="2848645"/>
                <a:chExt cx="3692365" cy="2042649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xmlns="" id="{692C20BD-3CC9-4F10-A41C-5CBF24C26CA8}"/>
                    </a:ext>
                  </a:extLst>
                </p:cNvPr>
                <p:cNvSpPr/>
                <p:nvPr/>
              </p:nvSpPr>
              <p:spPr>
                <a:xfrm>
                  <a:off x="2210953" y="3663390"/>
                  <a:ext cx="432048" cy="12279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xmlns="" id="{7FB8D3EF-C77A-483E-9949-F25F2357C94A}"/>
                    </a:ext>
                  </a:extLst>
                </p:cNvPr>
                <p:cNvSpPr/>
                <p:nvPr/>
              </p:nvSpPr>
              <p:spPr>
                <a:xfrm>
                  <a:off x="3859742" y="2848645"/>
                  <a:ext cx="432048" cy="204264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xmlns="" id="{34A40D48-2508-4C56-AFDF-4179424497DA}"/>
                    </a:ext>
                  </a:extLst>
                </p:cNvPr>
                <p:cNvSpPr/>
                <p:nvPr/>
              </p:nvSpPr>
              <p:spPr>
                <a:xfrm>
                  <a:off x="5471270" y="4072287"/>
                  <a:ext cx="432048" cy="81900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8" name="TextBox 43">
                <a:extLst>
                  <a:ext uri="{FF2B5EF4-FFF2-40B4-BE49-F238E27FC236}">
                    <a16:creationId xmlns:a16="http://schemas.microsoft.com/office/drawing/2014/main" xmlns="" id="{61BE5471-546B-4763-9889-2AB22D7317D2}"/>
                  </a:ext>
                </a:extLst>
              </p:cNvPr>
              <p:cNvSpPr txBox="1"/>
              <p:nvPr/>
            </p:nvSpPr>
            <p:spPr>
              <a:xfrm>
                <a:off x="381347" y="2534717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그루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59" name="TextBox 43">
                <a:extLst>
                  <a:ext uri="{FF2B5EF4-FFF2-40B4-BE49-F238E27FC236}">
                    <a16:creationId xmlns:a16="http://schemas.microsoft.com/office/drawing/2014/main" xmlns="" id="{2D1B9CAD-568E-4D1C-A3DB-94A6DBDABD17}"/>
                  </a:ext>
                </a:extLst>
              </p:cNvPr>
              <p:cNvSpPr txBox="1"/>
              <p:nvPr/>
            </p:nvSpPr>
            <p:spPr>
              <a:xfrm>
                <a:off x="1317451" y="4658953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60" name="TextBox 43">
                <a:extLst>
                  <a:ext uri="{FF2B5EF4-FFF2-40B4-BE49-F238E27FC236}">
                    <a16:creationId xmlns:a16="http://schemas.microsoft.com/office/drawing/2014/main" xmlns="" id="{9222D884-C32C-4C89-BBE9-5DDD5AC61A2D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TextBox 43">
                <a:extLst>
                  <a:ext uri="{FF2B5EF4-FFF2-40B4-BE49-F238E27FC236}">
                    <a16:creationId xmlns:a16="http://schemas.microsoft.com/office/drawing/2014/main" xmlns="" id="{D0EFFBBB-0864-49F4-BACF-10C78C10700A}"/>
                  </a:ext>
                </a:extLst>
              </p:cNvPr>
              <p:cNvSpPr txBox="1"/>
              <p:nvPr/>
            </p:nvSpPr>
            <p:spPr>
              <a:xfrm>
                <a:off x="1317451" y="4072287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3" name="TextBox 43">
                <a:extLst>
                  <a:ext uri="{FF2B5EF4-FFF2-40B4-BE49-F238E27FC236}">
                    <a16:creationId xmlns:a16="http://schemas.microsoft.com/office/drawing/2014/main" xmlns="" id="{7E1E3AF5-1ACA-4C7B-A0A8-7D9F466C667F}"/>
                  </a:ext>
                </a:extLst>
              </p:cNvPr>
              <p:cNvSpPr txBox="1"/>
              <p:nvPr/>
            </p:nvSpPr>
            <p:spPr>
              <a:xfrm>
                <a:off x="1317451" y="338639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64" name="TextBox 43">
                <a:extLst>
                  <a:ext uri="{FF2B5EF4-FFF2-40B4-BE49-F238E27FC236}">
                    <a16:creationId xmlns:a16="http://schemas.microsoft.com/office/drawing/2014/main" xmlns="" id="{C3F5B130-831D-4CE1-A738-4E78EB71B9AE}"/>
                  </a:ext>
                </a:extLst>
              </p:cNvPr>
              <p:cNvSpPr txBox="1"/>
              <p:nvPr/>
            </p:nvSpPr>
            <p:spPr>
              <a:xfrm>
                <a:off x="1317451" y="2701526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:a16="http://schemas.microsoft.com/office/drawing/2014/main" xmlns="" id="{EC1E0A84-C92D-487E-B89E-5DB0CFE72552}"/>
                  </a:ext>
                </a:extLst>
              </p:cNvPr>
              <p:cNvSpPr txBox="1"/>
              <p:nvPr/>
            </p:nvSpPr>
            <p:spPr>
              <a:xfrm>
                <a:off x="345343" y="4850006"/>
                <a:ext cx="8052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 smtClean="0">
                    <a:latin typeface="맑은 고딕" pitchFamily="50" charset="-127"/>
                    <a:ea typeface="맑은 고딕" pitchFamily="50" charset="-127"/>
                  </a:rPr>
                  <a:t>나무 수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TextBox 43">
                <a:extLst>
                  <a:ext uri="{FF2B5EF4-FFF2-40B4-BE49-F238E27FC236}">
                    <a16:creationId xmlns:a16="http://schemas.microsoft.com/office/drawing/2014/main" xmlns="" id="{325557EF-464D-45DB-BE62-70D336813883}"/>
                  </a:ext>
                </a:extLst>
              </p:cNvPr>
              <p:cNvSpPr txBox="1"/>
              <p:nvPr/>
            </p:nvSpPr>
            <p:spPr>
              <a:xfrm>
                <a:off x="1042284" y="4971676"/>
                <a:ext cx="8052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종류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2DB9D650-53B9-4BFD-BDC0-3617121CDC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1367" y="4780613"/>
              <a:ext cx="1080473" cy="344854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(2~6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://cdata2.tsherpa.co.kr/tsherpa/MultiMedia/Flash/2020/curri/index.html?flashxmlnum=yuni4856&amp;classa=A8-C1-41-MM-MM-04-06-04-0-0-0-0&amp;classno=MM_41_04/suh_0401_05_0004/suh_0401_05_0004_401_1.html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A91F8E3F-9C26-4BBA-8CC4-CB9F20C48A05}"/>
              </a:ext>
            </a:extLst>
          </p:cNvPr>
          <p:cNvGrpSpPr/>
          <p:nvPr/>
        </p:nvGrpSpPr>
        <p:grpSpPr>
          <a:xfrm>
            <a:off x="3527884" y="955213"/>
            <a:ext cx="3338856" cy="316849"/>
            <a:chOff x="2500096" y="955213"/>
            <a:chExt cx="3338856" cy="316849"/>
          </a:xfrm>
        </p:grpSpPr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A05F859A-A387-4C24-AFFE-6CD460D4CEB9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5CDC3F43-CEBC-4A29-9602-D5F346692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F8BCCD5A-0B70-46A9-9DAE-44FDDAAF6192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7B867E18-0FEC-4A19-9CD5-A9084678E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F9F527A2-7C78-4923-BDF3-BE6F984E851E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E26D4CEA-6649-4CA1-A88E-5DBA6EF1B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32A13759-CD4A-490D-97CA-7DFE989B6EB9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9073DF42-F323-469A-911E-C0690D81A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ED0B3F65-7BD8-41C7-856F-AEBCFD771996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B07C0F7A-0044-450F-98D2-69E5FF687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DA82A5DA-4DF5-4E6D-B352-4FFA555280D8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21D7EAD3-2ABC-47AF-940F-1BD856C7D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5F204B20-D40C-4BE1-B56F-5A593C84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(2~6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://cdata2.tsherpa.co.kr/tsherpa/MultiMedia/Flash/2020/curri/index.html?flashxmlnum=yuni4856&amp;classa=A8-C1-41-MM-MM-04-06-04-0-0-0-0&amp;classno=MM_41_04/suh_0401_05_0004/suh_0401_05_0004_401_1.html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A6FCC5B7-8761-4152-85AC-7B9789AEABE9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민정이네 반 학생들의 혈액형을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명을 나타낸다면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형인 학생 수는 몇 칸으로 나타내야 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모서리가 둥근 직사각형 47">
            <a:extLst>
              <a:ext uri="{FF2B5EF4-FFF2-40B4-BE49-F238E27FC236}">
                <a16:creationId xmlns:a16="http://schemas.microsoft.com/office/drawing/2014/main" xmlns="" id="{D0F0DF8F-B536-48EB-B4F4-AE9C1D7EBD0D}"/>
              </a:ext>
            </a:extLst>
          </p:cNvPr>
          <p:cNvSpPr/>
          <p:nvPr/>
        </p:nvSpPr>
        <p:spPr bwMode="auto">
          <a:xfrm>
            <a:off x="2361321" y="2751115"/>
            <a:ext cx="2210680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혈액형별 학생 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DC75CED-9645-42BF-81E0-96CDB60447AC}"/>
              </a:ext>
            </a:extLst>
          </p:cNvPr>
          <p:cNvSpPr txBox="1"/>
          <p:nvPr/>
        </p:nvSpPr>
        <p:spPr>
          <a:xfrm>
            <a:off x="3498269" y="4852643"/>
            <a:ext cx="479035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23311653-7B21-49DD-A849-7FB304D4B9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075" y="4545124"/>
            <a:ext cx="378494" cy="403282"/>
          </a:xfrm>
          <a:prstGeom prst="rect">
            <a:avLst/>
          </a:prstGeom>
        </p:spPr>
      </p:pic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xmlns="" id="{EAC50AE2-538F-4A7B-AB55-B60B5B10B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91917"/>
              </p:ext>
            </p:extLst>
          </p:nvPr>
        </p:nvGraphicFramePr>
        <p:xfrm>
          <a:off x="644498" y="3343924"/>
          <a:ext cx="567792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78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8146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46321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46321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46321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946321">
                  <a:extLst>
                    <a:ext uri="{9D8B030D-6E8A-4147-A177-3AD203B41FA5}">
                      <a16:colId xmlns:a16="http://schemas.microsoft.com/office/drawing/2014/main" xmlns="" val="2003325406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혈액형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3893243" y="4845671"/>
            <a:ext cx="642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605AF6BE-083B-4D08-A29B-105780D22696}"/>
              </a:ext>
            </a:extLst>
          </p:cNvPr>
          <p:cNvSpPr/>
          <p:nvPr/>
        </p:nvSpPr>
        <p:spPr>
          <a:xfrm>
            <a:off x="4983467" y="4993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A91F8E3F-9C26-4BBA-8CC4-CB9F20C48A05}"/>
              </a:ext>
            </a:extLst>
          </p:cNvPr>
          <p:cNvGrpSpPr/>
          <p:nvPr/>
        </p:nvGrpSpPr>
        <p:grpSpPr>
          <a:xfrm>
            <a:off x="3527884" y="955213"/>
            <a:ext cx="3338856" cy="316849"/>
            <a:chOff x="2500096" y="955213"/>
            <a:chExt cx="3338856" cy="316849"/>
          </a:xfrm>
        </p:grpSpPr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A05F859A-A387-4C24-AFFE-6CD460D4CEB9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5CDC3F43-CEBC-4A29-9602-D5F346692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F8BCCD5A-0B70-46A9-9DAE-44FDDAAF6192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7B867E18-0FEC-4A19-9CD5-A9084678E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F9F527A2-7C78-4923-BDF3-BE6F984E851E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E26D4CEA-6649-4CA1-A88E-5DBA6EF1B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32A13759-CD4A-490D-97CA-7DFE989B6EB9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9073DF42-F323-469A-911E-C0690D81A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ED0B3F65-7BD8-41C7-856F-AEBCFD771996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B07C0F7A-0044-450F-98D2-69E5FF687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DA82A5DA-4DF5-4E6D-B352-4FFA555280D8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21D7EAD3-2ABC-47AF-940F-1BD856C7D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5F204B20-D40C-4BE1-B56F-5A593C84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(2~6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https://cdata2.tsherpa.co.kr/tsherpa/MultiMedia/Flash/2020/curri/index.html?flashxmlnum=yuni4856&amp;classa=A8-C1-41-MM-MM-04-06-04-0-0-0-0&amp;classno=MM_41_04/suh_0401_05_0004/suh_0401_05_0004_401_1.html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A6FCC5B7-8761-4152-85AC-7B9789AEABE9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민정이네 반 학생들의 혈액형을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명을 나타낸다면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형인 학생 수는 몇 칸으로 나타내야 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모서리가 둥근 직사각형 47">
            <a:extLst>
              <a:ext uri="{FF2B5EF4-FFF2-40B4-BE49-F238E27FC236}">
                <a16:creationId xmlns:a16="http://schemas.microsoft.com/office/drawing/2014/main" xmlns="" id="{D0F0DF8F-B536-48EB-B4F4-AE9C1D7EBD0D}"/>
              </a:ext>
            </a:extLst>
          </p:cNvPr>
          <p:cNvSpPr/>
          <p:nvPr/>
        </p:nvSpPr>
        <p:spPr bwMode="auto">
          <a:xfrm>
            <a:off x="2361321" y="2751115"/>
            <a:ext cx="2210680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혈액형별 학생 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DC75CED-9645-42BF-81E0-96CDB60447AC}"/>
              </a:ext>
            </a:extLst>
          </p:cNvPr>
          <p:cNvSpPr txBox="1"/>
          <p:nvPr/>
        </p:nvSpPr>
        <p:spPr>
          <a:xfrm>
            <a:off x="3498269" y="4852643"/>
            <a:ext cx="479035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23311653-7B21-49DD-A849-7FB304D4B9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075" y="4545124"/>
            <a:ext cx="378494" cy="403282"/>
          </a:xfrm>
          <a:prstGeom prst="rect">
            <a:avLst/>
          </a:prstGeom>
        </p:spPr>
      </p:pic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xmlns="" id="{EAC50AE2-538F-4A7B-AB55-B60B5B10B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951587"/>
              </p:ext>
            </p:extLst>
          </p:nvPr>
        </p:nvGraphicFramePr>
        <p:xfrm>
          <a:off x="644498" y="3343924"/>
          <a:ext cx="567792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78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8146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46321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46321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46321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946321">
                  <a:extLst>
                    <a:ext uri="{9D8B030D-6E8A-4147-A177-3AD203B41FA5}">
                      <a16:colId xmlns:a16="http://schemas.microsoft.com/office/drawing/2014/main" xmlns="" val="2003325406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혈액형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3893243" y="4845671"/>
            <a:ext cx="642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82A0F70D-5AB7-465D-A993-AB6EFD325A5D}"/>
              </a:ext>
            </a:extLst>
          </p:cNvPr>
          <p:cNvGrpSpPr/>
          <p:nvPr/>
        </p:nvGrpSpPr>
        <p:grpSpPr>
          <a:xfrm>
            <a:off x="192745" y="4221087"/>
            <a:ext cx="6667165" cy="1016199"/>
            <a:chOff x="192745" y="4257091"/>
            <a:chExt cx="6667165" cy="101619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42B50A5-D637-42E7-9B5C-E23F88333885}"/>
                </a:ext>
              </a:extLst>
            </p:cNvPr>
            <p:cNvSpPr/>
            <p:nvPr/>
          </p:nvSpPr>
          <p:spPr>
            <a:xfrm>
              <a:off x="192745" y="4410274"/>
              <a:ext cx="6667165" cy="6749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8">
              <a:extLst>
                <a:ext uri="{FF2B5EF4-FFF2-40B4-BE49-F238E27FC236}">
                  <a16:creationId xmlns:a16="http://schemas.microsoft.com/office/drawing/2014/main" xmlns="" id="{37FC6BC2-55A4-461E-AF6A-0B9DA64DF52A}"/>
                </a:ext>
              </a:extLst>
            </p:cNvPr>
            <p:cNvSpPr/>
            <p:nvPr/>
          </p:nvSpPr>
          <p:spPr>
            <a:xfrm>
              <a:off x="338478" y="425709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xmlns="" id="{8B89E686-0860-425A-B23B-BA05C88CF69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5" name="TextBox 53">
            <a:extLst>
              <a:ext uri="{FF2B5EF4-FFF2-40B4-BE49-F238E27FC236}">
                <a16:creationId xmlns:a16="http://schemas.microsoft.com/office/drawing/2014/main" xmlns="" id="{9196B402-7D4A-48BD-A851-9B154282A880}"/>
              </a:ext>
            </a:extLst>
          </p:cNvPr>
          <p:cNvSpPr txBox="1"/>
          <p:nvPr/>
        </p:nvSpPr>
        <p:spPr>
          <a:xfrm flipH="1">
            <a:off x="431540" y="4545124"/>
            <a:ext cx="56937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형인 학생은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칸으로 나타내야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814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CA9707B4-9F2E-4FD6-939A-4A5579D09D79}"/>
              </a:ext>
            </a:extLst>
          </p:cNvPr>
          <p:cNvGrpSpPr/>
          <p:nvPr/>
        </p:nvGrpSpPr>
        <p:grpSpPr>
          <a:xfrm>
            <a:off x="3527884" y="955213"/>
            <a:ext cx="3338856" cy="316849"/>
            <a:chOff x="2500096" y="955213"/>
            <a:chExt cx="3338856" cy="316849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617BCA9A-5B78-4019-8F06-D925DB46976C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40E17517-062D-44DD-80C0-63172EDCB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E0FC724E-DCD2-42D3-B46B-75B2CAE2EDB3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CC123188-176F-47C7-B304-299C43848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1DA052A2-44AC-4614-8E77-4555D67A87D2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AE655ECD-3C3B-45D4-B2DA-A3ACE56C4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CC763579-90E3-409B-9E6A-757C49FB6354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45260E4B-A140-41D3-91BE-DB21945BE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A99D9B48-3D21-4509-8DB7-236C5E930D24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24A20229-A3A5-463A-AD32-C498E0000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85A45BD2-B083-4A49-8424-0ED34A196EF6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13D5257E-2B3C-4F7B-8B5A-425B6A30E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EBCA2B83-DF73-45CB-BC9C-6FF2E46AD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표를 막대그래프로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모서리가 둥근 직사각형 47">
            <a:extLst>
              <a:ext uri="{FF2B5EF4-FFF2-40B4-BE49-F238E27FC236}">
                <a16:creationId xmlns:a16="http://schemas.microsoft.com/office/drawing/2014/main" xmlns="" id="{C8AB9774-3510-4D27-B0A1-50083FBB1332}"/>
              </a:ext>
            </a:extLst>
          </p:cNvPr>
          <p:cNvSpPr/>
          <p:nvPr/>
        </p:nvSpPr>
        <p:spPr bwMode="auto">
          <a:xfrm>
            <a:off x="2361321" y="2476320"/>
            <a:ext cx="2210680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혈액형별 학생 수</a:t>
            </a: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361FC383-6F0E-4472-8882-27F5BE00EB14}"/>
              </a:ext>
            </a:extLst>
          </p:cNvPr>
          <p:cNvSpPr/>
          <p:nvPr/>
        </p:nvSpPr>
        <p:spPr>
          <a:xfrm>
            <a:off x="703748" y="1659312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A0ACE33-726A-47D5-853D-4AD7B5F8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80" y="160363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6084AC5-B122-4F63-B3C8-404005201ADB}"/>
              </a:ext>
            </a:extLst>
          </p:cNvPr>
          <p:cNvSpPr txBox="1"/>
          <p:nvPr/>
        </p:nvSpPr>
        <p:spPr>
          <a:xfrm>
            <a:off x="7018371" y="1094755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(2~6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://cdata2.tsherpa.co.kr/tsherpa/MultiMedia/Flash/2020/curri/index.html?flashxmlnum=yuni4856&amp;classa=A8-C1-41-MM-MM-04-06-04-0-0-0-0&amp;classno=MM_41_04/suh_0401_05_0004/suh_0401_05_0004_401_1.html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보기 버튼 클릭하면 다음과 같이 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16E7E985-9995-421A-AB28-9D050E783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104" y="1639154"/>
            <a:ext cx="973115" cy="363205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088263CB-94B9-4DEC-A63B-0AE3C277767A}"/>
              </a:ext>
            </a:extLst>
          </p:cNvPr>
          <p:cNvSpPr/>
          <p:nvPr/>
        </p:nvSpPr>
        <p:spPr>
          <a:xfrm>
            <a:off x="5654554" y="1891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22F0FE67-987A-4B5D-92D5-6132DD8F0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716" y="3429000"/>
            <a:ext cx="2062988" cy="1319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6D5485D6-5B0B-4B5B-8F4F-2A9269859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6166" y="3030555"/>
            <a:ext cx="4128830" cy="194140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B2FAA60-036D-44D2-B06A-02D45B39EF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8838" y="287016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65673A8-D91B-4B6B-9409-0F0559F6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2" y="908720"/>
            <a:ext cx="6924993" cy="465689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9097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5496" y="872716"/>
            <a:ext cx="6924993" cy="471292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로봇의 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231287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FD88260D-6D35-4938-BCD7-32B4E57EA7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" t="17780" r="16644" b="30841"/>
          <a:stretch/>
        </p:blipFill>
        <p:spPr>
          <a:xfrm>
            <a:off x="648480" y="2193035"/>
            <a:ext cx="5752619" cy="19713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930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5_2_3_popup.svg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74" name="말풍선: 사각형 8">
            <a:extLst>
              <a:ext uri="{FF2B5EF4-FFF2-40B4-BE49-F238E27FC236}">
                <a16:creationId xmlns:a16="http://schemas.microsoft.com/office/drawing/2014/main" xmlns="" id="{08F0B304-735C-47C1-A2A3-19939F7BEFCC}"/>
              </a:ext>
            </a:extLst>
          </p:cNvPr>
          <p:cNvSpPr/>
          <p:nvPr/>
        </p:nvSpPr>
        <p:spPr>
          <a:xfrm flipH="1">
            <a:off x="971600" y="2024844"/>
            <a:ext cx="2060152" cy="969633"/>
          </a:xfrm>
          <a:prstGeom prst="wedgeRoundRectCallout">
            <a:avLst>
              <a:gd name="adj1" fmla="val -37002"/>
              <a:gd name="adj2" fmla="val 6403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반 학생들이 로봇에게 바라는 기능을 조사하여 표로 </a:t>
            </a:r>
            <a:r>
              <a:rPr lang="ko-KR" altLang="en-US" sz="15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나타냈어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말풍선: 사각형 8">
            <a:extLst>
              <a:ext uri="{FF2B5EF4-FFF2-40B4-BE49-F238E27FC236}">
                <a16:creationId xmlns:a16="http://schemas.microsoft.com/office/drawing/2014/main" xmlns="" id="{1A4D616E-2802-428B-9F19-98DC2CFA5ABD}"/>
              </a:ext>
            </a:extLst>
          </p:cNvPr>
          <p:cNvSpPr/>
          <p:nvPr/>
        </p:nvSpPr>
        <p:spPr>
          <a:xfrm flipH="1">
            <a:off x="3182807" y="2193035"/>
            <a:ext cx="1935526" cy="850635"/>
          </a:xfrm>
          <a:prstGeom prst="wedgeRoundRectCallout">
            <a:avLst>
              <a:gd name="adj1" fmla="val 18051"/>
              <a:gd name="adj2" fmla="val 71336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표를 막대그래프로 나타내려면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해야 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6">
            <a:extLst>
              <a:ext uri="{FF2B5EF4-FFF2-40B4-BE49-F238E27FC236}">
                <a16:creationId xmlns:a16="http://schemas.microsoft.com/office/drawing/2014/main" xmlns="" id="{D12DB139-1BA3-4802-BD98-C659F25AF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15963"/>
              </p:ext>
            </p:extLst>
          </p:nvPr>
        </p:nvGraphicFramePr>
        <p:xfrm>
          <a:off x="192745" y="4324273"/>
          <a:ext cx="6667165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433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94493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94493">
                  <a:extLst>
                    <a:ext uri="{9D8B030D-6E8A-4147-A177-3AD203B41FA5}">
                      <a16:colId xmlns:a16="http://schemas.microsoft.com/office/drawing/2014/main" xmlns="" val="1301273733"/>
                    </a:ext>
                  </a:extLst>
                </a:gridCol>
                <a:gridCol w="1094493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94493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955760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짐 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춤추기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함께 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78B55667-D2FA-44C7-A0B0-162FDBAE023E}"/>
              </a:ext>
            </a:extLst>
          </p:cNvPr>
          <p:cNvSpPr txBox="1"/>
          <p:nvPr/>
        </p:nvSpPr>
        <p:spPr>
          <a:xfrm>
            <a:off x="2172808" y="3978717"/>
            <a:ext cx="31006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로봇에게 바라는 기능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FE376FDB-EE42-40D8-87DB-775749875D61}"/>
              </a:ext>
            </a:extLst>
          </p:cNvPr>
          <p:cNvGrpSpPr/>
          <p:nvPr/>
        </p:nvGrpSpPr>
        <p:grpSpPr>
          <a:xfrm>
            <a:off x="5374090" y="1368711"/>
            <a:ext cx="521274" cy="258880"/>
            <a:chOff x="3792317" y="345499"/>
            <a:chExt cx="521274" cy="25888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288270BD-3E03-41F6-9089-F9F56D6CE0FD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846DE9D5-39DD-4699-AD7D-DAB84E47F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E6F82B62-3173-426E-A21A-FA10F4B42F4F}"/>
              </a:ext>
            </a:extLst>
          </p:cNvPr>
          <p:cNvGrpSpPr/>
          <p:nvPr/>
        </p:nvGrpSpPr>
        <p:grpSpPr>
          <a:xfrm>
            <a:off x="5918542" y="1370379"/>
            <a:ext cx="521274" cy="255591"/>
            <a:chOff x="4338619" y="347167"/>
            <a:chExt cx="521274" cy="25559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756039A6-47D1-46E7-9514-29948603B43C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DC20F63A-5AF8-47C5-829C-097631EA7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5CF3A664-174E-4356-9083-A04FAA29A35C}"/>
              </a:ext>
            </a:extLst>
          </p:cNvPr>
          <p:cNvGrpSpPr/>
          <p:nvPr/>
        </p:nvGrpSpPr>
        <p:grpSpPr>
          <a:xfrm>
            <a:off x="6462994" y="1369170"/>
            <a:ext cx="521274" cy="255591"/>
            <a:chOff x="4887332" y="345958"/>
            <a:chExt cx="521274" cy="255591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99096997-89B8-4F67-BE00-9B746EE2DC6C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4CC21DBD-EAA1-4E77-997D-4F26D6F13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B4A11B14-3E39-45AB-B240-4F4FF92F76B7}"/>
              </a:ext>
            </a:extLst>
          </p:cNvPr>
          <p:cNvGrpSpPr/>
          <p:nvPr/>
        </p:nvGrpSpPr>
        <p:grpSpPr>
          <a:xfrm>
            <a:off x="4829638" y="1373111"/>
            <a:ext cx="521274" cy="255689"/>
            <a:chOff x="3240719" y="349899"/>
            <a:chExt cx="521274" cy="255689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BA2E26FC-908F-46F0-B87D-FABE354A279F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A5F912A1-B642-4FDF-BCE6-DB00923A0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98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6" name="타원 45"/>
          <p:cNvSpPr/>
          <p:nvPr/>
        </p:nvSpPr>
        <p:spPr>
          <a:xfrm>
            <a:off x="4002301" y="14317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B4A11B14-3E39-45AB-B240-4F4FF92F76B7}"/>
              </a:ext>
            </a:extLst>
          </p:cNvPr>
          <p:cNvGrpSpPr/>
          <p:nvPr/>
        </p:nvGrpSpPr>
        <p:grpSpPr>
          <a:xfrm>
            <a:off x="4298839" y="1368711"/>
            <a:ext cx="521274" cy="255746"/>
            <a:chOff x="3240719" y="349842"/>
            <a:chExt cx="521274" cy="25574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BA2E26FC-908F-46F0-B87D-FABE354A279F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5F912A1-B642-4FDF-BCE6-DB00923A0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9842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739407" y="23262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68301" y="4033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492374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16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20035" y="2312876"/>
            <a:ext cx="6465831" cy="7343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우리 반 학생들이 로봇에게 바라는 기능을 조사하여 나타낸 표를 보고 여학생과 남학생이 이야기하고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10" y="2869684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28C1C19E-9051-4B0E-9EF0-56BC435A0FDE}"/>
              </a:ext>
            </a:extLst>
          </p:cNvPr>
          <p:cNvSpPr txBox="1"/>
          <p:nvPr/>
        </p:nvSpPr>
        <p:spPr>
          <a:xfrm>
            <a:off x="286534" y="1820143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946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FE376FDB-EE42-40D8-87DB-775749875D61}"/>
              </a:ext>
            </a:extLst>
          </p:cNvPr>
          <p:cNvGrpSpPr/>
          <p:nvPr/>
        </p:nvGrpSpPr>
        <p:grpSpPr>
          <a:xfrm>
            <a:off x="5374090" y="1368711"/>
            <a:ext cx="521274" cy="258880"/>
            <a:chOff x="3792317" y="345499"/>
            <a:chExt cx="521274" cy="25888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288270BD-3E03-41F6-9089-F9F56D6CE0FD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846DE9D5-39DD-4699-AD7D-DAB84E47F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E6F82B62-3173-426E-A21A-FA10F4B42F4F}"/>
              </a:ext>
            </a:extLst>
          </p:cNvPr>
          <p:cNvGrpSpPr/>
          <p:nvPr/>
        </p:nvGrpSpPr>
        <p:grpSpPr>
          <a:xfrm>
            <a:off x="5918542" y="1370379"/>
            <a:ext cx="521274" cy="255591"/>
            <a:chOff x="4338619" y="347167"/>
            <a:chExt cx="521274" cy="25559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756039A6-47D1-46E7-9514-29948603B43C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DC20F63A-5AF8-47C5-829C-097631EA7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5CF3A664-174E-4356-9083-A04FAA29A35C}"/>
              </a:ext>
            </a:extLst>
          </p:cNvPr>
          <p:cNvGrpSpPr/>
          <p:nvPr/>
        </p:nvGrpSpPr>
        <p:grpSpPr>
          <a:xfrm>
            <a:off x="6462994" y="1369170"/>
            <a:ext cx="521274" cy="255591"/>
            <a:chOff x="4887332" y="345958"/>
            <a:chExt cx="521274" cy="255591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99096997-89B8-4F67-BE00-9B746EE2DC6C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4CC21DBD-EAA1-4E77-997D-4F26D6F13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B4A11B14-3E39-45AB-B240-4F4FF92F76B7}"/>
              </a:ext>
            </a:extLst>
          </p:cNvPr>
          <p:cNvGrpSpPr/>
          <p:nvPr/>
        </p:nvGrpSpPr>
        <p:grpSpPr>
          <a:xfrm>
            <a:off x="4829638" y="1367798"/>
            <a:ext cx="521274" cy="261002"/>
            <a:chOff x="3240719" y="344586"/>
            <a:chExt cx="521274" cy="26100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BA2E26FC-908F-46F0-B87D-FABE354A279F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A5F912A1-B642-4FDF-BCE6-DB00923A0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4586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B4A11B14-3E39-45AB-B240-4F4FF92F76B7}"/>
              </a:ext>
            </a:extLst>
          </p:cNvPr>
          <p:cNvGrpSpPr/>
          <p:nvPr/>
        </p:nvGrpSpPr>
        <p:grpSpPr>
          <a:xfrm>
            <a:off x="4298839" y="1367798"/>
            <a:ext cx="521274" cy="256659"/>
            <a:chOff x="3240719" y="348929"/>
            <a:chExt cx="521274" cy="25665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BA2E26FC-908F-46F0-B87D-FABE354A279F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5F912A1-B642-4FDF-BCE6-DB00923A0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89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8FBD779A-B38A-4B96-89AF-BD8824B1EBC1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4788024" y="1340768"/>
            <a:chExt cx="2154630" cy="260415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3580116E-4A9B-4A6C-97B9-27FE06FC1594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B9F62C42-6EDE-45B1-BC86-AD111CE6F0C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25905FB1-5B80-4050-82BB-91519858A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7FBEB432-E5AE-404E-AC6F-987653F10AD9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E3585ADD-151B-4809-8EE0-56BBB5F7153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C8362E60-76CA-41BD-9684-7E83F0158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C7006D2F-A6A8-499F-B0FE-8E04C0E12330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299FC396-1F5A-4073-AE53-F9C21D03096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1D6B7476-CC6D-4791-9738-8177B173E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6FB80ECA-B8FB-45BF-B758-0768F7983116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4D128B08-0635-4BAC-A2DE-38C69B4E886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720EEAA6-F5FD-481F-8928-DD5034DE2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B4A11B14-3E39-45AB-B240-4F4FF92F76B7}"/>
              </a:ext>
            </a:extLst>
          </p:cNvPr>
          <p:cNvGrpSpPr/>
          <p:nvPr/>
        </p:nvGrpSpPr>
        <p:grpSpPr>
          <a:xfrm>
            <a:off x="4298839" y="1367798"/>
            <a:ext cx="521274" cy="256659"/>
            <a:chOff x="3240719" y="348929"/>
            <a:chExt cx="521274" cy="25665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A2E26FC-908F-46F0-B87D-FABE354A279F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A5F912A1-B642-4FDF-BCE6-DB00923A0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89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 bwMode="auto">
          <a:xfrm>
            <a:off x="320035" y="2312876"/>
            <a:ext cx="6465831" cy="7343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표를 막대그래프로 나타내려면 어떻게 해야 할지 궁금해 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28C1C19E-9051-4B0E-9EF0-56BC435A0FDE}"/>
              </a:ext>
            </a:extLst>
          </p:cNvPr>
          <p:cNvSpPr txBox="1"/>
          <p:nvPr/>
        </p:nvSpPr>
        <p:spPr>
          <a:xfrm>
            <a:off x="286533" y="1820143"/>
            <a:ext cx="53481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남학생이 궁금해 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946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910" y="28696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7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5A871CC-572F-4B8A-AE3C-F907F3B091AB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4788024" y="1340768"/>
            <a:chExt cx="2154630" cy="26041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183B1787-DC9E-45A8-A635-45520BC9D86D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CCF3BB7C-D4AB-4C02-A6FA-5A0698895D8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4D50D4F3-1F51-4F07-9AD0-7D93B2865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7C3C81B6-FE57-4B81-9C7F-BBC67556D208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17CD2AD0-AD76-4845-85C1-D04D4F4A320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1149E84E-1187-4200-B835-028E5590A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8B7854E5-F5A7-43DC-9AA5-3B383DF8DED1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60526E43-234E-4E99-BC62-F97B7B20740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78880DB1-B911-41DF-81A6-4CC09A3AF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F47604D4-9DDA-43AA-9BB4-38CF79857389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38BB935-CF2E-421C-847D-FEFB12F5F83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5621898C-AC66-41DF-91FB-34247340C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4A11B14-3E39-45AB-B240-4F4FF92F76B7}"/>
              </a:ext>
            </a:extLst>
          </p:cNvPr>
          <p:cNvGrpSpPr/>
          <p:nvPr/>
        </p:nvGrpSpPr>
        <p:grpSpPr>
          <a:xfrm>
            <a:off x="4298839" y="1367798"/>
            <a:ext cx="521274" cy="256659"/>
            <a:chOff x="3240719" y="348929"/>
            <a:chExt cx="521274" cy="2566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A2E26FC-908F-46F0-B87D-FABE354A279F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A5F912A1-B642-4FDF-BCE6-DB00923A0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89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 bwMode="auto">
          <a:xfrm>
            <a:off x="320035" y="2573613"/>
            <a:ext cx="6465831" cy="427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영화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빅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히어로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봤습니다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28C1C19E-9051-4B0E-9EF0-56BC435A0FDE}"/>
              </a:ext>
            </a:extLst>
          </p:cNvPr>
          <p:cNvSpPr txBox="1"/>
          <p:nvPr/>
        </p:nvSpPr>
        <p:spPr>
          <a:xfrm>
            <a:off x="286533" y="1820143"/>
            <a:ext cx="657337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로봇이 나오는 영화나 텔레비전 프로그램을 본 경험을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이야기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946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463" y="2396114"/>
            <a:ext cx="360000" cy="3550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 bwMode="auto">
          <a:xfrm>
            <a:off x="310973" y="3073315"/>
            <a:ext cx="6465831" cy="427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텔레비전에서 로봇에 대해 방영하는 것을 본 적이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92" y="2993482"/>
            <a:ext cx="360000" cy="355000"/>
          </a:xfrm>
          <a:prstGeom prst="rect">
            <a:avLst/>
          </a:prstGeom>
        </p:spPr>
      </p:pic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95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01AE0555-B054-45E6-9147-5416A7749151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4788024" y="1340768"/>
            <a:chExt cx="2154630" cy="26041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7C64AFFD-5DE9-47E6-B630-F8C25E5D178D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234FFA95-4C4D-43E6-8267-13F1F21AC98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2352114E-AF53-4B4C-B095-9917AF2C53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4FA6095B-F5FF-4691-98EE-5EF66BFB85B8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9A2C9144-1D13-4489-B245-471B96A2208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895A2A1A-56C5-492A-895C-41693C322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2DB719D1-4513-4D1F-A4DB-A6E733769694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6CD026CD-38D7-4B90-9A7F-F054369D06A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BA4D90FC-9149-48B1-B80D-0DA234D10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BBF3D876-9056-468C-8476-557B08458B53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4BD6D589-0B3A-41DA-816E-186A73F67A2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18BF0606-03CA-42B8-93D1-C40C8D3B6F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4A11B14-3E39-45AB-B240-4F4FF92F76B7}"/>
              </a:ext>
            </a:extLst>
          </p:cNvPr>
          <p:cNvGrpSpPr/>
          <p:nvPr/>
        </p:nvGrpSpPr>
        <p:grpSpPr>
          <a:xfrm>
            <a:off x="4298839" y="1367798"/>
            <a:ext cx="521274" cy="256659"/>
            <a:chOff x="3240719" y="348929"/>
            <a:chExt cx="521274" cy="2566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A2E26FC-908F-46F0-B87D-FABE354A279F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A5F912A1-B642-4FDF-BCE6-DB00923A0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89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 bwMode="auto">
          <a:xfrm>
            <a:off x="320035" y="2310355"/>
            <a:ext cx="6465831" cy="427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병을 다 고쳐 주면 좋을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28C1C19E-9051-4B0E-9EF0-56BC435A0FDE}"/>
              </a:ext>
            </a:extLst>
          </p:cNvPr>
          <p:cNvSpPr txBox="1"/>
          <p:nvPr/>
        </p:nvSpPr>
        <p:spPr>
          <a:xfrm>
            <a:off x="286533" y="1820143"/>
            <a:ext cx="65733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로봇에게 어떤 기능이 있으면 좋을 것 같나요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946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463" y="2132856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310973" y="2810057"/>
            <a:ext cx="6465831" cy="427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원하는 곳에 다 데리고 가 주면 좋을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92" y="2730224"/>
            <a:ext cx="360000" cy="355000"/>
          </a:xfrm>
          <a:prstGeom prst="rect">
            <a:avLst/>
          </a:prstGeom>
        </p:spPr>
      </p:pic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41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737B21E-DB5B-4585-AAF2-14126370F267}"/>
              </a:ext>
            </a:extLst>
          </p:cNvPr>
          <p:cNvSpPr txBox="1"/>
          <p:nvPr/>
        </p:nvSpPr>
        <p:spPr>
          <a:xfrm>
            <a:off x="725860" y="307592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자료를 막대그래프로 나타내는 방법을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C850D9B1-74C5-4F5F-81F7-AE8C33D9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2104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45661</TotalTime>
  <Words>2253</Words>
  <Application>Microsoft Office PowerPoint</Application>
  <PresentationFormat>화면 슬라이드 쇼(4:3)</PresentationFormat>
  <Paragraphs>880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8759</cp:revision>
  <cp:lastPrinted>2021-12-20T01:30:02Z</cp:lastPrinted>
  <dcterms:created xsi:type="dcterms:W3CDTF">2008-07-15T12:19:11Z</dcterms:created>
  <dcterms:modified xsi:type="dcterms:W3CDTF">2022-03-07T07:21:58Z</dcterms:modified>
</cp:coreProperties>
</file>