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782" r:id="rId2"/>
    <p:sldId id="783" r:id="rId3"/>
    <p:sldId id="1097" r:id="rId4"/>
    <p:sldId id="1357" r:id="rId5"/>
    <p:sldId id="1289" r:id="rId6"/>
    <p:sldId id="1356" r:id="rId7"/>
    <p:sldId id="1359" r:id="rId8"/>
    <p:sldId id="1361" r:id="rId9"/>
    <p:sldId id="1362" r:id="rId10"/>
    <p:sldId id="1363" r:id="rId11"/>
    <p:sldId id="1364" r:id="rId12"/>
    <p:sldId id="1365" r:id="rId13"/>
    <p:sldId id="1366" r:id="rId14"/>
    <p:sldId id="1367" r:id="rId15"/>
    <p:sldId id="1315" r:id="rId16"/>
    <p:sldId id="1368" r:id="rId17"/>
    <p:sldId id="1369" r:id="rId1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D0ECD8"/>
    <a:srgbClr val="D4EFFD"/>
    <a:srgbClr val="F27712"/>
    <a:srgbClr val="FF9900"/>
    <a:srgbClr val="FFD0E4"/>
    <a:srgbClr val="FF9999"/>
    <a:srgbClr val="A46B5B"/>
    <a:srgbClr val="FF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14" d="100"/>
          <a:sy n="114" d="100"/>
        </p:scale>
        <p:origin x="-1776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cdata2.tsherpa.co.kr/tsherpa/MultiMedia/Flash/2020/curri/index.html?flashxmlnum=yrhj07&amp;classa=A8-C1-41-MM-MM-04-02-08-0-0-0-0&amp;classno=MM_41_04/suh_0401_01_0008/suh_0401_01_0008_302_1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28725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2022.01.12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2274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99628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연구소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어떤 건물이 얼마큼 더 높을까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suh_p_0301_01_0010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어떤 건물이 얼마큼 더 높을까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7504" y="906225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0568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Box 23"/>
          <p:cNvSpPr txBox="1"/>
          <p:nvPr/>
        </p:nvSpPr>
        <p:spPr>
          <a:xfrm>
            <a:off x="341723" y="1014237"/>
            <a:ext cx="61024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문제를 바르게 해결했는지 확인해 보고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문제를 해결한 방법을 친구들에게 이야기해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45" y="2888940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4377" y="1766453"/>
            <a:ext cx="5997932" cy="6596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46311" y="1782081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부르즈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할리파의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높이인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828 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나온 값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124 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더하여 완성될 건물 높이가 맞는지 거꾸로 계산해 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514" y="23431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921429"/>
            <a:ext cx="435882" cy="38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4204831" y="33943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865" y="3302980"/>
            <a:ext cx="1039091" cy="137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44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어떤 건물이 얼마큼 더 높을까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45" y="2888940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685990" y="41850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2411759" y="3081961"/>
            <a:ext cx="3920616" cy="1442196"/>
          </a:xfrm>
          <a:prstGeom prst="wedgeRoundRectCallout">
            <a:avLst>
              <a:gd name="adj1" fmla="val -59551"/>
              <a:gd name="adj2" fmla="val 22364"/>
              <a:gd name="adj3" fmla="val 16667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564 m</a:t>
            </a:r>
            <a:r>
              <a:rPr lang="ko-KR" altLang="en-US" sz="1600" dirty="0" smtClean="0">
                <a:solidFill>
                  <a:schemeClr val="tx1"/>
                </a:solidFill>
              </a:rPr>
              <a:t>와</a:t>
            </a:r>
            <a:r>
              <a:rPr lang="en-US" altLang="ko-KR" sz="1600" dirty="0" smtClean="0">
                <a:solidFill>
                  <a:schemeClr val="tx1"/>
                </a:solidFill>
              </a:rPr>
              <a:t> 388 m</a:t>
            </a:r>
            <a:r>
              <a:rPr lang="ko-KR" altLang="en-US" sz="1600" dirty="0" smtClean="0">
                <a:solidFill>
                  <a:schemeClr val="tx1"/>
                </a:solidFill>
              </a:rPr>
              <a:t>를 더하면 </a:t>
            </a:r>
            <a:r>
              <a:rPr lang="en-US" altLang="ko-KR" sz="1600" dirty="0" smtClean="0">
                <a:solidFill>
                  <a:schemeClr val="tx1"/>
                </a:solidFill>
              </a:rPr>
              <a:t>952 m</a:t>
            </a:r>
            <a:r>
              <a:rPr lang="ko-KR" altLang="en-US" sz="1600" dirty="0" smtClean="0">
                <a:solidFill>
                  <a:schemeClr val="tx1"/>
                </a:solidFill>
              </a:rPr>
              <a:t>입니다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부르즈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할리파보다</a:t>
            </a:r>
            <a:r>
              <a:rPr lang="ko-KR" altLang="en-US" sz="1600" dirty="0" smtClean="0">
                <a:solidFill>
                  <a:schemeClr val="tx1"/>
                </a:solidFill>
              </a:rPr>
              <a:t> 몇 </a:t>
            </a:r>
            <a:r>
              <a:rPr lang="en-US" altLang="ko-KR" sz="1600" dirty="0" smtClean="0">
                <a:solidFill>
                  <a:schemeClr val="tx1"/>
                </a:solidFill>
              </a:rPr>
              <a:t>m </a:t>
            </a:r>
            <a:r>
              <a:rPr lang="ko-KR" altLang="en-US" sz="1600" dirty="0" smtClean="0">
                <a:solidFill>
                  <a:schemeClr val="tx1"/>
                </a:solidFill>
              </a:rPr>
              <a:t>더 높은지 구하기 위해 </a:t>
            </a:r>
            <a:r>
              <a:rPr lang="en-US" altLang="ko-KR" sz="1600" dirty="0" smtClean="0">
                <a:solidFill>
                  <a:schemeClr val="tx1"/>
                </a:solidFill>
              </a:rPr>
              <a:t>952 m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</a:t>
            </a:r>
            <a:r>
              <a:rPr lang="en-US" altLang="ko-KR" sz="1600" dirty="0" smtClean="0">
                <a:solidFill>
                  <a:schemeClr val="tx1"/>
                </a:solidFill>
              </a:rPr>
              <a:t> 828 m</a:t>
            </a:r>
            <a:r>
              <a:rPr lang="ko-KR" altLang="en-US" sz="1600" dirty="0" smtClean="0">
                <a:solidFill>
                  <a:schemeClr val="tx1"/>
                </a:solidFill>
              </a:rPr>
              <a:t>를 빼면 </a:t>
            </a:r>
            <a:r>
              <a:rPr lang="en-US" altLang="ko-KR" sz="1600" dirty="0" smtClean="0">
                <a:solidFill>
                  <a:schemeClr val="tx1"/>
                </a:solidFill>
              </a:rPr>
              <a:t>124 m</a:t>
            </a:r>
            <a:r>
              <a:rPr lang="ko-KR" altLang="en-US" sz="1600" dirty="0" smtClean="0">
                <a:solidFill>
                  <a:schemeClr val="tx1"/>
                </a:solidFill>
              </a:rPr>
              <a:t>입니다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>
            <a:spLocks noChangeArrowheads="1"/>
          </p:cNvSpPr>
          <p:nvPr/>
        </p:nvSpPr>
        <p:spPr bwMode="auto">
          <a:xfrm>
            <a:off x="7078283" y="3302980"/>
            <a:ext cx="1971702" cy="178510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suh_p_0301_01_0010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000" dirty="0">
                <a:latin typeface="+mn-ea"/>
                <a:ea typeface="+mn-ea"/>
              </a:rPr>
              <a:t>564 </a:t>
            </a:r>
            <a:r>
              <a:rPr lang="en-US" altLang="ko-KR" sz="1000" dirty="0" smtClean="0">
                <a:latin typeface="+mn-ea"/>
                <a:ea typeface="+mn-ea"/>
              </a:rPr>
              <a:t>m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  <a:ea typeface="+mn-ea"/>
              </a:rPr>
              <a:t>오백육십사 미터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sz="1000" dirty="0" smtClean="0">
                <a:latin typeface="+mn-ea"/>
                <a:ea typeface="+mn-ea"/>
              </a:rPr>
              <a:t>와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  <a:ea typeface="+mn-ea"/>
              </a:rPr>
              <a:t>388 </a:t>
            </a:r>
            <a:r>
              <a:rPr lang="en-US" altLang="ko-KR" sz="1000" dirty="0" smtClean="0">
                <a:latin typeface="+mn-ea"/>
                <a:ea typeface="+mn-ea"/>
              </a:rPr>
              <a:t>m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  <a:ea typeface="+mn-ea"/>
              </a:rPr>
              <a:t>삼백팔십팔 미터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sz="1000" dirty="0" smtClean="0">
                <a:latin typeface="+mn-ea"/>
                <a:ea typeface="+mn-ea"/>
              </a:rPr>
              <a:t>를 더하면 </a:t>
            </a:r>
            <a:r>
              <a:rPr lang="en-US" altLang="ko-KR" sz="1000" dirty="0">
                <a:latin typeface="+mn-ea"/>
                <a:ea typeface="+mn-ea"/>
              </a:rPr>
              <a:t>952 </a:t>
            </a:r>
            <a:r>
              <a:rPr lang="en-US" altLang="ko-KR" sz="1000" dirty="0" smtClean="0">
                <a:latin typeface="+mn-ea"/>
                <a:ea typeface="+mn-ea"/>
              </a:rPr>
              <a:t>m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  <a:ea typeface="+mn-ea"/>
              </a:rPr>
              <a:t>구백오십이 미터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sz="1000" dirty="0" smtClean="0">
                <a:latin typeface="+mn-ea"/>
                <a:ea typeface="+mn-ea"/>
              </a:rPr>
              <a:t>입니다</a:t>
            </a:r>
            <a:r>
              <a:rPr lang="en-US" altLang="ko-KR" sz="1000" dirty="0">
                <a:latin typeface="+mn-ea"/>
                <a:ea typeface="+mn-ea"/>
              </a:rPr>
              <a:t>. </a:t>
            </a:r>
            <a:r>
              <a:rPr lang="ko-KR" altLang="en-US" sz="1000" dirty="0" err="1">
                <a:latin typeface="+mn-ea"/>
                <a:ea typeface="+mn-ea"/>
              </a:rPr>
              <a:t>부르즈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ko-KR" altLang="en-US" sz="1000" dirty="0" err="1">
                <a:latin typeface="+mn-ea"/>
                <a:ea typeface="+mn-ea"/>
              </a:rPr>
              <a:t>할리파보다</a:t>
            </a:r>
            <a:r>
              <a:rPr lang="ko-KR" altLang="en-US" sz="1000" dirty="0">
                <a:latin typeface="+mn-ea"/>
                <a:ea typeface="+mn-ea"/>
              </a:rPr>
              <a:t> 몇 </a:t>
            </a:r>
            <a:r>
              <a:rPr lang="en-US" altLang="ko-KR" sz="1000" dirty="0">
                <a:latin typeface="+mn-ea"/>
                <a:ea typeface="+mn-ea"/>
              </a:rPr>
              <a:t>m </a:t>
            </a:r>
            <a:r>
              <a:rPr lang="ko-KR" altLang="en-US" sz="1000" dirty="0">
                <a:latin typeface="+mn-ea"/>
                <a:ea typeface="+mn-ea"/>
              </a:rPr>
              <a:t>더 높은지 구하기 위해 </a:t>
            </a:r>
            <a:r>
              <a:rPr lang="en-US" altLang="ko-KR" sz="1000" dirty="0">
                <a:latin typeface="+mn-ea"/>
                <a:ea typeface="+mn-ea"/>
              </a:rPr>
              <a:t>952 </a:t>
            </a:r>
            <a:r>
              <a:rPr lang="en-US" altLang="ko-KR" sz="1000" dirty="0" smtClean="0">
                <a:latin typeface="+mn-ea"/>
                <a:ea typeface="+mn-ea"/>
              </a:rPr>
              <a:t>m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  <a:ea typeface="+mn-ea"/>
              </a:rPr>
              <a:t>구백오십이 미터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sz="1000" dirty="0" smtClean="0">
                <a:latin typeface="+mn-ea"/>
                <a:ea typeface="+mn-ea"/>
              </a:rPr>
              <a:t>에서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  <a:ea typeface="+mn-ea"/>
              </a:rPr>
              <a:t>828 </a:t>
            </a:r>
            <a:r>
              <a:rPr lang="en-US" altLang="ko-KR" sz="1000" dirty="0" smtClean="0">
                <a:latin typeface="+mn-ea"/>
                <a:ea typeface="+mn-ea"/>
              </a:rPr>
              <a:t>m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  <a:ea typeface="+mn-ea"/>
              </a:rPr>
              <a:t>팔백이십팔 미터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sz="1000" dirty="0" smtClean="0">
                <a:latin typeface="+mn-ea"/>
                <a:ea typeface="+mn-ea"/>
              </a:rPr>
              <a:t>를 </a:t>
            </a:r>
            <a:r>
              <a:rPr lang="ko-KR" altLang="en-US" sz="1000" dirty="0">
                <a:latin typeface="+mn-ea"/>
                <a:ea typeface="+mn-ea"/>
              </a:rPr>
              <a:t>빼면 </a:t>
            </a:r>
            <a:r>
              <a:rPr lang="en-US" altLang="ko-KR" sz="1000" dirty="0">
                <a:latin typeface="+mn-ea"/>
                <a:ea typeface="+mn-ea"/>
              </a:rPr>
              <a:t>124 </a:t>
            </a:r>
            <a:r>
              <a:rPr lang="en-US" altLang="ko-KR" sz="1000" dirty="0" smtClean="0">
                <a:latin typeface="+mn-ea"/>
                <a:ea typeface="+mn-ea"/>
              </a:rPr>
              <a:t>m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  <a:ea typeface="+mn-ea"/>
              </a:rPr>
              <a:t>백이십사 미터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sz="1000" dirty="0" smtClean="0">
                <a:latin typeface="+mn-ea"/>
                <a:ea typeface="+mn-ea"/>
              </a:rPr>
              <a:t>입니다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00568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23"/>
          <p:cNvSpPr txBox="1"/>
          <p:nvPr/>
        </p:nvSpPr>
        <p:spPr>
          <a:xfrm>
            <a:off x="341723" y="1014237"/>
            <a:ext cx="61024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문제를 바르게 해결했는지 확인해 보고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문제를 해결한 방법을 친구들에게 이야기해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44377" y="1766453"/>
            <a:ext cx="5997932" cy="6596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46311" y="1782081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부르즈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할리파의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높이인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828 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나온 값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124 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더하여 완성될 건물 높이가 맞는지 거꾸로 계산해 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514" y="23431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09" y="3302980"/>
            <a:ext cx="1039091" cy="137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65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79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 다섯 건물 중에서 어느 두 건물의 높이의 차가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300 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에 가장 가까운지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그림에 포함된 텍스트는 지우고 텍스트를 따로 얹혀 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클릭하면 그림 풀 팝업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어떤 건물이 얼마큼 더 높을까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69207"/>
            <a:ext cx="3941856" cy="3840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488151" y="2213611"/>
            <a:ext cx="164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부르즈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할리파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아랍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에미리트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828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163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층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56957" y="1673819"/>
            <a:ext cx="164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상하이 타워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중국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632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128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층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59832" y="2084875"/>
            <a:ext cx="164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롯데월드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타워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대한민국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555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123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층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185845" y="3160753"/>
            <a:ext cx="2736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엠파이어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스테이트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빌딩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미국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381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층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27880" y="4037916"/>
            <a:ext cx="1836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아베노하루카스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일본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300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층</a:t>
            </a:r>
          </a:p>
        </p:txBody>
      </p:sp>
      <p:pic>
        <p:nvPicPr>
          <p:cNvPr id="77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90" y="5227733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1309966" y="35435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539855" y="53178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38600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(2022)\3-1\3_001_2015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\app\resource\contents\lesson01\ops\lesson01\images\mm_31_1_09_01_01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317523" y="140921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>
            <a:off x="5646183" y="140921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그</a:t>
            </a:r>
            <a:r>
              <a:rPr lang="ko-KR" altLang="en-US" sz="1100" b="1" dirty="0"/>
              <a:t>림</a:t>
            </a:r>
          </a:p>
        </p:txBody>
      </p:sp>
      <p:sp>
        <p:nvSpPr>
          <p:cNvPr id="24" name="타원 23"/>
          <p:cNvSpPr/>
          <p:nvPr/>
        </p:nvSpPr>
        <p:spPr>
          <a:xfrm>
            <a:off x="5399047" y="13616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9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어떤 건물이 얼마큼 더 높을까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92696"/>
            <a:ext cx="5256584" cy="512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755576" y="711948"/>
            <a:ext cx="164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부르즈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할리파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아랍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에미리트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828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163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층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888742" y="1396226"/>
            <a:ext cx="164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상하이 타워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중국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632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128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층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23828" y="1772816"/>
            <a:ext cx="164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롯데월드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타워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대한민국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555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123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층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87824" y="2973145"/>
            <a:ext cx="2736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엠파이어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스테이트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빌딩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미국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381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층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163499" y="2973145"/>
            <a:ext cx="1836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아베노하루카스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일본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300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층</a:t>
            </a:r>
          </a:p>
        </p:txBody>
      </p:sp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29721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(2022)\3-1\3_001_2015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\app\resource\contents\lesson01\ops\lesson01\images\mm_31_1_09_01_01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28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740805" y="1880828"/>
            <a:ext cx="5997932" cy="667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1"/>
            <a:ext cx="6918956" cy="779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 다섯 건물 중에서 어느 두 건물의 높이의 차가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300 m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에 가장 가까운지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어떤 건물이 얼마큼 더 높을까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6317522" y="141822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>
            <a:off x="5646183" y="140921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그</a:t>
            </a:r>
            <a:r>
              <a:rPr lang="ko-KR" altLang="en-US" sz="1100" b="1" dirty="0"/>
              <a:t>림</a:t>
            </a:r>
          </a:p>
        </p:txBody>
      </p:sp>
      <p:sp>
        <p:nvSpPr>
          <p:cNvPr id="24" name="타원 23"/>
          <p:cNvSpPr/>
          <p:nvPr/>
        </p:nvSpPr>
        <p:spPr>
          <a:xfrm>
            <a:off x="5399047" y="13616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19572" y="1886961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수의 차가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가장 가깝게 되도록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뺄셈식을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만들어야 하므로 차가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가까운 두 수를 생각해 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220" y="22101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87" y="188082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86" y="2708920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84" y="3465004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796105" y="2716735"/>
            <a:ext cx="5997932" cy="667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74872" y="2722868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먼저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828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예상하여 계산하면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632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예상하여 계산하면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520" y="30460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819881" y="3506041"/>
            <a:ext cx="5997932" cy="667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98648" y="3512174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두 건물의 높이의 차가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 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가장 가까운 건물은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부르즈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할리파와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롯데월드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타워입니다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296" y="38353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795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5748526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98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704747" y="3008275"/>
            <a:ext cx="17592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443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어떤 건물이 얼마큼 더 높을까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모양 조각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사물 그림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91" y="1157546"/>
            <a:ext cx="6389729" cy="376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색 검정으로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  <a:hlinkClick r:id="rId3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cdata2.tsherpa.co.kr/tsherpa/MultiMedia/Flash/2020/curri/index.html?flashxmlnum=yrhj07&amp;classa=A8-C1-41-MM-MM-04-02-08-0-0-0-0&amp;classno=MM_41_04/suh_0401_01_0008/suh_0401_01_0008_302_1.html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Wingdings"/>
              <a:buChar char="à"/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하세요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그림 교체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어떤 건물이 얼마큼 더 높을까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430662" y="45778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427984" y="46424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120269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4099990"/>
            <a:ext cx="799826" cy="7998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968" y="4099990"/>
            <a:ext cx="799826" cy="7998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5364088" y="1916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6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43" y="1238220"/>
            <a:ext cx="6747034" cy="377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보조 교과에서 활용 예정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뷰어에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앉혀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경로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app\resource\contents\lesson01\ops\lesson01\mm_31_1_09_04_01.html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_501_1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어떤 건물이 얼마큼 더 높을까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123412" y="10903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77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084256"/>
              </p:ext>
            </p:extLst>
          </p:nvPr>
        </p:nvGraphicFramePr>
        <p:xfrm>
          <a:off x="179388" y="654012"/>
          <a:ext cx="8774172" cy="3566016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건물의 높이 비교해 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부르즈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할리파보다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몇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더 높은지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 수에 가깝게 건물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보충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퀴즈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퀴즈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고양이의 쥐 잡기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_501_1.html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924944"/>
            <a:ext cx="575568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건물의 높이를 비교하면서 세 자리 수의 덧셈과 뺄셈 문제를 알맞은 해결 전략을 세워 해결할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475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어떤 건물이 얼마큼 더 높을까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여러 나라 건물들의 높이를 비교해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그림에 포함된 텍스트는 지우고 텍스트를 따로 얹혀 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클릭하면 그림 풀 팝업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어떤 건물이 얼마큼 더 높을까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1488559"/>
            <a:ext cx="4176464" cy="406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374951" y="1628799"/>
            <a:ext cx="164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부르즈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할리파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아랍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에미리트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828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163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층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865725" y="1621744"/>
            <a:ext cx="164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상하이 타워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중국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632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128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층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59832" y="2084875"/>
            <a:ext cx="164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롯데월드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타워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대한민국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555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123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층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185845" y="3160753"/>
            <a:ext cx="2736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엠파이어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스테이트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빌딩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미국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381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층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27880" y="4037916"/>
            <a:ext cx="1836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아베노하루카스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일본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300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층</a:t>
            </a:r>
          </a:p>
        </p:txBody>
      </p:sp>
      <p:pic>
        <p:nvPicPr>
          <p:cNvPr id="77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696" y="5179419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1309966" y="313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688124" y="52709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50202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(2022)\3-1\3_001_2015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\app\resource\contents\lesson01\ops\lesson01\images\mm_31_1_09_01_01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21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어떤 건물이 얼마큼 더 높을까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92696"/>
            <a:ext cx="5256584" cy="512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755576" y="711948"/>
            <a:ext cx="164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부르즈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할리파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아랍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에미리트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828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163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층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888742" y="1396226"/>
            <a:ext cx="164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상하이 타워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중국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632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128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층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23828" y="1772816"/>
            <a:ext cx="1643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롯데월드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타워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대한민국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555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123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층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87824" y="2973145"/>
            <a:ext cx="2736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엠파이어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스테이트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빌딩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미국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381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층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163499" y="2973145"/>
            <a:ext cx="1836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아베노하루카스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일본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300 m</a:t>
            </a:r>
          </a:p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층</a:t>
            </a:r>
          </a:p>
        </p:txBody>
      </p:sp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88795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(2022)\3-1\3_001_2015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\app\resource\contents\lesson01\ops\lesson01\images\mm_31_1_09_01_01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처음에 바로 보이다가 닫힙니다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때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어떤 건물이 얼마큼 더 높을까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7504" y="906225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00568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Box 23"/>
          <p:cNvSpPr txBox="1"/>
          <p:nvPr/>
        </p:nvSpPr>
        <p:spPr>
          <a:xfrm>
            <a:off x="341723" y="1014237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 </a:t>
            </a:r>
            <a:r>
              <a:rPr lang="ko-KR" altLang="en-US" sz="1900" dirty="0" smtClean="0">
                <a:latin typeface="+mn-ea"/>
                <a:ea typeface="+mn-ea"/>
              </a:rPr>
              <a:t>구하려는 것은 무엇인가요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45" y="2888940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446277" y="1425179"/>
            <a:ext cx="5997932" cy="667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64" y="18351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448211" y="1438545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완성될 건물이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부르즈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할리파보다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몇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높은지 구하려고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3" y="231287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" name="TextBox 23"/>
          <p:cNvSpPr txBox="1"/>
          <p:nvPr/>
        </p:nvSpPr>
        <p:spPr>
          <a:xfrm>
            <a:off x="341722" y="2321432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ea typeface="나눔고딕"/>
              </a:rPr>
              <a:t> </a:t>
            </a:r>
            <a:r>
              <a:rPr lang="ko-KR" altLang="en-US" sz="1800" dirty="0" smtClean="0">
                <a:ea typeface="나눔고딕"/>
              </a:rPr>
              <a:t>알고 있는 것은 무엇인가요</a:t>
            </a:r>
            <a:r>
              <a:rPr lang="en-US" altLang="ko-KR" sz="1800" dirty="0" smtClean="0">
                <a:ea typeface="나눔고딕"/>
              </a:rPr>
              <a:t>?</a:t>
            </a:r>
            <a:endParaRPr lang="ko-KR" altLang="en-US" sz="1800" dirty="0" smtClean="0">
              <a:ea typeface="나눔고딕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46276" y="2732374"/>
            <a:ext cx="5997932" cy="667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63" y="31423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448210" y="2745740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처음에 계획했던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564 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388 m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높게 만들 계획을 세웠습니다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부르즈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할리파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높이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828 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66462" y="2183498"/>
            <a:ext cx="6951909" cy="2325622"/>
            <a:chOff x="0" y="1790700"/>
            <a:chExt cx="6997980" cy="2502396"/>
          </a:xfrm>
        </p:grpSpPr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90700"/>
              <a:ext cx="6997980" cy="2502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08486" y="1893957"/>
              <a:ext cx="1743075" cy="304800"/>
            </a:xfrm>
            <a:prstGeom prst="rect">
              <a:avLst/>
            </a:prstGeom>
          </p:spPr>
        </p:pic>
      </p:grpSp>
      <p:sp>
        <p:nvSpPr>
          <p:cNvPr id="83" name="TextBox 82"/>
          <p:cNvSpPr txBox="1"/>
          <p:nvPr/>
        </p:nvSpPr>
        <p:spPr>
          <a:xfrm>
            <a:off x="101724" y="2996952"/>
            <a:ext cx="630537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어떤 건축가가 세계에서 가장 높은 건물을 짓고 싶어서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처음 계획한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564 m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388 m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더 높게 만들 계획을 세웠습니다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건물이 완성되면 아랍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에미리트의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부르즈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할리파보다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몇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높은지 구해 봅시다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51673" y="233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10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좌측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처음에 바로 보이다가 닫힙니다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닫혔을 때 화면입니다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슬라이드의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그림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어떤 건물이 얼마큼 더 높을까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7504" y="906225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00568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Box 23"/>
          <p:cNvSpPr txBox="1"/>
          <p:nvPr/>
        </p:nvSpPr>
        <p:spPr>
          <a:xfrm>
            <a:off x="341723" y="1014237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 </a:t>
            </a:r>
            <a:r>
              <a:rPr lang="ko-KR" altLang="en-US" sz="1900" dirty="0" smtClean="0">
                <a:latin typeface="+mn-ea"/>
                <a:ea typeface="+mn-ea"/>
              </a:rPr>
              <a:t>구하려는 것은 무엇인가요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45" y="2888940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446277" y="1425179"/>
            <a:ext cx="5997932" cy="667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64" y="18351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448211" y="1438545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완성될 건물이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부르즈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할리파보다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몇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높은지 구하려고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3" y="231287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" name="TextBox 23"/>
          <p:cNvSpPr txBox="1"/>
          <p:nvPr/>
        </p:nvSpPr>
        <p:spPr>
          <a:xfrm>
            <a:off x="341722" y="2321432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+mn-ea"/>
                <a:ea typeface="+mn-ea"/>
              </a:rPr>
              <a:t> </a:t>
            </a:r>
            <a:r>
              <a:rPr lang="ko-KR" altLang="en-US" sz="1900" dirty="0" smtClean="0">
                <a:latin typeface="+mn-ea"/>
                <a:ea typeface="+mn-ea"/>
              </a:rPr>
              <a:t>알고 있는 것은 무엇인가요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46276" y="2744924"/>
            <a:ext cx="5997932" cy="6465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63" y="31423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448210" y="2745740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처음에 계획했던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564 m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388 m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높게 만들 계획을 세웠습니다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76" name="타원 75"/>
          <p:cNvSpPr/>
          <p:nvPr/>
        </p:nvSpPr>
        <p:spPr>
          <a:xfrm>
            <a:off x="151673" y="37536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315233" y="9087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1047053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4499992" y="9158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46276" y="3465004"/>
            <a:ext cx="5997932" cy="4014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부르즈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할리파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높이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828 m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644" y="35368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09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어떤 건물이 얼마큼 더 높을까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7504" y="906225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00568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Box 23"/>
          <p:cNvSpPr txBox="1"/>
          <p:nvPr/>
        </p:nvSpPr>
        <p:spPr>
          <a:xfrm>
            <a:off x="341723" y="1014237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 </a:t>
            </a:r>
            <a:r>
              <a:rPr lang="ko-KR" altLang="en-US" sz="1900" dirty="0" smtClean="0">
                <a:latin typeface="+mn-ea"/>
                <a:ea typeface="+mn-ea"/>
              </a:rPr>
              <a:t>어떤 방법으로 문제를 해결할 수 있나요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45" y="2888940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446277" y="1425179"/>
            <a:ext cx="5997932" cy="667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64" y="18351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791579" y="1438545"/>
            <a:ext cx="5586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더합니다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더하여 나온 값에서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828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뺍니다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3" y="231287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" name="TextBox 23"/>
          <p:cNvSpPr txBox="1"/>
          <p:nvPr/>
        </p:nvSpPr>
        <p:spPr>
          <a:xfrm>
            <a:off x="341722" y="2321432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 </a:t>
            </a:r>
            <a:r>
              <a:rPr lang="ko-KR" altLang="en-US" sz="1900" dirty="0" smtClean="0">
                <a:latin typeface="+mn-ea"/>
                <a:ea typeface="+mn-ea"/>
              </a:rPr>
              <a:t>문제를 해결하기 위해 어떤 계산을 할 수 있나요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46276" y="2732374"/>
            <a:ext cx="5997932" cy="4099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026" y="28202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448210" y="2745740"/>
            <a:ext cx="5929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덧셈식을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세우고 값을 구합니다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63" y="146107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431540" y="3235076"/>
            <a:ext cx="5997932" cy="4099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33474" y="3248442"/>
            <a:ext cx="5929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구한 값에서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828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빼는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뺄셈식을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세워 값을 구합니다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410" y="33399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177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어떤 건물이 얼마큼 더 높을까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7504" y="906225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00568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Box 23"/>
          <p:cNvSpPr txBox="1"/>
          <p:nvPr/>
        </p:nvSpPr>
        <p:spPr>
          <a:xfrm>
            <a:off x="341723" y="1014237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 </a:t>
            </a:r>
            <a:r>
              <a:rPr lang="ko-KR" altLang="en-US" sz="1900" dirty="0" smtClean="0">
                <a:latin typeface="+mn-ea"/>
                <a:ea typeface="+mn-ea"/>
              </a:rPr>
              <a:t>완성될 건물의 높이가 몇 </a:t>
            </a:r>
            <a:r>
              <a:rPr lang="en-US" altLang="ko-KR" sz="1900" dirty="0" smtClean="0">
                <a:latin typeface="+mn-ea"/>
                <a:ea typeface="+mn-ea"/>
              </a:rPr>
              <a:t>m</a:t>
            </a:r>
            <a:r>
              <a:rPr lang="ko-KR" altLang="en-US" sz="1900" dirty="0" smtClean="0">
                <a:latin typeface="+mn-ea"/>
                <a:ea typeface="+mn-ea"/>
              </a:rPr>
              <a:t>인지 어림해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45" y="2888940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" name="그룹 55"/>
          <p:cNvGrpSpPr/>
          <p:nvPr/>
        </p:nvGrpSpPr>
        <p:grpSpPr>
          <a:xfrm>
            <a:off x="6607641" y="908720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E7C65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  <a:endParaRPr lang="ko-KR" altLang="en-US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446277" y="1425179"/>
            <a:ext cx="5997932" cy="667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64" y="18351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791579" y="1438545"/>
            <a:ext cx="5586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어림하고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550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바꿔서 계산하여 어림해 보니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950 m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정도입니다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3" y="2312876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" name="TextBox 23"/>
          <p:cNvSpPr txBox="1"/>
          <p:nvPr/>
        </p:nvSpPr>
        <p:spPr>
          <a:xfrm>
            <a:off x="341722" y="2321432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 </a:t>
            </a:r>
            <a:r>
              <a:rPr lang="ko-KR" altLang="en-US" sz="1900" dirty="0" smtClean="0">
                <a:latin typeface="+mn-ea"/>
                <a:ea typeface="+mn-ea"/>
              </a:rPr>
              <a:t>생각한 방법으로 문제를 해결해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432700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63" y="146107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431540" y="3501007"/>
            <a:ext cx="5997932" cy="6596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33474" y="3514374"/>
            <a:ext cx="592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값과 비교하여 보고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선택한 어림 전략에 대해 친구들과 이야기를 나누어 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026" y="38841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431540" y="2725325"/>
            <a:ext cx="5997932" cy="667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478" y="30668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776842" y="2738691"/>
            <a:ext cx="5586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완성될 건물의 높이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564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952(m)</a:t>
            </a:r>
          </a:p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952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828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124(m)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26" y="276122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19" y="3096856"/>
            <a:ext cx="234205" cy="22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42108</TotalTime>
  <Words>1646</Words>
  <Application>Microsoft Office PowerPoint</Application>
  <PresentationFormat>화면 슬라이드 쇼(4:3)</PresentationFormat>
  <Paragraphs>498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7149</cp:revision>
  <dcterms:created xsi:type="dcterms:W3CDTF">2008-07-15T12:19:11Z</dcterms:created>
  <dcterms:modified xsi:type="dcterms:W3CDTF">2022-01-12T00:33:18Z</dcterms:modified>
</cp:coreProperties>
</file>