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27" r:id="rId4"/>
    <p:sldId id="1097" r:id="rId5"/>
    <p:sldId id="1289" r:id="rId6"/>
    <p:sldId id="1370" r:id="rId7"/>
    <p:sldId id="1371" r:id="rId8"/>
    <p:sldId id="1349" r:id="rId9"/>
    <p:sldId id="1367" r:id="rId10"/>
    <p:sldId id="1352" r:id="rId11"/>
    <p:sldId id="1361" r:id="rId12"/>
    <p:sldId id="1362" r:id="rId13"/>
    <p:sldId id="1354" r:id="rId14"/>
    <p:sldId id="1372" r:id="rId15"/>
    <p:sldId id="1374" r:id="rId16"/>
    <p:sldId id="1363" r:id="rId17"/>
    <p:sldId id="1364" r:id="rId18"/>
    <p:sldId id="1357" r:id="rId19"/>
    <p:sldId id="1358" r:id="rId20"/>
    <p:sldId id="1315" r:id="rId21"/>
    <p:sldId id="1316" r:id="rId2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00"/>
    <a:srgbClr val="336600"/>
    <a:srgbClr val="339933"/>
    <a:srgbClr val="C99447"/>
    <a:srgbClr val="2AD09D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909" autoAdjust="0"/>
  </p:normalViewPr>
  <p:slideViewPr>
    <p:cSldViewPr>
      <p:cViewPr>
        <p:scale>
          <a:sx n="100" d="100"/>
          <a:sy n="100" d="100"/>
        </p:scale>
        <p:origin x="-504" y="-1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9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.png"/><Relationship Id="rId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cdata2.tsherpa.co.kr/tsherpa/MultiMedia/Flash/2020/curri/index.html?flashxmlnum=jmp1130&amp;classa=A8-C1-31-MM-MM-04-03-08-0-0-0-0&amp;classno=MM_31_04/suh_0301_02_0008/suh_0301_02_0008_401_1.html" TargetMode="External"/><Relationship Id="rId4" Type="http://schemas.openxmlformats.org/officeDocument/2006/relationships/hyperlink" Target="https://cdata2.tsherpa.co.kr/tsherpa/MultiMedia/Flash/2020/curri/index.html?flashxmlnum=yuni4856&amp;classa=A8-C1-31-MM-MM-04-02-08-0-0-0-0&amp;classno=MM_31_04/suh_0301_01_0008/suh_0301_01_0008_401_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39103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9098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553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수학의 힘을 키워요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표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단서 정리 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처음에 보이지 않다가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하단에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안에 텍스트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190220" y="522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75039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45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2357440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58881"/>
              </p:ext>
            </p:extLst>
          </p:nvPr>
        </p:nvGraphicFramePr>
        <p:xfrm>
          <a:off x="539553" y="3535481"/>
          <a:ext cx="5796643" cy="13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60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41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2458">
                <a:tc>
                  <a:txBody>
                    <a:bodyPr/>
                    <a:lstStyle/>
                    <a:p>
                      <a:pPr algn="ctr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없는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r>
                        <a:rPr lang="en-US" altLang="ko-KR" sz="11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</a:t>
                      </a:r>
                      <a:endParaRPr lang="en-US" altLang="ko-KR" sz="11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있는 사각형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개수의 합</a:t>
                      </a:r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2195736" y="2384884"/>
            <a:ext cx="30366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단서를 표로 정리합니다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타원 91"/>
          <p:cNvSpPr/>
          <p:nvPr/>
        </p:nvSpPr>
        <p:spPr>
          <a:xfrm>
            <a:off x="292126" y="33312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 smtClean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2351448" y="2384884"/>
            <a:ext cx="2760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구해야 할 것은 무엇인지 생각합니다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3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30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190220" y="52229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#3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의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03586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  /  2_powerup_1.png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1536792" y="3795564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그럼 이제 보물 상자 안에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직사각형이 몇 개</a:t>
            </a:r>
            <a:endParaRPr lang="en-US" altLang="ko-KR" sz="2000" spc="-1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있는지 구해 볼까</a:t>
            </a:r>
            <a:r>
              <a:rPr lang="en-US" altLang="ko-KR" sz="2000" spc="-1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49" name="이등변 삼각형 48"/>
          <p:cNvSpPr/>
          <p:nvPr/>
        </p:nvSpPr>
        <p:spPr>
          <a:xfrm rot="11288697" flipH="1">
            <a:off x="4526988" y="428412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361079" y="37955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1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849160" y="3789040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78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29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113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764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하단 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나타나는 내용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4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생각해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5442980" y="2780928"/>
            <a:ext cx="569180" cy="5881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5907982" y="27036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028" y="2033188"/>
            <a:ext cx="3816952" cy="14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타원 79"/>
          <p:cNvSpPr/>
          <p:nvPr/>
        </p:nvSpPr>
        <p:spPr>
          <a:xfrm>
            <a:off x="1359138" y="24168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3"/>
          <p:cNvSpPr txBox="1"/>
          <p:nvPr/>
        </p:nvSpPr>
        <p:spPr>
          <a:xfrm>
            <a:off x="1963363" y="2401143"/>
            <a:ext cx="25687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spc="-150" dirty="0">
                <a:solidFill>
                  <a:schemeClr val="bg2">
                    <a:lumMod val="1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b="1" spc="-150" dirty="0" smtClean="0">
              <a:solidFill>
                <a:schemeClr val="bg2">
                  <a:lumMod val="1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43"/>
          <p:cNvSpPr txBox="1"/>
          <p:nvPr/>
        </p:nvSpPr>
        <p:spPr>
          <a:xfrm>
            <a:off x="2351448" y="2384884"/>
            <a:ext cx="2760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어떻게 해결할 수 있을지 생</a:t>
            </a:r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각</a:t>
            </a:r>
            <a:r>
              <a:rPr lang="ko-KR" altLang="en-US" sz="2000" spc="-150" dirty="0" smtClean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96" y="2894820"/>
            <a:ext cx="303148" cy="41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60717"/>
              </p:ext>
            </p:extLst>
          </p:nvPr>
        </p:nvGraphicFramePr>
        <p:xfrm>
          <a:off x="115384" y="6129300"/>
          <a:ext cx="6688864" cy="396044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2_powerup_withTeacher_box.png  /  2_powerup_2.png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\app\resource\contents\lesson02\ops\2\images\2_powerup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40" y="4123501"/>
            <a:ext cx="1007604" cy="10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19" y="3364725"/>
            <a:ext cx="962468" cy="96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모서리가 둥근 직사각형 49"/>
          <p:cNvSpPr/>
          <p:nvPr/>
        </p:nvSpPr>
        <p:spPr>
          <a:xfrm>
            <a:off x="1852124" y="3317121"/>
            <a:ext cx="3004466" cy="67367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>
            <a:off x="1926226" y="3176972"/>
            <a:ext cx="2930364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직사각형의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개수를 예상해서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해결해 볼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3" name="이등변 삼각형 52"/>
          <p:cNvSpPr/>
          <p:nvPr/>
        </p:nvSpPr>
        <p:spPr>
          <a:xfrm rot="5400000" flipV="1">
            <a:off x="1705005" y="3708017"/>
            <a:ext cx="90011" cy="204227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 flipH="1">
            <a:off x="1805890" y="4127771"/>
            <a:ext cx="2723418" cy="106542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A3FD23CB-6379-403F-BC3A-9D57C9BCA2FC}"/>
              </a:ext>
            </a:extLst>
          </p:cNvPr>
          <p:cNvSpPr/>
          <p:nvPr/>
        </p:nvSpPr>
        <p:spPr>
          <a:xfrm flipH="1">
            <a:off x="1624720" y="4208836"/>
            <a:ext cx="3123858" cy="9566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직사각형의 개수를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하고 식을 세워</a:t>
            </a:r>
            <a:endParaRPr lang="en-US" altLang="ko-KR" sz="19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해결해 볼 거야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이등변 삼각형 59"/>
          <p:cNvSpPr/>
          <p:nvPr/>
        </p:nvSpPr>
        <p:spPr>
          <a:xfrm rot="16200000" flipH="1" flipV="1">
            <a:off x="4584820" y="4525190"/>
            <a:ext cx="90011" cy="204227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389044" y="32230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빈칸으로 나옴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5312" y="1556792"/>
            <a:ext cx="6543645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15" y="5301786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31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062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78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/>
          <p:cNvSpPr/>
          <p:nvPr/>
        </p:nvSpPr>
        <p:spPr>
          <a:xfrm>
            <a:off x="2315926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단서를 다음 표에 정리해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87" y="1716046"/>
            <a:ext cx="323316" cy="32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타원 101"/>
          <p:cNvSpPr/>
          <p:nvPr/>
        </p:nvSpPr>
        <p:spPr>
          <a:xfrm>
            <a:off x="4705791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776554"/>
              </p:ext>
            </p:extLst>
          </p:nvPr>
        </p:nvGraphicFramePr>
        <p:xfrm>
          <a:off x="192747" y="2348880"/>
          <a:ext cx="6183775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4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없는 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개수의 합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799692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799692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59832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059832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05670" y="3265740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305670" y="3886424"/>
            <a:ext cx="441882" cy="33466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574" y="3209400"/>
            <a:ext cx="360000" cy="355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1574" y="3784400"/>
            <a:ext cx="360000" cy="355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607" y="3784400"/>
            <a:ext cx="360000" cy="35500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607" y="3218209"/>
            <a:ext cx="360000" cy="355000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924" y="3218209"/>
            <a:ext cx="360000" cy="355000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8924" y="3784400"/>
            <a:ext cx="360000" cy="355000"/>
          </a:xfrm>
          <a:prstGeom prst="rect">
            <a:avLst/>
          </a:prstGeom>
        </p:spPr>
      </p:pic>
      <p:pic>
        <p:nvPicPr>
          <p:cNvPr id="51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2" y="520705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5355582" y="50914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216" y="3212239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6216" y="3778430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183208" y="3140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02600" y="3822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1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" y="1371552"/>
            <a:ext cx="6905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72000" y="1772816"/>
            <a:ext cx="1106848" cy="117029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91580" y="2132856"/>
            <a:ext cx="3278543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상자 안에 있는 사각형의 직각의 개수는 모두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6870" y="1919734"/>
            <a:ext cx="1422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머릿속으로만 생각하기에는 너무 복잡하다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4129274" y="3537636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26952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보기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(14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/>
                <a:ea typeface="맑은 고딕"/>
              </a:rPr>
              <a:t>풀이 </a:t>
            </a:r>
            <a:r>
              <a:rPr lang="ko-KR" altLang="en-US" sz="1000" dirty="0">
                <a:latin typeface="맑은 고딕"/>
                <a:ea typeface="맑은 고딕"/>
              </a:rPr>
              <a:t>확인 버튼 클릭 시 풀이 팝업 창 </a:t>
            </a:r>
            <a:r>
              <a:rPr lang="en-US" altLang="ko-KR" sz="1000" dirty="0">
                <a:latin typeface="맑은 고딕"/>
                <a:ea typeface="맑은 고딕"/>
              </a:rPr>
              <a:t>(</a:t>
            </a:r>
            <a:r>
              <a:rPr lang="ko-KR" altLang="en-US" sz="1000" dirty="0">
                <a:latin typeface="맑은 고딕"/>
                <a:ea typeface="맑은 고딕"/>
              </a:rPr>
              <a:t>다음 </a:t>
            </a:r>
            <a:r>
              <a:rPr lang="ko-KR" altLang="en-US" sz="1000" dirty="0" smtClean="0">
                <a:latin typeface="맑은 고딕"/>
                <a:ea typeface="맑은 고딕"/>
              </a:rPr>
              <a:t>슬라이드</a:t>
            </a:r>
            <a:r>
              <a:rPr lang="en-US" altLang="ko-KR" sz="1000" dirty="0" smtClean="0">
                <a:latin typeface="맑은 고딕"/>
                <a:ea typeface="맑은 고딕"/>
              </a:rPr>
              <a:t>)</a:t>
            </a:r>
            <a:r>
              <a:rPr lang="ko-KR" altLang="en-US" sz="1000" dirty="0" smtClean="0">
                <a:latin typeface="맑은 고딕"/>
                <a:ea typeface="맑은 고딕"/>
              </a:rPr>
              <a:t> </a:t>
            </a:r>
            <a:endParaRPr lang="en-US" altLang="ko-KR" sz="1000" dirty="0" smtClean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/>
              <a:ea typeface="맑은 고딕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타원 87"/>
          <p:cNvSpPr/>
          <p:nvPr/>
        </p:nvSpPr>
        <p:spPr>
          <a:xfrm>
            <a:off x="4705791" y="8955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9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5" name="타원 44"/>
          <p:cNvSpPr/>
          <p:nvPr/>
        </p:nvSpPr>
        <p:spPr>
          <a:xfrm>
            <a:off x="5580110" y="5019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599498" y="50295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3216020" y="4331595"/>
            <a:ext cx="840546" cy="537565"/>
            <a:chOff x="6012160" y="1660849"/>
            <a:chExt cx="840546" cy="537565"/>
          </a:xfrm>
        </p:grpSpPr>
        <p:sp>
          <p:nvSpPr>
            <p:cNvPr id="56" name="직사각형 55"/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70982"/>
              </p:ext>
            </p:extLst>
          </p:nvPr>
        </p:nvGraphicFramePr>
        <p:xfrm>
          <a:off x="192747" y="2348880"/>
          <a:ext cx="6183775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38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4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67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없는 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</a:t>
                      </a:r>
                      <a:endParaRPr lang="en-US" altLang="ko-KR" sz="1600" b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개수의 합</a:t>
                      </a:r>
                      <a:endParaRPr lang="ko-KR" altLang="en-US" sz="16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97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9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" y="1708195"/>
            <a:ext cx="332521" cy="34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2" name="TextBox 43"/>
          <p:cNvSpPr txBox="1"/>
          <p:nvPr/>
        </p:nvSpPr>
        <p:spPr>
          <a:xfrm>
            <a:off x="389044" y="182198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직사각형이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32350"/>
              </p:ext>
            </p:extLst>
          </p:nvPr>
        </p:nvGraphicFramePr>
        <p:xfrm>
          <a:off x="443803" y="2398052"/>
          <a:ext cx="6016990" cy="14811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3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33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3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33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339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3729">
                <a:tc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없는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개만 있는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직각이 </a:t>
                      </a:r>
                      <a:r>
                        <a:rPr lang="en-US" altLang="ko-KR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개가 있는 사각형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사각형의 개수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직각의 개수의 합</a:t>
                      </a:r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09" name="그룹 57"/>
          <p:cNvGrpSpPr/>
          <p:nvPr/>
        </p:nvGrpSpPr>
        <p:grpSpPr>
          <a:xfrm>
            <a:off x="143873" y="1140733"/>
            <a:ext cx="6667165" cy="4124471"/>
            <a:chOff x="179512" y="2613652"/>
            <a:chExt cx="6667165" cy="2659638"/>
          </a:xfrm>
        </p:grpSpPr>
        <p:sp>
          <p:nvSpPr>
            <p:cNvPr id="110" name="직각 삼각형 5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1" name="직사각형 59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5" name="TextBox 4"/>
          <p:cNvSpPr txBox="1"/>
          <p:nvPr/>
        </p:nvSpPr>
        <p:spPr>
          <a:xfrm>
            <a:off x="503548" y="1782837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    직사각형이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개면 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상자 안에 있는 사각형의 직각의 개수는 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2+4+4=10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주어진 단서와 맞지 않습니다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개면 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4+4=8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상자 안에 있는 사각형의 직각의 개수는 모두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2+4+8=14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주어진 단서와 맞습니다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따라서 직사각형은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5" y="1782837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428" y="3975065"/>
            <a:ext cx="6174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직사각형의 개수를      라 하고 식을 세우면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개가 있는 사각형의 직각의 개수의 합은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14-2-4=8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4×    =8,      =2,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따라서 직사각형은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5688121" y="5245182"/>
            <a:ext cx="1008115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4719858" y="5259374"/>
            <a:ext cx="932262" cy="3122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61" y="397506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38" y="4485051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960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323528" y="1884215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91494" y="4085155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86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822" y="5301208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8" y="5368976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4" y="5375252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73127" y="532513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타원 39"/>
          <p:cNvSpPr/>
          <p:nvPr/>
        </p:nvSpPr>
        <p:spPr>
          <a:xfrm>
            <a:off x="323528" y="2897023"/>
            <a:ext cx="135933" cy="13593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35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43"/>
          <p:cNvSpPr txBox="1"/>
          <p:nvPr/>
        </p:nvSpPr>
        <p:spPr>
          <a:xfrm>
            <a:off x="479072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자신이 구한 답이 맞는지 확인해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예 약물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90460"/>
            <a:ext cx="375083" cy="37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2168860"/>
            <a:ext cx="59048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상자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안에 있는 사각형의 직각의 개수를 구하면 </a:t>
            </a:r>
            <a:endParaRPr lang="en-US" altLang="ko-KR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다음과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1+1+2+2+4+4=14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800" b="1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   따라서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직사각형은 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개가 맞습니다</a:t>
            </a:r>
            <a:r>
              <a:rPr lang="en-US" altLang="ko-KR" sz="1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b="1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7" y="2199988"/>
            <a:ext cx="335003" cy="26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타원 102"/>
          <p:cNvSpPr/>
          <p:nvPr/>
        </p:nvSpPr>
        <p:spPr>
          <a:xfrm>
            <a:off x="5302627" y="5243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67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208" y="2024844"/>
            <a:ext cx="360000" cy="355000"/>
          </a:xfrm>
          <a:prstGeom prst="rect">
            <a:avLst/>
          </a:prstGeom>
        </p:spPr>
      </p:pic>
      <p:pic>
        <p:nvPicPr>
          <p:cNvPr id="5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9444" y="5328908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7109" y="5340496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76" y="538918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211" y="5390262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57" y="539545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350825" y="20424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3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07" y="3881836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2" y="4306344"/>
            <a:ext cx="435882" cy="383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타원 43"/>
          <p:cNvSpPr/>
          <p:nvPr/>
        </p:nvSpPr>
        <p:spPr>
          <a:xfrm>
            <a:off x="1578931" y="392770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2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5312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538878" y="2757381"/>
            <a:ext cx="2985912" cy="122914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직사각형의 개수를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예상하고 확인하여 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잘 해결했습니다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0" name="직사각형 29"/>
          <p:cNvSpPr>
            <a:spLocks noChangeArrowheads="1"/>
          </p:cNvSpPr>
          <p:nvPr/>
        </p:nvSpPr>
        <p:spPr bwMode="auto">
          <a:xfrm>
            <a:off x="7010495" y="2417543"/>
            <a:ext cx="2089116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좌측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직사각형의 개수를 예상하고 확인하여 잘 해결했습니다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1944916" y="4005064"/>
            <a:ext cx="296287" cy="252028"/>
          </a:xfrm>
          <a:prstGeom prst="triangle">
            <a:avLst>
              <a:gd name="adj" fmla="val 18154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63165" y="2757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7010495" y="3411864"/>
            <a:ext cx="2089116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우측 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_201_2_2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직사각형의 개수를 네모라 하고 식을 세워 잘 해결했습니다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68139" y="4578092"/>
            <a:ext cx="807720" cy="914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모서리가 둥근 직사각형 30"/>
          <p:cNvSpPr/>
          <p:nvPr/>
        </p:nvSpPr>
        <p:spPr>
          <a:xfrm>
            <a:off x="3812946" y="3032955"/>
            <a:ext cx="2523250" cy="12986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직사각형의 개수를</a:t>
            </a:r>
            <a:endParaRPr lang="en-US" altLang="ko-KR" sz="1900" spc="-15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라 하고 식을 세워 잘 해결했습니다</a:t>
            </a:r>
            <a:r>
              <a:rPr lang="en-US" altLang="ko-KR" sz="1900" spc="-15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6211296" y="288690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이등변 삼각형 39"/>
          <p:cNvSpPr/>
          <p:nvPr/>
        </p:nvSpPr>
        <p:spPr>
          <a:xfrm rot="10800000">
            <a:off x="4572000" y="4331606"/>
            <a:ext cx="432048" cy="252028"/>
          </a:xfrm>
          <a:prstGeom prst="triangle">
            <a:avLst>
              <a:gd name="adj" fmla="val 7510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67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689" y="4265672"/>
            <a:ext cx="982980" cy="1226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5370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해결한 방법을 친구들에게 이야기해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52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59645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 개수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직사각형의 개수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직사각형의 개수 구하기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칭찬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반 친구 칭찬하기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suh_h_0301_02_0008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24727" y="3035170"/>
            <a:ext cx="42075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단원을 마무리해요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2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91276" y="1485945"/>
            <a:ext cx="1640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48~51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1050" b="1" u="sng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익힘 </a:t>
            </a:r>
            <a:r>
              <a:rPr lang="en-US" altLang="ko-KR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38~39</a:t>
            </a:r>
            <a:r>
              <a:rPr lang="ko-KR" altLang="en-US" sz="1050" b="1" u="sng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050" b="1" u="sng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삼각자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394024"/>
            <a:ext cx="6015043" cy="278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5312" y="894492"/>
            <a:ext cx="6918956" cy="950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9042" y="1304764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오늘 학습한 내용을 떠올려 보고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우리 반 친구를 칭찬해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356080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5233" y="896404"/>
            <a:ext cx="225652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64" y="721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우리 반 친구 칭찬하기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내용 및 기능 그대로 사용함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색 검정으로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  <a:hlinkClick r:id="rId4"/>
            </a:endParaRPr>
          </a:p>
          <a:p>
            <a:pPr algn="just"/>
            <a:r>
              <a:rPr lang="en-US" altLang="ko-KR" sz="1000" dirty="0">
                <a:hlinkClick r:id="rId5"/>
              </a:rPr>
              <a:t>https://</a:t>
            </a:r>
            <a:r>
              <a:rPr lang="en-US" altLang="ko-KR" sz="1000" dirty="0" smtClean="0">
                <a:hlinkClick r:id="rId5"/>
              </a:rPr>
              <a:t>cdata2.tsherpa.co.kr/tsherpa/MultiMedia/Flash/2020/curri/index.html?flashxmlnum=jmp1130&amp;classa=A8-C1-31-MM-MM-04-03-08-0-0-0-0&amp;classno=MM_31_04/suh_0301_02_0008/suh_0301_02_0008_401_1.html</a:t>
            </a:r>
            <a:endParaRPr lang="en-US" altLang="ko-KR" sz="1000" dirty="0" smtClean="0"/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텍스트 수정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 typeface="Wingdings"/>
              <a:buChar char="à"/>
            </a:pP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하세요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볼드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캐릭터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지니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62" y="4147356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45" y="4156509"/>
            <a:ext cx="972108" cy="972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타원 35"/>
          <p:cNvSpPr/>
          <p:nvPr/>
        </p:nvSpPr>
        <p:spPr>
          <a:xfrm>
            <a:off x="4405489" y="41473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26493" y="42372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85484" y="1905509"/>
            <a:ext cx="1545903" cy="227347"/>
            <a:chOff x="4421577" y="2197503"/>
            <a:chExt cx="1545903" cy="227347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4421577" y="2197503"/>
              <a:ext cx="1545903" cy="227347"/>
            </a:xfrm>
            <a:prstGeom prst="roundRect">
              <a:avLst>
                <a:gd name="adj" fmla="val 35337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캐릭터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클릭</a:t>
              </a:r>
              <a:r>
                <a:rPr lang="ko-KR" altLang="en-US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하세요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473514" y="2240868"/>
              <a:ext cx="146945" cy="146945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>
                  <a:solidFill>
                    <a:schemeClr val="bg1">
                      <a:lumMod val="65000"/>
                    </a:schemeClr>
                  </a:solidFill>
                  <a:latin typeface="HY궁서B" pitchFamily="18" charset="-127"/>
                  <a:ea typeface="HY궁서B" pitchFamily="18" charset="-127"/>
                </a:rPr>
                <a:t>i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HY궁서B" pitchFamily="18" charset="-127"/>
                <a:ea typeface="HY궁서B" pitchFamily="18" charset="-127"/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5237215" y="17559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5" t="18552" r="20885" b="7203"/>
          <a:stretch/>
        </p:blipFill>
        <p:spPr bwMode="auto">
          <a:xfrm>
            <a:off x="76667" y="912320"/>
            <a:ext cx="6907601" cy="46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194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79612" y="2438890"/>
            <a:ext cx="493254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직사각형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96800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2_powerup_ani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C:\Users\DB400SCA\Desktop\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app\resource\contents\lesson02\ops\1\media\mp4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3105267"/>
            <a:ext cx="6079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평면도형을 활용하여 실생활 문제를 해결하고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어떻게 해결하였는지 설명할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91276" y="1485945"/>
            <a:ext cx="16409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수학 </a:t>
            </a:r>
            <a:r>
              <a:rPr lang="en-US" altLang="ko-KR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46~47</a:t>
            </a:r>
            <a:r>
              <a:rPr lang="ko-KR" altLang="en-US" sz="1050" b="1" u="sng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050" b="1" u="sng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326388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6817" y="1930988"/>
            <a:ext cx="6911447" cy="2950378"/>
            <a:chOff x="36817" y="1930988"/>
            <a:chExt cx="6911447" cy="295037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72" r="2337" b="1"/>
            <a:stretch/>
          </p:blipFill>
          <p:spPr bwMode="auto">
            <a:xfrm>
              <a:off x="36817" y="1930988"/>
              <a:ext cx="6911447" cy="2950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타원 3"/>
            <p:cNvSpPr/>
            <p:nvPr/>
          </p:nvSpPr>
          <p:spPr>
            <a:xfrm>
              <a:off x="143508" y="2285695"/>
              <a:ext cx="2156935" cy="1287321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463" y="2438889"/>
              <a:ext cx="22392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이 보물 상자 안에는 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여러 가지 사각형이 있는데 직사각형이 몇 개 있는지</a:t>
              </a:r>
              <a:endParaRPr lang="en-US" altLang="ko-KR" sz="14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맞히면 상자를 열 수 있대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42" name="타원 41"/>
            <p:cNvSpPr/>
            <p:nvPr/>
          </p:nvSpPr>
          <p:spPr>
            <a:xfrm>
              <a:off x="5162372" y="2090875"/>
              <a:ext cx="1006225" cy="60054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52311" y="2185700"/>
              <a:ext cx="11758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여기 단서가 있어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4544" y="5250909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2209" y="5262497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11" y="531226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57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03" y="5317459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50" y="531118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/>
          <p:cNvSpPr/>
          <p:nvPr/>
        </p:nvSpPr>
        <p:spPr>
          <a:xfrm>
            <a:off x="2350429" y="49943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03351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308" y="1863455"/>
            <a:ext cx="6948960" cy="3329814"/>
            <a:chOff x="35308" y="1863455"/>
            <a:chExt cx="6948960" cy="3329814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8" y="1863455"/>
              <a:ext cx="6948960" cy="3329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타원 41"/>
            <p:cNvSpPr/>
            <p:nvPr/>
          </p:nvSpPr>
          <p:spPr>
            <a:xfrm>
              <a:off x="4581276" y="2217220"/>
              <a:ext cx="1106848" cy="96718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74528" y="2294873"/>
              <a:ext cx="1293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머릿속으로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만</a:t>
              </a:r>
              <a:r>
                <a:rPr lang="ko-KR" altLang="en-US" sz="1400" spc="-150" dirty="0" smtClean="0">
                  <a:latin typeface="맑은 고딕" pitchFamily="50" charset="-127"/>
                  <a:ea typeface="맑은 고딕" pitchFamily="50" charset="-127"/>
                </a:rPr>
                <a:t> 생각하기에는 너무 복잡하다</a:t>
              </a:r>
              <a:r>
                <a:rPr lang="en-US" altLang="ko-KR" sz="14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1426" y="2456892"/>
              <a:ext cx="2980494" cy="263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없는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개만 있는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직각이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개만 있는 사각형이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상자 안에 있는 사각형의 직각의 개수는 모두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직사각형의 개수를 구해 보시오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06897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9" name="타원 38"/>
          <p:cNvSpPr/>
          <p:nvPr/>
        </p:nvSpPr>
        <p:spPr>
          <a:xfrm>
            <a:off x="316570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444" y="522254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109" y="523412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11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8" y="528909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65" y="5283895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모서리가 둥근 사각형 설명선 53"/>
          <p:cNvSpPr/>
          <p:nvPr/>
        </p:nvSpPr>
        <p:spPr>
          <a:xfrm>
            <a:off x="4086720" y="3638204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3914" y="1765300"/>
            <a:ext cx="6864350" cy="3327400"/>
            <a:chOff x="83914" y="1765300"/>
            <a:chExt cx="6864350" cy="3327400"/>
          </a:xfrm>
        </p:grpSpPr>
        <p:grpSp>
          <p:nvGrpSpPr>
            <p:cNvPr id="5" name="그룹 4"/>
            <p:cNvGrpSpPr/>
            <p:nvPr/>
          </p:nvGrpSpPr>
          <p:grpSpPr>
            <a:xfrm>
              <a:off x="83914" y="1765300"/>
              <a:ext cx="6864350" cy="3327400"/>
              <a:chOff x="83914" y="1765300"/>
              <a:chExt cx="6864350" cy="3327400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914" y="1765300"/>
                <a:ext cx="6864350" cy="3327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0" name="타원 59"/>
              <p:cNvSpPr/>
              <p:nvPr/>
            </p:nvSpPr>
            <p:spPr>
              <a:xfrm>
                <a:off x="676430" y="1988840"/>
                <a:ext cx="1339286" cy="72665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1612" y="2013949"/>
                <a:ext cx="15294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사각형에는</a:t>
                </a:r>
                <a:endParaRPr lang="en-US" altLang="ko-KR" spc="-150" dirty="0" smtClean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몇 개의 직각이 있을 수 있는지 생각해 보자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4494753" y="1857239"/>
                <a:ext cx="1620537" cy="726659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63814" y="1989356"/>
                <a:ext cx="16824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50" dirty="0" smtClean="0">
                    <a:latin typeface="맑은 고딕" pitchFamily="50" charset="-127"/>
                    <a:ea typeface="맑은 고딕" pitchFamily="50" charset="-127"/>
                  </a:rPr>
                  <a:t>그럼 이제 보물 상자 안에 직사각형이 몇 개 있는지 구해 볼까</a:t>
                </a:r>
                <a:r>
                  <a:rPr lang="en-US" altLang="ko-KR" spc="-150" dirty="0" smtClean="0"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</p:grp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751" y="2857500"/>
              <a:ext cx="419100" cy="571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983696" y="3021788"/>
              <a:ext cx="3642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>
                  <a:latin typeface="맑은 고딕" pitchFamily="50" charset="-127"/>
                  <a:ea typeface="맑은 고딕" pitchFamily="50" charset="-127"/>
                </a:rPr>
                <a:t>!!</a:t>
              </a:r>
              <a:endParaRPr lang="ko-KR" altLang="en-US" sz="24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316570" y="1664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pic>
        <p:nvPicPr>
          <p:cNvPr id="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935" y="5239314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8600" y="5250902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967" y="529958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02" y="5300668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48" y="5305864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내 텍스트 들어감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32543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8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그림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5786" y="1549763"/>
            <a:ext cx="6568441" cy="4075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624228" y="1556792"/>
            <a:ext cx="283788" cy="1980220"/>
            <a:chOff x="6607641" y="836712"/>
            <a:chExt cx="397043" cy="18218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607641" y="1304763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6607645" y="836712"/>
              <a:ext cx="397039" cy="42628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6607642" y="1768494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607642" y="2232227"/>
              <a:ext cx="397039" cy="42628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lIns="0" rIns="0" anchor="ctr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반성</a:t>
              </a:r>
              <a:endPara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TextBox 43"/>
          <p:cNvSpPr txBox="1"/>
          <p:nvPr/>
        </p:nvSpPr>
        <p:spPr>
          <a:xfrm>
            <a:off x="389044" y="1700808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해결해야 할 문제는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361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직사각형 44"/>
          <p:cNvSpPr/>
          <p:nvPr/>
        </p:nvSpPr>
        <p:spPr bwMode="auto">
          <a:xfrm>
            <a:off x="440395" y="2164042"/>
            <a:ext cx="5787789" cy="4055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상자 안에 있는 직사각형의 개수를 구해야 합니다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13" y="1996391"/>
            <a:ext cx="360000" cy="3550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5400092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/>
          <p:cNvSpPr txBox="1"/>
          <p:nvPr/>
        </p:nvSpPr>
        <p:spPr>
          <a:xfrm>
            <a:off x="389044" y="3032956"/>
            <a:ext cx="61451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문제를 해결하기 위해 이용할 수 있는 정보는 무엇인가요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7280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/>
          <p:cNvSpPr/>
          <p:nvPr/>
        </p:nvSpPr>
        <p:spPr bwMode="auto">
          <a:xfrm>
            <a:off x="467544" y="3496190"/>
            <a:ext cx="5740069" cy="11209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 있고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사각형의 직각의 개수는 모두 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91" y="3288317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6495903" y="13425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551" y="1032680"/>
            <a:ext cx="977453" cy="33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타원 39"/>
          <p:cNvSpPr/>
          <p:nvPr/>
        </p:nvSpPr>
        <p:spPr>
          <a:xfrm>
            <a:off x="3545845" y="8257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77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4" y="1371552"/>
            <a:ext cx="6905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319" y="698760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suh_h_0301_02_0008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08 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수학의 힘을 키워요</a:t>
            </a:r>
          </a:p>
        </p:txBody>
      </p:sp>
      <p:sp>
        <p:nvSpPr>
          <p:cNvPr id="24" name="타원 23"/>
          <p:cNvSpPr/>
          <p:nvPr/>
        </p:nvSpPr>
        <p:spPr>
          <a:xfrm>
            <a:off x="4572000" y="1772816"/>
            <a:ext cx="1106848" cy="117029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1580" y="2132856"/>
            <a:ext cx="3278543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없는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직각이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개만 있는 사각형이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상자 안에 있는 사각형의 직각의 개수는 모두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직사각형의 개수를 구해 보시오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20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6870" y="1919734"/>
            <a:ext cx="1422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머릿속으로만 생각하기에는 너무 복잡하다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4129274" y="3537636"/>
            <a:ext cx="440250" cy="324036"/>
          </a:xfrm>
          <a:prstGeom prst="wedgeRoundRectCallout">
            <a:avLst>
              <a:gd name="adj1" fmla="val 32325"/>
              <a:gd name="adj2" fmla="val 15896"/>
              <a:gd name="adj3" fmla="val 16667"/>
            </a:avLst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흠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05402"/>
              </p:ext>
            </p:extLst>
          </p:nvPr>
        </p:nvGraphicFramePr>
        <p:xfrm>
          <a:off x="82407" y="6093296"/>
          <a:ext cx="6500922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원본 삽화 폴더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힘을 키워요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)3-1-2.psd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8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43289</TotalTime>
  <Words>1765</Words>
  <Application>Microsoft Office PowerPoint</Application>
  <PresentationFormat>화면 슬라이드 쇼(4:3)</PresentationFormat>
  <Paragraphs>612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7770</cp:revision>
  <cp:lastPrinted>2021-12-20T01:30:02Z</cp:lastPrinted>
  <dcterms:created xsi:type="dcterms:W3CDTF">2008-07-15T12:19:11Z</dcterms:created>
  <dcterms:modified xsi:type="dcterms:W3CDTF">2022-01-25T06:52:54Z</dcterms:modified>
</cp:coreProperties>
</file>