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782" r:id="rId2"/>
    <p:sldId id="783" r:id="rId3"/>
    <p:sldId id="1327" r:id="rId4"/>
    <p:sldId id="1434" r:id="rId5"/>
    <p:sldId id="1435" r:id="rId6"/>
    <p:sldId id="1436" r:id="rId7"/>
    <p:sldId id="1097" r:id="rId8"/>
    <p:sldId id="1353" r:id="rId9"/>
    <p:sldId id="1437" r:id="rId10"/>
    <p:sldId id="1438" r:id="rId11"/>
    <p:sldId id="1452" r:id="rId12"/>
    <p:sldId id="1439" r:id="rId13"/>
    <p:sldId id="1440" r:id="rId14"/>
    <p:sldId id="1441" r:id="rId15"/>
    <p:sldId id="1313" r:id="rId16"/>
    <p:sldId id="1442" r:id="rId17"/>
    <p:sldId id="1367" r:id="rId18"/>
    <p:sldId id="1315" r:id="rId19"/>
    <p:sldId id="1316" r:id="rId20"/>
    <p:sldId id="1368" r:id="rId21"/>
    <p:sldId id="1369" r:id="rId22"/>
    <p:sldId id="1444" r:id="rId23"/>
    <p:sldId id="1370" r:id="rId24"/>
    <p:sldId id="1451" r:id="rId25"/>
    <p:sldId id="1371" r:id="rId26"/>
    <p:sldId id="1445" r:id="rId27"/>
    <p:sldId id="1372" r:id="rId28"/>
    <p:sldId id="1446" r:id="rId29"/>
    <p:sldId id="1373" r:id="rId30"/>
    <p:sldId id="1447" r:id="rId31"/>
    <p:sldId id="1374" r:id="rId32"/>
    <p:sldId id="1448" r:id="rId33"/>
    <p:sldId id="1443" r:id="rId34"/>
    <p:sldId id="1450" r:id="rId3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D09D"/>
    <a:srgbClr val="336600"/>
    <a:srgbClr val="FF0000"/>
    <a:srgbClr val="339933"/>
    <a:srgbClr val="FFFFCC"/>
    <a:srgbClr val="C99447"/>
    <a:srgbClr val="FF9999"/>
    <a:srgbClr val="93B1DD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6909" autoAdjust="0"/>
  </p:normalViewPr>
  <p:slideViewPr>
    <p:cSldViewPr>
      <p:cViewPr varScale="1">
        <p:scale>
          <a:sx n="110" d="100"/>
          <a:sy n="110" d="100"/>
        </p:scale>
        <p:origin x="-447" y="-51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6.png"/><Relationship Id="rId10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hyperlink" Target="https://cdata2.tsherpa.co.kr/tsherpa/MultiMedia/Flash/2020/curri/index.html?flashxmlnum=jmp1130&amp;classa=A8-C1-31-MM-MM-04-02-04-0-0-0-0&amp;classno=MM_31_04/suh_0301_01_0004/suh_0301_01_0004_401_1.html" TargetMode="External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hyperlink" Target="https://cdata2.tsherpa.co.kr/tsherpa/MultiMedia/Flash/2020/curri/index.html?flashxmlnum=jmp1130&amp;classa=A8-C1-31-MM-MM-04-02-04-0-0-0-0&amp;classno=MM_31_04/suh_0301_01_0004/suh_0301_01_0004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17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42.png"/><Relationship Id="rId5" Type="http://schemas.openxmlformats.org/officeDocument/2006/relationships/hyperlink" Target="https://cdata2.tsherpa.co.kr/tsherpa/MultiMedia/Flash/2020/curri/index.html?flashxmlnum=jmp1130&amp;classa=A8-C1-31-MM-MM-04-02-04-0-0-0-0&amp;classno=MM_31_04/suh_0301_01_0004/suh_0301_01_0004_401_1.html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22.png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17.png"/><Relationship Id="rId5" Type="http://schemas.openxmlformats.org/officeDocument/2006/relationships/image" Target="../media/image25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cdata2.tsherpa.co.kr/tsherpa/MultiMedia/Flash/2020/curri/index.html?flashxmlnum=jmp1130&amp;classa=A8-C1-31-MM-MM-04-02-04-0-0-0-0&amp;classno=MM_31_04/suh_0301_01_0004/suh_0301_01_0004_401_1.html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jmp1130&amp;classa=A8-C1-31-MM-MM-04-02-04-0-0-0-0&amp;classno=MM_31_04/suh_0301_01_0004/suh_0301_01_0004_401_1.html" TargetMode="External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44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3171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399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0509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0007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곱셈으로 구해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일은 몇 주일인지 구하는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343322" y="129264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318870" y="123275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792609" y="12942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760632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243896" y="12954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219444" y="12451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TextBox 43"/>
          <p:cNvSpPr txBox="1"/>
          <p:nvPr/>
        </p:nvSpPr>
        <p:spPr>
          <a:xfrm>
            <a:off x="389043" y="178413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	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39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7564" y="2323376"/>
            <a:ext cx="58239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35÷7=□</a:t>
            </a:r>
            <a:r>
              <a:rPr lang="ko-KR" altLang="en-US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몫 </a:t>
            </a:r>
            <a:r>
              <a:rPr lang="en-US" altLang="ko-KR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  <a:r>
              <a:rPr lang="ko-KR" altLang="en-US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7×5=35</a:t>
            </a:r>
            <a:r>
              <a:rPr lang="ko-KR" altLang="en-US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구할 수 있습니다</a:t>
            </a:r>
            <a:r>
              <a:rPr lang="en-US" altLang="ko-KR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537" y="2179264"/>
            <a:ext cx="360000" cy="355000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4872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일은 몇 주일인지 구하는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1" y="1989908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모서리가 둥근 직사각형 72"/>
          <p:cNvSpPr/>
          <p:nvPr/>
        </p:nvSpPr>
        <p:spPr>
          <a:xfrm>
            <a:off x="1835696" y="3032956"/>
            <a:ext cx="3456384" cy="161491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하단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(#2-1)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#2-1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처음에는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7957" y="1847493"/>
            <a:ext cx="61882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35÷7=   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에서 몫    는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7×5=35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이용해 구할 수 있습니다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869050" y="3313959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7×5=35</a:t>
            </a:r>
            <a:endParaRPr lang="ko-KR" altLang="en-US" sz="2000" dirty="0"/>
          </a:p>
        </p:txBody>
      </p:sp>
      <p:sp>
        <p:nvSpPr>
          <p:cNvPr id="85" name="직사각형 84"/>
          <p:cNvSpPr/>
          <p:nvPr/>
        </p:nvSpPr>
        <p:spPr bwMode="auto">
          <a:xfrm>
            <a:off x="4265078" y="3891602"/>
            <a:ext cx="450938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833182" y="3926027"/>
            <a:ext cx="966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35÷7=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직선 화살표 연결선 87"/>
          <p:cNvCxnSpPr/>
          <p:nvPr/>
        </p:nvCxnSpPr>
        <p:spPr bwMode="auto">
          <a:xfrm>
            <a:off x="3040942" y="3651870"/>
            <a:ext cx="382106" cy="28998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직선 화살표 연결선 88"/>
          <p:cNvCxnSpPr/>
          <p:nvPr/>
        </p:nvCxnSpPr>
        <p:spPr bwMode="auto">
          <a:xfrm>
            <a:off x="3411491" y="3651870"/>
            <a:ext cx="382106" cy="28998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75" y="189471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964" y="190427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/>
          <p:cNvSpPr/>
          <p:nvPr/>
        </p:nvSpPr>
        <p:spPr bwMode="auto">
          <a:xfrm>
            <a:off x="3701180" y="3951629"/>
            <a:ext cx="360271" cy="3303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96" y="3229577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직사각형 93"/>
          <p:cNvSpPr/>
          <p:nvPr/>
        </p:nvSpPr>
        <p:spPr>
          <a:xfrm>
            <a:off x="2907180" y="3651870"/>
            <a:ext cx="1213087" cy="67034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3977046" y="3039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088778" y="3599498"/>
            <a:ext cx="450772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1073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27÷3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의 몫을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구하는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8413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나눗셈의 몫을 구할 수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39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타원 96"/>
          <p:cNvSpPr/>
          <p:nvPr/>
        </p:nvSpPr>
        <p:spPr>
          <a:xfrm>
            <a:off x="5211566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길이에 맞게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43950" y="12907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319498" y="123089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793237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761260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244524" y="129361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220072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타원 34"/>
          <p:cNvSpPr/>
          <p:nvPr/>
        </p:nvSpPr>
        <p:spPr>
          <a:xfrm>
            <a:off x="5688124" y="10846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44643" y="2551023"/>
            <a:ext cx="96693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27÷3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 </a:t>
            </a:r>
            <a:endParaRPr lang="ko-KR" altLang="en-US" sz="1900" dirty="0"/>
          </a:p>
        </p:txBody>
      </p:sp>
      <p:pic>
        <p:nvPicPr>
          <p:cNvPr id="58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082" y="2630361"/>
            <a:ext cx="247523" cy="24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3288216" y="2384884"/>
            <a:ext cx="785818" cy="556221"/>
            <a:chOff x="1799646" y="4175320"/>
            <a:chExt cx="785818" cy="556221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1799646" y="4329100"/>
              <a:ext cx="545635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546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753159" y="2384884"/>
            <a:ext cx="898961" cy="556221"/>
            <a:chOff x="1742354" y="4175320"/>
            <a:chExt cx="898961" cy="556221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1742354" y="4329100"/>
              <a:ext cx="66021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1315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931" y="2528900"/>
            <a:ext cx="467227" cy="44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22046" y="2556384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96971" y="2547523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1092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3_4_4_heart.sgv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147" y="2547523"/>
            <a:ext cx="467227" cy="44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4759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49" y="2335527"/>
            <a:ext cx="3941059" cy="319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343322" y="129264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318870" y="123275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792609" y="129426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760632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243896" y="12954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212380" y="12451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39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-#1-1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 시 빨간 화살표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-#1-2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 시 파란 화살표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3_4_04.html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389043" y="1784139"/>
            <a:ext cx="65197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27÷3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의 몫을 구해 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27÷3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의 몫을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구하는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54915" y="2154085"/>
            <a:ext cx="500962" cy="4828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262726" y="3270209"/>
            <a:ext cx="500962" cy="4828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786" y="1592796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87" y="1592796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오른쪽 화살표 61"/>
          <p:cNvSpPr/>
          <p:nvPr/>
        </p:nvSpPr>
        <p:spPr>
          <a:xfrm>
            <a:off x="7808635" y="1726161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57" y="2190119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38" y="3336882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6503299" y="51821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0109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3_4_04_01.sgv  / 3_4_04_02.sgv  /  3_4_04_03.sgv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863600" y="3190830"/>
            <a:ext cx="49832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17988" y="2103394"/>
            <a:ext cx="46192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7768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343322" y="129264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318870" y="123275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792609" y="12942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760632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243896" y="12954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219444" y="12451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39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/>
          <p:cNvSpPr txBox="1"/>
          <p:nvPr/>
        </p:nvSpPr>
        <p:spPr>
          <a:xfrm>
            <a:off x="389043" y="178413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27÷3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의 몫을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구하는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9552" y="2323376"/>
            <a:ext cx="611201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곱셈표에서 나누는 수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찾아 나누어지는 수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찾은</a:t>
            </a:r>
          </a:p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나누어지는 수가 있는 자리에서 직각 방향으로 꺾어</a:t>
            </a:r>
          </a:p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 몫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찾아냅니다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569" y="2179264"/>
            <a:ext cx="360000" cy="355000"/>
          </a:xfrm>
          <a:prstGeom prst="rect">
            <a:avLst/>
          </a:prstGeom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432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이용하여 나눗셈의 몫을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3829973" y="2534708"/>
            <a:ext cx="5180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761649" y="2523385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48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직사각형 78"/>
          <p:cNvSpPr/>
          <p:nvPr/>
        </p:nvSpPr>
        <p:spPr bwMode="auto">
          <a:xfrm>
            <a:off x="4341433" y="2534709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48" y="2317916"/>
            <a:ext cx="360000" cy="355000"/>
          </a:xfrm>
          <a:prstGeom prst="rect">
            <a:avLst/>
          </a:prstGeom>
        </p:spPr>
      </p:pic>
      <p:sp>
        <p:nvSpPr>
          <p:cNvPr id="94" name="타원 93"/>
          <p:cNvSpPr/>
          <p:nvPr/>
        </p:nvSpPr>
        <p:spPr>
          <a:xfrm>
            <a:off x="4707510" y="5025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838780" y="4983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4141" y="2498704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48÷8= </a:t>
            </a:r>
            <a:endParaRPr lang="ko-KR" altLang="en-US" sz="1900" dirty="0"/>
          </a:p>
        </p:txBody>
      </p:sp>
      <p:pic>
        <p:nvPicPr>
          <p:cNvPr id="64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3909" y="2590677"/>
            <a:ext cx="305146" cy="27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 bwMode="auto">
          <a:xfrm>
            <a:off x="2353809" y="2534709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351885"/>
            <a:ext cx="360000" cy="355000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3829973" y="3618270"/>
            <a:ext cx="5180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 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761649" y="3620343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63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341433" y="3642058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953" y="3447310"/>
            <a:ext cx="360000" cy="355000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1494141" y="3582266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63÷9= </a:t>
            </a:r>
            <a:endParaRPr lang="ko-KR" altLang="en-US" sz="1900" dirty="0"/>
          </a:p>
        </p:txBody>
      </p:sp>
      <p:pic>
        <p:nvPicPr>
          <p:cNvPr id="77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3909" y="3674239"/>
            <a:ext cx="305146" cy="27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직사각형 79"/>
          <p:cNvSpPr/>
          <p:nvPr/>
        </p:nvSpPr>
        <p:spPr bwMode="auto">
          <a:xfrm>
            <a:off x="2389813" y="3618271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435447"/>
            <a:ext cx="360000" cy="355000"/>
          </a:xfrm>
          <a:prstGeom prst="rect">
            <a:avLst/>
          </a:prstGeom>
        </p:spPr>
      </p:pic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1" y="980728"/>
            <a:ext cx="456313" cy="34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3829973" y="2534708"/>
            <a:ext cx="5180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761649" y="2523385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48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4341433" y="2534709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494141" y="2498704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48÷8= </a:t>
            </a:r>
            <a:endParaRPr lang="ko-KR" altLang="en-US" sz="1900" dirty="0"/>
          </a:p>
        </p:txBody>
      </p:sp>
      <p:pic>
        <p:nvPicPr>
          <p:cNvPr id="101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3909" y="2590677"/>
            <a:ext cx="305146" cy="27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직사각형 101"/>
          <p:cNvSpPr/>
          <p:nvPr/>
        </p:nvSpPr>
        <p:spPr bwMode="auto">
          <a:xfrm>
            <a:off x="2353809" y="2534709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829973" y="3618270"/>
            <a:ext cx="5180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 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761649" y="3620343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63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4341433" y="3642058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53" y="3447310"/>
            <a:ext cx="360000" cy="355000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>
          <a:xfrm>
            <a:off x="1494141" y="3582266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63÷9= </a:t>
            </a:r>
            <a:endParaRPr lang="ko-KR" altLang="en-US" sz="1900" dirty="0"/>
          </a:p>
        </p:txBody>
      </p:sp>
      <p:pic>
        <p:nvPicPr>
          <p:cNvPr id="109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3909" y="3674239"/>
            <a:ext cx="305146" cy="27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직사각형 109"/>
          <p:cNvSpPr/>
          <p:nvPr/>
        </p:nvSpPr>
        <p:spPr bwMode="auto">
          <a:xfrm>
            <a:off x="2389813" y="3618271"/>
            <a:ext cx="459363" cy="344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435447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0235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4072372" y="3211835"/>
            <a:ext cx="5180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96508" y="3200512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48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583832" y="3029012"/>
            <a:ext cx="777926" cy="556221"/>
            <a:chOff x="1972786" y="4175320"/>
            <a:chExt cx="777926" cy="556221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76" name="직사각형 75"/>
          <p:cNvSpPr/>
          <p:nvPr/>
        </p:nvSpPr>
        <p:spPr>
          <a:xfrm>
            <a:off x="1156048" y="3175831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63÷9= </a:t>
            </a:r>
            <a:endParaRPr lang="ko-KR" altLang="en-US" sz="1900" dirty="0"/>
          </a:p>
        </p:txBody>
      </p:sp>
      <p:pic>
        <p:nvPicPr>
          <p:cNvPr id="77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2292" y="3176972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2168686" y="3029012"/>
            <a:ext cx="777926" cy="556221"/>
            <a:chOff x="1972786" y="4175320"/>
            <a:chExt cx="777926" cy="556221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9512" y="2613652"/>
            <a:ext cx="6667165" cy="2659638"/>
            <a:chOff x="179512" y="2613652"/>
            <a:chExt cx="6667165" cy="2659638"/>
          </a:xfrm>
        </p:grpSpPr>
        <p:sp>
          <p:nvSpPr>
            <p:cNvPr id="49" name="직각 삼각형 4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575556" y="3242880"/>
            <a:ext cx="608467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48÷8=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몫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6=48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이용해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구할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63÷9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7=63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이용해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구할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2" y="336168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2" y="4231479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1554644" y="3007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590" y="330793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722" y="328647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590" y="415626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722" y="415626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542835" y="1007440"/>
            <a:ext cx="636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이용하여 나눗셈의 몫을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1" y="980728"/>
            <a:ext cx="456313" cy="34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1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96747" y="1664804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곱셈으로 나눗셈의 몫 구하기</a:t>
            </a:r>
            <a:endParaRPr lang="en-US" altLang="ko-KR" sz="1900" b="1" spc="-150" dirty="0" smtClean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1639191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  </a:t>
            </a:r>
            <a:r>
              <a:rPr lang="en-US" altLang="ko-KR" sz="19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]</a:t>
            </a:r>
          </a:p>
        </p:txBody>
      </p:sp>
      <p:sp>
        <p:nvSpPr>
          <p:cNvPr id="43" name="타원 42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5599" y="2204864"/>
            <a:ext cx="6001662" cy="32423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018371" y="1052736"/>
            <a:ext cx="2125629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대체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 화살표와 파란 화살표는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-#1-1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 시 빨간 화살표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-#1-2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 시 파란 화살표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3_4_04.html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\app\resource\contents\lesson03\ops\3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클릭할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내용은 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71" y="247029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007604" y="2349812"/>
            <a:ext cx="50045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35÷7=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몫     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88725"/>
            <a:ext cx="2927566" cy="231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3175665" y="2680792"/>
            <a:ext cx="500962" cy="4828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585903" y="2636912"/>
            <a:ext cx="48676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107" y="2716826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805343" y="4550459"/>
            <a:ext cx="500962" cy="4828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69057" y="4291032"/>
            <a:ext cx="48676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5" y="4617132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305" y="1447491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515" y="1447491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오른쪽 화살표 75"/>
          <p:cNvSpPr/>
          <p:nvPr/>
        </p:nvSpPr>
        <p:spPr>
          <a:xfrm>
            <a:off x="7891763" y="1549683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48" y="239527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774" y="239743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4499856" y="3127379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7×5=35</a:t>
            </a:r>
            <a:endParaRPr lang="ko-KR" altLang="en-US" sz="2000" dirty="0"/>
          </a:p>
        </p:txBody>
      </p:sp>
      <p:sp>
        <p:nvSpPr>
          <p:cNvPr id="48" name="직사각형 47"/>
          <p:cNvSpPr/>
          <p:nvPr/>
        </p:nvSpPr>
        <p:spPr bwMode="auto">
          <a:xfrm>
            <a:off x="5895884" y="3705022"/>
            <a:ext cx="450938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63988" y="3739447"/>
            <a:ext cx="966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35÷7=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 bwMode="auto">
          <a:xfrm>
            <a:off x="4671748" y="3465290"/>
            <a:ext cx="382106" cy="28998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직선 화살표 연결선 50"/>
          <p:cNvCxnSpPr/>
          <p:nvPr/>
        </p:nvCxnSpPr>
        <p:spPr bwMode="auto">
          <a:xfrm>
            <a:off x="5042297" y="3465290"/>
            <a:ext cx="382106" cy="28998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직사각형 51"/>
          <p:cNvSpPr/>
          <p:nvPr/>
        </p:nvSpPr>
        <p:spPr bwMode="auto">
          <a:xfrm>
            <a:off x="5331986" y="3765049"/>
            <a:ext cx="360271" cy="3303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602" y="3042997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4253931" y="3465290"/>
            <a:ext cx="2216745" cy="168087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07852" y="28529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6012160" y="3319238"/>
            <a:ext cx="505101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253931" y="4365104"/>
            <a:ext cx="2181421" cy="677809"/>
          </a:xfrm>
          <a:prstGeom prst="wedgeRoundRectCallout">
            <a:avLst>
              <a:gd name="adj1" fmla="val 13778"/>
              <a:gd name="adj2" fmla="val -86606"/>
              <a:gd name="adj3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곱셈식에서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곱하는 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 나눗셈의 몫이 됩니다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036843" y="4170399"/>
            <a:ext cx="29257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7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82044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수학의 힘을 키워요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58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53"/>
          <p:cNvSpPr txBox="1"/>
          <p:nvPr/>
        </p:nvSpPr>
        <p:spPr>
          <a:xfrm>
            <a:off x="3498695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39583"/>
              </p:ext>
            </p:extLst>
          </p:nvPr>
        </p:nvGraphicFramePr>
        <p:xfrm>
          <a:off x="179388" y="654012"/>
          <a:ext cx="8774172" cy="49070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백조의 부화 기간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기간을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 주일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나타내는 상황 알기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곱셈구구로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43"/>
          <p:cNvSpPr txBox="1"/>
          <p:nvPr/>
        </p:nvSpPr>
        <p:spPr>
          <a:xfrm>
            <a:off x="2020128" y="1568115"/>
            <a:ext cx="47352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눈치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게임을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079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타원 110"/>
          <p:cNvSpPr/>
          <p:nvPr/>
        </p:nvSpPr>
        <p:spPr>
          <a:xfrm>
            <a:off x="6327690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순서도: 대체 처리 98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47564" y="2154869"/>
            <a:ext cx="5669735" cy="2822303"/>
          </a:xfrm>
          <a:prstGeom prst="round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8118" y="2218216"/>
            <a:ext cx="5248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선생님이 나눗셈을 말하고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초를 셉니다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6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나누기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하나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둘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셋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학생들은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초에 맞추어 답을 손으로 표시하고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앉아 있거나 일어섭니다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선생님이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나눗셈의 몫이 몇인지 말합니다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선생님이 말한 나눗셈의 몫에 해당하는 수만큼 일어나면 성공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65569" y="229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85" y="2309041"/>
            <a:ext cx="271461" cy="271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12" y="3051278"/>
            <a:ext cx="271461" cy="28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23" y="3783599"/>
            <a:ext cx="281332" cy="28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58" y="4154030"/>
            <a:ext cx="276397" cy="271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277313" y="5067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55" y="2706083"/>
            <a:ext cx="29051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모서리가 둥근 직사각형 41"/>
          <p:cNvSpPr/>
          <p:nvPr/>
        </p:nvSpPr>
        <p:spPr>
          <a:xfrm>
            <a:off x="673794" y="1576843"/>
            <a:ext cx="1346334" cy="366468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활동</a:t>
            </a:r>
            <a:endParaRPr lang="ko-KR" altLang="en-US" sz="1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251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쿠키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포장하려고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상자는 모두 몇 개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필요한지 구해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18371" y="975242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341024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TextBox 43"/>
          <p:cNvSpPr txBox="1"/>
          <p:nvPr/>
        </p:nvSpPr>
        <p:spPr>
          <a:xfrm>
            <a:off x="791580" y="3303609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몫을 구할 수 있는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써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보시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429633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extBox 43"/>
          <p:cNvSpPr txBox="1"/>
          <p:nvPr/>
        </p:nvSpPr>
        <p:spPr>
          <a:xfrm>
            <a:off x="791580" y="4189697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쓰고,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구해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07729" y="4617679"/>
            <a:ext cx="16511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72÷8=9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611778" y="3712966"/>
            <a:ext cx="16575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8×□=72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0" y="25275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43"/>
          <p:cNvSpPr txBox="1"/>
          <p:nvPr/>
        </p:nvSpPr>
        <p:spPr>
          <a:xfrm>
            <a:off x="793680" y="2420888"/>
            <a:ext cx="51146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몇 단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이용하여 몫을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구합니까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507764" y="2688080"/>
            <a:ext cx="777926" cy="556221"/>
            <a:chOff x="1972786" y="4175320"/>
            <a:chExt cx="777926" cy="556221"/>
          </a:xfrm>
        </p:grpSpPr>
        <p:sp>
          <p:nvSpPr>
            <p:cNvPr id="104" name="직사각형 103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3069666" y="2853088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곱셈구구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800" dirty="0"/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9461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30269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4746657" y="51644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5827887" y="5120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867" y="45344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257" y="36133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953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341024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43"/>
          <p:cNvSpPr txBox="1"/>
          <p:nvPr/>
        </p:nvSpPr>
        <p:spPr>
          <a:xfrm>
            <a:off x="791580" y="3303609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몫을 구할 수 있는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써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290020" y="3712966"/>
            <a:ext cx="16575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    =72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0" y="25275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TextBox 43"/>
          <p:cNvSpPr txBox="1"/>
          <p:nvPr/>
        </p:nvSpPr>
        <p:spPr>
          <a:xfrm>
            <a:off x="793680" y="2420888"/>
            <a:ext cx="51146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몇 단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이용하여 몫을 구할까요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55" y="2912396"/>
            <a:ext cx="268835" cy="26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직사각형 126"/>
          <p:cNvSpPr/>
          <p:nvPr/>
        </p:nvSpPr>
        <p:spPr>
          <a:xfrm>
            <a:off x="1857538" y="2853088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곱셈구구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800" dirty="0"/>
          </a:p>
        </p:txBody>
      </p:sp>
      <p:pic>
        <p:nvPicPr>
          <p:cNvPr id="12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32" y="376247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341024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429633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865689" y="4189697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쓰고,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구해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60930" y="4617679"/>
            <a:ext cx="16511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72÷8=9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068" y="45344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500" y="373515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쿠키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포장하려고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상자는 모두 몇 개 필요할까요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012370" y="4757082"/>
            <a:ext cx="136338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72÷8=9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9461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30269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1295636" y="2841860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79512" y="3341809"/>
            <a:ext cx="6667165" cy="1931481"/>
            <a:chOff x="179512" y="3341809"/>
            <a:chExt cx="6667165" cy="1931481"/>
          </a:xfrm>
        </p:grpSpPr>
        <p:sp>
          <p:nvSpPr>
            <p:cNvPr id="50" name="직각 삼각형 4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79512" y="3714850"/>
              <a:ext cx="6667165" cy="13703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41809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5" y="404760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503548" y="393566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쿠키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포장하려고 할 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식은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72÷8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    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9=72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이용해 구할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83" y="428657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41" y="42628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761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520788"/>
            <a:ext cx="59669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은수는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81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장짜리 책을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9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일 동안 모두 읽었습니다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매일 같은 양을 읽었다면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은수는 책을 하루에 몇 장씩 </a:t>
            </a:r>
            <a:r>
              <a:rPr kumimoji="0" lang="ko-KR" altLang="en-US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읽었는지 구해 보시오</a:t>
            </a:r>
            <a:r>
              <a:rPr kumimoji="0" lang="en-US" altLang="ko-KR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512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순서도: 대체 처리 43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타원 93"/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9461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30269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타원 111"/>
          <p:cNvSpPr/>
          <p:nvPr/>
        </p:nvSpPr>
        <p:spPr>
          <a:xfrm>
            <a:off x="4746657" y="51644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5827887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018371" y="975242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341024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791580" y="3303609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몫을 구할 수 있는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써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429633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791580" y="4189697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쓰고,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구해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71725" y="4617679"/>
            <a:ext cx="16511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81÷9=9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75774" y="3712966"/>
            <a:ext cx="16575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×□=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0" y="25275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793680" y="2420888"/>
            <a:ext cx="51146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몇 단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이용하여 몫을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구합니까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493433" y="2688080"/>
            <a:ext cx="777926" cy="556221"/>
            <a:chOff x="1972786" y="4175320"/>
            <a:chExt cx="777926" cy="556221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73" name="직사각형 72"/>
          <p:cNvSpPr/>
          <p:nvPr/>
        </p:nvSpPr>
        <p:spPr>
          <a:xfrm>
            <a:off x="3055335" y="2853088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곱셈구구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800" dirty="0"/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63" y="45344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253" y="36133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7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520788"/>
            <a:ext cx="59669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은수는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81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장짜리 책을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9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일 동안 모두 읽었습니다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매일 같은 양을 읽었다면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은수는 책을 하루에 몇 장씩 읽었을까요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?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512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순서도: 대체 처리 43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9461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30269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341024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791580" y="3303609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몫을 구할 수 있는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써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" y="429633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791580" y="4189697"/>
            <a:ext cx="511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쓰고,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구해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85971" y="4617679"/>
            <a:ext cx="16511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81÷9=9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90020" y="3712966"/>
            <a:ext cx="16575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9×     =81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0" y="25275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793680" y="2420888"/>
            <a:ext cx="51146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몇 단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이용하여 몫을 구할까요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u="sng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55" y="2912396"/>
            <a:ext cx="268835" cy="26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1295636" y="2841860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57538" y="2853088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곱셈구구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800" dirty="0"/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09" y="45344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32" y="376247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79512" y="3550371"/>
            <a:ext cx="6667165" cy="1722919"/>
            <a:chOff x="179512" y="3550371"/>
            <a:chExt cx="6667165" cy="1722919"/>
          </a:xfrm>
        </p:grpSpPr>
        <p:sp>
          <p:nvSpPr>
            <p:cNvPr id="93" name="직각 삼각형 92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79512" y="3913021"/>
              <a:ext cx="6667165" cy="11721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96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5037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5" y="429309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43"/>
          <p:cNvSpPr txBox="1"/>
          <p:nvPr/>
        </p:nvSpPr>
        <p:spPr>
          <a:xfrm>
            <a:off x="503548" y="419205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은수가 책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일로 나눠서 읽을 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식은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81÷9=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몫     는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9×9=81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이용해 구할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74" y="454007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694" y="453206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곱셈표를 이용하여 나눗셈의 몫을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cdata2.tsherpa.co.kr/tsherpa/MultiMedia/Flash/2020/curri/index.html?flashxmlnum=jmp1130&amp;classa=A8-C1-31-MM-MM-04-02-04-0-0-0-0&amp;classno=MM_31_04/suh_0301_01_0004/suh_0301_01_0004_401_1.html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096852"/>
            <a:ext cx="5447442" cy="16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1" y="4185084"/>
            <a:ext cx="301090" cy="29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03" y="4185084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직사각형 96"/>
          <p:cNvSpPr/>
          <p:nvPr/>
        </p:nvSpPr>
        <p:spPr>
          <a:xfrm>
            <a:off x="1085450" y="4135722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45÷9= </a:t>
            </a:r>
            <a:endParaRPr lang="ko-KR" altLang="en-US" sz="19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2015716" y="3988903"/>
            <a:ext cx="777926" cy="556221"/>
            <a:chOff x="1972786" y="4175320"/>
            <a:chExt cx="777926" cy="556221"/>
          </a:xfrm>
        </p:grpSpPr>
        <p:sp>
          <p:nvSpPr>
            <p:cNvPr id="99" name="직사각형 98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1" name="직사각형 100"/>
          <p:cNvSpPr/>
          <p:nvPr/>
        </p:nvSpPr>
        <p:spPr>
          <a:xfrm>
            <a:off x="4105932" y="4135722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56÷7= </a:t>
            </a:r>
            <a:endParaRPr lang="ko-KR" altLang="en-US" sz="1900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5036198" y="3988903"/>
            <a:ext cx="777926" cy="556221"/>
            <a:chOff x="1972786" y="4175320"/>
            <a:chExt cx="777926" cy="556221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5" name="타원 104"/>
          <p:cNvSpPr/>
          <p:nvPr/>
        </p:nvSpPr>
        <p:spPr>
          <a:xfrm>
            <a:off x="506976" y="3892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594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곱셈표를 이용하여 나눗셈의 몫을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순서도: 대체 처리 4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096852"/>
            <a:ext cx="5447442" cy="16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1" y="4185084"/>
            <a:ext cx="301090" cy="29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03" y="4185084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직사각형 96"/>
          <p:cNvSpPr/>
          <p:nvPr/>
        </p:nvSpPr>
        <p:spPr>
          <a:xfrm>
            <a:off x="1085450" y="4135722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45÷9= </a:t>
            </a:r>
            <a:endParaRPr lang="ko-KR" altLang="en-US" sz="19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2015716" y="3988903"/>
            <a:ext cx="777926" cy="556221"/>
            <a:chOff x="1972786" y="4175320"/>
            <a:chExt cx="777926" cy="556221"/>
          </a:xfrm>
        </p:grpSpPr>
        <p:sp>
          <p:nvSpPr>
            <p:cNvPr id="99" name="직사각형 98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1" name="직사각형 100"/>
          <p:cNvSpPr/>
          <p:nvPr/>
        </p:nvSpPr>
        <p:spPr>
          <a:xfrm>
            <a:off x="4105932" y="4135722"/>
            <a:ext cx="10166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56÷7= </a:t>
            </a:r>
            <a:endParaRPr lang="ko-KR" altLang="en-US" sz="1900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5036198" y="3988903"/>
            <a:ext cx="777926" cy="556221"/>
            <a:chOff x="1972786" y="4175320"/>
            <a:chExt cx="777926" cy="556221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2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44" name="직각 삼각형 4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8" y="3346409"/>
            <a:ext cx="5447442" cy="16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5506253" y="3609020"/>
            <a:ext cx="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 bwMode="auto">
          <a:xfrm flipH="1">
            <a:off x="1439652" y="4185084"/>
            <a:ext cx="406660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 bwMode="auto">
          <a:xfrm>
            <a:off x="1439652" y="4761148"/>
            <a:ext cx="2447119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 bwMode="auto">
          <a:xfrm flipV="1">
            <a:off x="3902401" y="3609020"/>
            <a:ext cx="0" cy="11521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74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cdata2.tsherpa.co.kr/tsherpa/MultiMedia/Flash/2020/curri/index.html?flashxmlnum=jmp1130&amp;classa=A8-C1-31-MM-MM-04-02-04-0-0-0-0&amp;classno=MM_31_04/suh_0301_01_0004/suh_0301_01_0004_401_1.html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연필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12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개를 친구들에게 똑같이 나누어 주려고 합니다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물음에 답하시오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5974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43"/>
          <p:cNvSpPr txBox="1"/>
          <p:nvPr/>
        </p:nvSpPr>
        <p:spPr>
          <a:xfrm>
            <a:off x="827584" y="3770271"/>
            <a:ext cx="58665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한 명이 더 와서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명에게 똑같이 나누어 주려면 한 명에게 연필을 몇 개씩 주어야 합니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까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6" y="266692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43"/>
          <p:cNvSpPr txBox="1"/>
          <p:nvPr/>
        </p:nvSpPr>
        <p:spPr>
          <a:xfrm>
            <a:off x="755576" y="2560291"/>
            <a:ext cx="54599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친구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명에게 똑같이 나누어 주려면 한 명에게 연필을 몇 개씩 주어야 합니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까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329454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329454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46"/>
          <p:cNvSpPr txBox="1"/>
          <p:nvPr/>
        </p:nvSpPr>
        <p:spPr>
          <a:xfrm>
            <a:off x="1828610" y="332775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12÷3=4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32330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51"/>
          <p:cNvSpPr txBox="1"/>
          <p:nvPr/>
        </p:nvSpPr>
        <p:spPr>
          <a:xfrm>
            <a:off x="4452969" y="329410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31695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TextBox 53"/>
          <p:cNvSpPr txBox="1"/>
          <p:nvPr/>
        </p:nvSpPr>
        <p:spPr>
          <a:xfrm>
            <a:off x="4824028" y="329842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1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446661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446661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46"/>
          <p:cNvSpPr txBox="1"/>
          <p:nvPr/>
        </p:nvSpPr>
        <p:spPr>
          <a:xfrm>
            <a:off x="1828610" y="449982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12÷4=3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44051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51"/>
          <p:cNvSpPr txBox="1"/>
          <p:nvPr/>
        </p:nvSpPr>
        <p:spPr>
          <a:xfrm>
            <a:off x="4452969" y="446617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43416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53"/>
          <p:cNvSpPr txBox="1"/>
          <p:nvPr/>
        </p:nvSpPr>
        <p:spPr>
          <a:xfrm>
            <a:off x="4824028" y="447049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17" name="타원 116"/>
          <p:cNvSpPr/>
          <p:nvPr/>
        </p:nvSpPr>
        <p:spPr>
          <a:xfrm>
            <a:off x="1058669" y="3181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1058669" y="43879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타원 126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32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연필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12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개를 친구들에게 똑같이 나누어 주려고 합니다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물음에 답하시오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순서도: 대체 처리 40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5974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43"/>
          <p:cNvSpPr txBox="1"/>
          <p:nvPr/>
        </p:nvSpPr>
        <p:spPr>
          <a:xfrm>
            <a:off x="827584" y="3770271"/>
            <a:ext cx="58665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한 명이 더 와서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명에게 똑같이 나누어 주려면 한 명에게 연필을 몇 개씩 주어야 할까요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6" y="266692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43"/>
          <p:cNvSpPr txBox="1"/>
          <p:nvPr/>
        </p:nvSpPr>
        <p:spPr>
          <a:xfrm>
            <a:off x="755576" y="2560291"/>
            <a:ext cx="54599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친구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명에게 똑같이 나누어 주려면 한 명에게 연필을 몇 개씩 주어야 할까요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329454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329454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46"/>
          <p:cNvSpPr txBox="1"/>
          <p:nvPr/>
        </p:nvSpPr>
        <p:spPr>
          <a:xfrm>
            <a:off x="1828610" y="332775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12÷3=4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32330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51"/>
          <p:cNvSpPr txBox="1"/>
          <p:nvPr/>
        </p:nvSpPr>
        <p:spPr>
          <a:xfrm>
            <a:off x="4452969" y="329410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31695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TextBox 53"/>
          <p:cNvSpPr txBox="1"/>
          <p:nvPr/>
        </p:nvSpPr>
        <p:spPr>
          <a:xfrm>
            <a:off x="5029032" y="329842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1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446661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446661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46"/>
          <p:cNvSpPr txBox="1"/>
          <p:nvPr/>
        </p:nvSpPr>
        <p:spPr>
          <a:xfrm>
            <a:off x="1828610" y="449982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12÷4=3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44051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51"/>
          <p:cNvSpPr txBox="1"/>
          <p:nvPr/>
        </p:nvSpPr>
        <p:spPr>
          <a:xfrm>
            <a:off x="4452969" y="446617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43416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53"/>
          <p:cNvSpPr txBox="1"/>
          <p:nvPr/>
        </p:nvSpPr>
        <p:spPr>
          <a:xfrm>
            <a:off x="5029032" y="447049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79512" y="2528900"/>
            <a:ext cx="6667165" cy="2744390"/>
            <a:chOff x="179512" y="2528900"/>
            <a:chExt cx="6667165" cy="2744390"/>
          </a:xfrm>
        </p:grpSpPr>
        <p:sp>
          <p:nvSpPr>
            <p:cNvPr id="58" name="직각 삼각형 5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79512" y="2888940"/>
              <a:ext cx="6667165" cy="21962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52890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5" y="316114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553129" y="3032956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친구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주려면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식은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12÷3=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    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4=12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이용해 구할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5" y="417744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43"/>
          <p:cNvSpPr txBox="1"/>
          <p:nvPr/>
        </p:nvSpPr>
        <p:spPr>
          <a:xfrm>
            <a:off x="553129" y="404924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친구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주려면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식은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12÷4=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    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=12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이용해 구할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634" y="337993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778" y="339299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684" y="438778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440110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921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개가 한 줄에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놓여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cdata2.tsherpa.co.kr/tsherpa/MultiMedia/Flash/2020/curri/index.html?flashxmlnum=jmp1130&amp;classa=A8-C1-31-MM-MM-04-02-04-0-0-0-0&amp;classno=MM_31_04/suh_0301_01_0004/suh_0301_01_0004_401_1.html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화면에 안 들어갈 경우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넣고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하나씩 배치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812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43"/>
          <p:cNvSpPr txBox="1"/>
          <p:nvPr/>
        </p:nvSpPr>
        <p:spPr>
          <a:xfrm>
            <a:off x="827584" y="4391816"/>
            <a:ext cx="58665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개씩 몇 묶음이 있는지 나눗셈으로 구하시오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6" y="370636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/>
          <p:cNvSpPr txBox="1"/>
          <p:nvPr/>
        </p:nvSpPr>
        <p:spPr>
          <a:xfrm>
            <a:off x="755576" y="3599728"/>
            <a:ext cx="5938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개씩 몇 묶음이 있는지 곱셈표를 이용하여 구하시오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479065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4790650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46"/>
          <p:cNvSpPr txBox="1"/>
          <p:nvPr/>
        </p:nvSpPr>
        <p:spPr>
          <a:xfrm>
            <a:off x="1828610" y="482386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40÷8=5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47291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51"/>
          <p:cNvSpPr txBox="1"/>
          <p:nvPr/>
        </p:nvSpPr>
        <p:spPr>
          <a:xfrm>
            <a:off x="4452969" y="4790214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46656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53"/>
          <p:cNvSpPr txBox="1"/>
          <p:nvPr/>
        </p:nvSpPr>
        <p:spPr>
          <a:xfrm>
            <a:off x="4968044" y="4794535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94424" y="4016387"/>
            <a:ext cx="5180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718560" y="4005064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40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3005884" y="3833564"/>
            <a:ext cx="777926" cy="556221"/>
            <a:chOff x="1972786" y="4175320"/>
            <a:chExt cx="777926" cy="556221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60" y="1916418"/>
            <a:ext cx="5473465" cy="166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53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2" t="12726" r="15468" b="18553"/>
          <a:stretch/>
        </p:blipFill>
        <p:spPr bwMode="auto">
          <a:xfrm>
            <a:off x="71501" y="872716"/>
            <a:ext cx="6912768" cy="4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백조의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부화 기간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88096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3_4_1_ani.mp4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5" name="타원 14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개가 한 줄에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놓여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7050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43"/>
          <p:cNvSpPr txBox="1"/>
          <p:nvPr/>
        </p:nvSpPr>
        <p:spPr>
          <a:xfrm>
            <a:off x="827584" y="3681028"/>
            <a:ext cx="58665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개씩 몇 묶음이 있는지 나눗셈으로 구하시오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6" y="266692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/>
          <p:cNvSpPr txBox="1"/>
          <p:nvPr/>
        </p:nvSpPr>
        <p:spPr>
          <a:xfrm>
            <a:off x="755576" y="2560291"/>
            <a:ext cx="5938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개씩 몇 묶음이 있는지 곱셈표를 이용하여 구하시오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4310061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431006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46"/>
          <p:cNvSpPr txBox="1"/>
          <p:nvPr/>
        </p:nvSpPr>
        <p:spPr>
          <a:xfrm>
            <a:off x="1828610" y="4343275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40÷8=5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42485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51"/>
          <p:cNvSpPr txBox="1"/>
          <p:nvPr/>
        </p:nvSpPr>
        <p:spPr>
          <a:xfrm>
            <a:off x="4452969" y="4309625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41850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53"/>
          <p:cNvSpPr txBox="1"/>
          <p:nvPr/>
        </p:nvSpPr>
        <p:spPr>
          <a:xfrm>
            <a:off x="5029032" y="4313946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94424" y="3143771"/>
            <a:ext cx="51809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718560" y="3132448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40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3005884" y="2960948"/>
            <a:ext cx="777926" cy="556221"/>
            <a:chOff x="1972786" y="4175320"/>
            <a:chExt cx="777926" cy="556221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179512" y="2312876"/>
            <a:ext cx="6667165" cy="2960414"/>
            <a:chOff x="179512" y="2312876"/>
            <a:chExt cx="6667165" cy="2960414"/>
          </a:xfrm>
        </p:grpSpPr>
        <p:sp>
          <p:nvSpPr>
            <p:cNvPr id="63" name="직각 삼각형 62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79512" y="2666927"/>
              <a:ext cx="6667165" cy="24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31287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5" y="417744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/>
          <p:cNvSpPr txBox="1"/>
          <p:nvPr/>
        </p:nvSpPr>
        <p:spPr>
          <a:xfrm>
            <a:off x="553129" y="404924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한 줄에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놓인 묶음으로 똑같이 묶으면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식은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40÷8=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5=40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이용해 구할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05860"/>
              </p:ext>
            </p:extLst>
          </p:nvPr>
        </p:nvGraphicFramePr>
        <p:xfrm>
          <a:off x="2438310" y="2922854"/>
          <a:ext cx="1726724" cy="771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362"/>
                <a:gridCol w="863362"/>
              </a:tblGrid>
              <a:tr h="385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85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 bwMode="auto">
          <a:xfrm>
            <a:off x="3760860" y="3143771"/>
            <a:ext cx="0" cy="37339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 bwMode="auto">
          <a:xfrm flipH="1">
            <a:off x="3005884" y="3528492"/>
            <a:ext cx="75497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81" y="439757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822" y="440110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35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63980" y="1613520"/>
            <a:ext cx="60389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인형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56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개를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명이 똑같이 나누면 한 명이 몇 개씩 가질 수 있는지 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나눗셈식으로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나타내고 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곱셈구구로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구하시오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52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cdata2.tsherpa.co.kr/tsherpa/MultiMedia/Flash/2020/curri/index.html?flashxmlnum=jmp1130&amp;classa=A8-C1-31-MM-MM-04-02-04-0-0-0-0&amp;classno=MM_31_04/suh_0301_01_0004/suh_0301_01_0004_401_1.html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8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08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5473336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191947" y="4473116"/>
            <a:ext cx="2047039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56 ÷         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4506668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09" name="순서도: 대체 처리 10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13" name="순서도: 대체 처리 11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60" y="2602228"/>
            <a:ext cx="5473465" cy="166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5" name="그룹 124"/>
          <p:cNvGrpSpPr/>
          <p:nvPr/>
        </p:nvGrpSpPr>
        <p:grpSpPr>
          <a:xfrm>
            <a:off x="2957004" y="4315672"/>
            <a:ext cx="777926" cy="556221"/>
            <a:chOff x="1972786" y="4175320"/>
            <a:chExt cx="777926" cy="556221"/>
          </a:xfrm>
        </p:grpSpPr>
        <p:sp>
          <p:nvSpPr>
            <p:cNvPr id="126" name="직사각형 125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3866082" y="4315672"/>
            <a:ext cx="777926" cy="556221"/>
            <a:chOff x="1972786" y="4175320"/>
            <a:chExt cx="777926" cy="556221"/>
          </a:xfrm>
        </p:grpSpPr>
        <p:sp>
          <p:nvSpPr>
            <p:cNvPr id="129" name="직사각형 128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0" name="그림 12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31" name="TextBox 51"/>
          <p:cNvSpPr txBox="1"/>
          <p:nvPr/>
        </p:nvSpPr>
        <p:spPr>
          <a:xfrm>
            <a:off x="5112060" y="4491441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81" y="43555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TextBox 53"/>
          <p:cNvSpPr txBox="1"/>
          <p:nvPr/>
        </p:nvSpPr>
        <p:spPr>
          <a:xfrm>
            <a:off x="5508104" y="448443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4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75" y="451598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타원 134"/>
          <p:cNvSpPr/>
          <p:nvPr/>
        </p:nvSpPr>
        <p:spPr>
          <a:xfrm>
            <a:off x="958369" y="4338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86714" y="4534624"/>
            <a:ext cx="122784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697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인형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56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개를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명이 똑같이 나누면 한 명이 몇 개씩 가질 수 있는지 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나눗셈식으로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나타내고 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곱셈구구로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구하시오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 bwMode="auto">
          <a:xfrm>
            <a:off x="2191947" y="4473116"/>
            <a:ext cx="2047039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56 ÷         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09" name="순서도: 대체 처리 10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13" name="순서도: 대체 처리 11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60" y="2602228"/>
            <a:ext cx="5473465" cy="166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2" name="그룹 121"/>
          <p:cNvGrpSpPr/>
          <p:nvPr/>
        </p:nvGrpSpPr>
        <p:grpSpPr>
          <a:xfrm>
            <a:off x="1106638" y="4473116"/>
            <a:ext cx="1015973" cy="627645"/>
            <a:chOff x="279663" y="2738058"/>
            <a:chExt cx="1015973" cy="627645"/>
          </a:xfrm>
        </p:grpSpPr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4" name="TextBox 123"/>
            <p:cNvSpPr txBox="1"/>
            <p:nvPr/>
          </p:nvSpPr>
          <p:spPr>
            <a:xfrm>
              <a:off x="279663" y="2780928"/>
              <a:ext cx="101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나눗셈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식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957004" y="4315672"/>
            <a:ext cx="777926" cy="556221"/>
            <a:chOff x="1972786" y="4175320"/>
            <a:chExt cx="777926" cy="556221"/>
          </a:xfrm>
        </p:grpSpPr>
        <p:sp>
          <p:nvSpPr>
            <p:cNvPr id="126" name="직사각형 125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3866082" y="4315672"/>
            <a:ext cx="777926" cy="556221"/>
            <a:chOff x="1972786" y="4175320"/>
            <a:chExt cx="777926" cy="556221"/>
          </a:xfrm>
        </p:grpSpPr>
        <p:sp>
          <p:nvSpPr>
            <p:cNvPr id="129" name="직사각형 128"/>
            <p:cNvSpPr/>
            <p:nvPr/>
          </p:nvSpPr>
          <p:spPr bwMode="auto">
            <a:xfrm>
              <a:off x="1972786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0" name="그림 12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31" name="TextBox 51"/>
          <p:cNvSpPr txBox="1"/>
          <p:nvPr/>
        </p:nvSpPr>
        <p:spPr>
          <a:xfrm>
            <a:off x="5112060" y="4491441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81" y="43555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TextBox 53"/>
          <p:cNvSpPr txBox="1"/>
          <p:nvPr/>
        </p:nvSpPr>
        <p:spPr>
          <a:xfrm>
            <a:off x="5580112" y="448443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4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75" y="451598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타원 134"/>
          <p:cNvSpPr/>
          <p:nvPr/>
        </p:nvSpPr>
        <p:spPr>
          <a:xfrm>
            <a:off x="958369" y="4338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79512" y="2312876"/>
            <a:ext cx="6667165" cy="2960414"/>
            <a:chOff x="179512" y="2312876"/>
            <a:chExt cx="6667165" cy="2960414"/>
          </a:xfrm>
        </p:grpSpPr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79512" y="2666927"/>
              <a:ext cx="6667165" cy="24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31287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5" name="TextBox 54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9" y="3042775"/>
            <a:ext cx="5473465" cy="166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5426850" y="3248980"/>
            <a:ext cx="0" cy="627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 bwMode="auto">
          <a:xfrm flipH="1">
            <a:off x="1295400" y="3876055"/>
            <a:ext cx="413145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33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4" name="순서도: 대체 처리 13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6" name="순서도: 대체 처리 15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63980" y="1613520"/>
            <a:ext cx="60389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곱셈구구를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이용하여 나눗셈의 몫의 크기를 구하고 몫의 크기를 비교하여     안에 </a:t>
            </a:r>
            <a:r>
              <a:rPr lang="ko-KR" altLang="en-US" sz="2000" dirty="0" smtClean="0">
                <a:latin typeface="+mn-ea"/>
              </a:rPr>
              <a:t>＞</a:t>
            </a:r>
            <a:r>
              <a:rPr lang="en-US" altLang="ko-KR" sz="2000" dirty="0" smtClean="0">
                <a:latin typeface="+mn-ea"/>
              </a:rPr>
              <a:t>, =, </a:t>
            </a:r>
            <a:r>
              <a:rPr lang="ko-KR" altLang="en-US" sz="2000" dirty="0" smtClean="0">
                <a:latin typeface="+mn-ea"/>
              </a:rPr>
              <a:t>＜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알맞게 써넣으시오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52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cdata2.tsherpa.co.kr/tsherpa/MultiMedia/Flash/2020/curri/index.html?flashxmlnum=jmp1130&amp;classa=A8-C1-31-MM-MM-04-02-04-0-0-0-0&amp;classno=MM_31_04/suh_0301_01_0004/suh_0301_01_0004_401_1.html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동그라미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8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08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473336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506668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08" y="1920549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1511660" y="2852936"/>
            <a:ext cx="4183276" cy="828092"/>
            <a:chOff x="1511660" y="2852936"/>
            <a:chExt cx="4183276" cy="82809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1511660" y="2852936"/>
              <a:ext cx="4183276" cy="828092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786" y="2968372"/>
              <a:ext cx="607695" cy="597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2195736" y="3039343"/>
              <a:ext cx="9108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14÷2</a:t>
              </a:r>
              <a:endParaRPr lang="ko-KR" altLang="en-US" sz="24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231849" y="3039343"/>
              <a:ext cx="9108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24÷3</a:t>
              </a:r>
              <a:endParaRPr lang="ko-KR" altLang="en-US" sz="24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511660" y="3933056"/>
            <a:ext cx="4183276" cy="828092"/>
            <a:chOff x="1511660" y="2852936"/>
            <a:chExt cx="4183276" cy="82809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1511660" y="2852936"/>
              <a:ext cx="4183276" cy="828092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786" y="2968372"/>
              <a:ext cx="607695" cy="597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직사각형 38"/>
            <p:cNvSpPr/>
            <p:nvPr/>
          </p:nvSpPr>
          <p:spPr>
            <a:xfrm>
              <a:off x="2195736" y="3039343"/>
              <a:ext cx="9108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32÷8</a:t>
              </a:r>
              <a:endParaRPr lang="ko-KR" altLang="en-US" sz="2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231849" y="3039343"/>
              <a:ext cx="9108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12÷6</a:t>
              </a:r>
              <a:endParaRPr lang="ko-KR" altLang="en-US" sz="2400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379786" y="291623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379786" y="403235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086" y="29578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086" y="40358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2983267" y="23063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72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>
          <a:xfrm>
            <a:off x="623399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571126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>
          <a:xfrm>
            <a:off x="5173554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>
          <a:xfrm>
            <a:off x="464165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>
          <a:xfrm>
            <a:off x="4103948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>
          <a:xfrm>
            <a:off x="3569702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4" name="순서도: 대체 처리 13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>
          <a:xfrm>
            <a:off x="303780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6" name="순서도: 대체 처리 15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>
          <a:xfrm>
            <a:off x="2500096" y="908720"/>
            <a:ext cx="665398" cy="337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63980" y="1613520"/>
            <a:ext cx="60389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곱셈구구를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이용하여 나눗셈의 몫의 크기를 구하고 몫의 크기를 비교하여     안에 </a:t>
            </a:r>
            <a:r>
              <a:rPr lang="ko-KR" altLang="en-US" sz="2000" dirty="0" smtClean="0">
                <a:latin typeface="+mn-ea"/>
              </a:rPr>
              <a:t>＞</a:t>
            </a:r>
            <a:r>
              <a:rPr lang="en-US" altLang="ko-KR" sz="2000" dirty="0" smtClean="0">
                <a:latin typeface="+mn-ea"/>
              </a:rPr>
              <a:t>, =, </a:t>
            </a:r>
            <a:r>
              <a:rPr lang="ko-KR" altLang="en-US" sz="2000" dirty="0" smtClean="0">
                <a:latin typeface="+mn-ea"/>
              </a:rPr>
              <a:t>＜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알맞게 써넣으시오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52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8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08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08" y="1920549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1511660" y="2852936"/>
            <a:ext cx="4183276" cy="828092"/>
            <a:chOff x="1511660" y="2852936"/>
            <a:chExt cx="4183276" cy="82809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1511660" y="2852936"/>
              <a:ext cx="4183276" cy="828092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786" y="2968372"/>
              <a:ext cx="607695" cy="597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2195736" y="3039343"/>
              <a:ext cx="9108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14÷2</a:t>
              </a:r>
              <a:endParaRPr lang="ko-KR" altLang="en-US" sz="24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231849" y="3039343"/>
              <a:ext cx="9108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24÷3</a:t>
              </a:r>
              <a:endParaRPr lang="ko-KR" altLang="en-US" sz="2400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651594" y="284326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651594" y="395939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894" y="28848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894" y="39628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79512" y="2312876"/>
            <a:ext cx="6667165" cy="2960414"/>
            <a:chOff x="179512" y="2312876"/>
            <a:chExt cx="6667165" cy="2960414"/>
          </a:xfrm>
        </p:grpSpPr>
        <p:sp>
          <p:nvSpPr>
            <p:cNvPr id="46" name="직각 삼각형 4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79512" y="2666927"/>
              <a:ext cx="6667165" cy="24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31287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4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67544" y="3047805"/>
            <a:ext cx="3333263" cy="597219"/>
            <a:chOff x="2043336" y="2968372"/>
            <a:chExt cx="3333263" cy="597219"/>
          </a:xfrm>
        </p:grpSpPr>
        <p:pic>
          <p:nvPicPr>
            <p:cNvPr id="5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786" y="2968372"/>
              <a:ext cx="607695" cy="597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직사각형 52"/>
            <p:cNvSpPr/>
            <p:nvPr/>
          </p:nvSpPr>
          <p:spPr>
            <a:xfrm>
              <a:off x="2043336" y="3039343"/>
              <a:ext cx="12971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14÷2=7</a:t>
              </a:r>
              <a:endParaRPr lang="ko-KR" altLang="en-US" sz="24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079449" y="3039343"/>
              <a:ext cx="12971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24÷3=8</a:t>
              </a:r>
              <a:endParaRPr lang="ko-KR" altLang="en-US" sz="2400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67544" y="4127925"/>
            <a:ext cx="3333263" cy="597219"/>
            <a:chOff x="2043336" y="2968372"/>
            <a:chExt cx="3333263" cy="597219"/>
          </a:xfrm>
        </p:grpSpPr>
        <p:pic>
          <p:nvPicPr>
            <p:cNvPr id="5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786" y="2968372"/>
              <a:ext cx="607695" cy="597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직사각형 57"/>
            <p:cNvSpPr/>
            <p:nvPr/>
          </p:nvSpPr>
          <p:spPr>
            <a:xfrm>
              <a:off x="2043336" y="3039343"/>
              <a:ext cx="12971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32÷8=4</a:t>
              </a:r>
              <a:endParaRPr lang="ko-KR" altLang="en-US" sz="24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079449" y="3039343"/>
              <a:ext cx="12971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12÷6=2</a:t>
              </a:r>
              <a:endParaRPr lang="ko-KR" altLang="en-US" sz="2400" dirty="0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803994" y="299566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03994" y="411179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</p:spTree>
    <p:extLst>
      <p:ext uri="{BB962C8B-B14F-4D97-AF65-F5344CB8AC3E}">
        <p14:creationId xmlns:p14="http://schemas.microsoft.com/office/powerpoint/2010/main" val="34514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15516" y="1592796"/>
            <a:ext cx="3429973" cy="3518995"/>
            <a:chOff x="215516" y="1592796"/>
            <a:chExt cx="3429973" cy="351899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16" y="1592796"/>
              <a:ext cx="3377051" cy="3518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1918734" y="3573016"/>
              <a:ext cx="172675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일은 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몇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주일인 거지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? 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6232" y="1808820"/>
              <a:ext cx="2189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백조의 부화 기간 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80813" y="2024550"/>
            <a:ext cx="298208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백조의 부화 기간이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일이라는 내용이 나오는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텔레비전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TV)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화면을 보고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899" y="1891814"/>
            <a:ext cx="360000" cy="355000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5829945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95524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363547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46811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22359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96" y="489525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68301" y="15726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635896" y="4905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6763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)3-1-3(3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0304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70310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타원 14"/>
          <p:cNvSpPr/>
          <p:nvPr/>
        </p:nvSpPr>
        <p:spPr>
          <a:xfrm>
            <a:off x="783057" y="1146204"/>
            <a:ext cx="1386414" cy="67389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887822" y="2479796"/>
            <a:ext cx="946941" cy="74128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148952" y="3393882"/>
            <a:ext cx="782595" cy="67389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504" y="1146205"/>
            <a:ext cx="6902377" cy="3722956"/>
            <a:chOff x="107504" y="1146205"/>
            <a:chExt cx="6902377" cy="372295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146205"/>
              <a:ext cx="6868599" cy="3722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4499992" y="1448780"/>
              <a:ext cx="1990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백조의 부화 기간 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477090" y="3265820"/>
              <a:ext cx="15327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일은 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몇 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주일인 거지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? 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11487" y="1886388"/>
              <a:ext cx="168347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백조의 부화기간은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일입니다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118897" y="1198160"/>
              <a:ext cx="226825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100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rPr>
                <a:t>새끼가 알을 깨고 나올 </a:t>
              </a:r>
              <a:r>
                <a:rPr lang="ko-KR" altLang="en-US" sz="1100" dirty="0" smtClean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rPr>
                <a:t>때까지</a:t>
              </a:r>
              <a:endParaRPr lang="en-US" altLang="ko-KR" sz="1100" dirty="0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100" dirty="0" smtClean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rPr>
                <a:t>어미 </a:t>
              </a:r>
              <a:r>
                <a:rPr lang="ko-KR" altLang="en-US" sz="1100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rPr>
                <a:t>새가 알을 품고 지내는 기간</a:t>
              </a:r>
            </a:p>
          </p:txBody>
        </p:sp>
      </p:grp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80914" y="1417051"/>
            <a:ext cx="621875" cy="332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31064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025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215516" y="1592796"/>
            <a:ext cx="3429973" cy="3518995"/>
            <a:chOff x="215516" y="1592796"/>
            <a:chExt cx="3429973" cy="3518995"/>
          </a:xfrm>
        </p:grpSpPr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16" y="1592796"/>
              <a:ext cx="3377051" cy="3518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직사각형 54"/>
            <p:cNvSpPr/>
            <p:nvPr/>
          </p:nvSpPr>
          <p:spPr>
            <a:xfrm>
              <a:off x="1918734" y="3537012"/>
              <a:ext cx="172675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일은 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몇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주일인 거지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? 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6232" y="1808820"/>
              <a:ext cx="2189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백조의 부화 기간 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친구가 궁금해하는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80813" y="2278613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일은 몇 주일인지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궁금해합니다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899" y="2145877"/>
            <a:ext cx="360000" cy="355000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5829945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395524" y="125639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363547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846811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815295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96" y="489525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818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1081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384884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나눗셈의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구할 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5118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2519" y="2763871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구할 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8908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353827" y="2528900"/>
            <a:ext cx="4607221" cy="1040914"/>
            <a:chOff x="208301" y="2383291"/>
            <a:chExt cx="4607221" cy="1040914"/>
          </a:xfrm>
        </p:grpSpPr>
        <p:pic>
          <p:nvPicPr>
            <p:cNvPr id="4105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301" y="2383291"/>
              <a:ext cx="4607221" cy="1040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901636" y="2664303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36036" y="2664303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88966" y="2664303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56570" y="2664303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5820" y="2662525"/>
              <a:ext cx="52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69488" y="2664303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45024"/>
            <a:ext cx="3643195" cy="137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527884" y="4146560"/>
            <a:ext cx="309567" cy="3787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375756" y="4145014"/>
            <a:ext cx="787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35÷7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487718" y="41361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일은 몇 주일인지 구하는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8413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39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1334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3_4_03_01.sgv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43950" y="12907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319498" y="123089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793237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761260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244524" y="129361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220072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타원 63"/>
          <p:cNvSpPr/>
          <p:nvPr/>
        </p:nvSpPr>
        <p:spPr>
          <a:xfrm>
            <a:off x="1215122" y="2524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585" y="2909157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4295469" y="4159926"/>
            <a:ext cx="4905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8579" y="3966484"/>
            <a:ext cx="360000" cy="355000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4971231" y="12725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6787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3681028"/>
            <a:ext cx="3539103" cy="150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일은 몇 주일인지 구하는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343322" y="129264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318870" y="123275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792609" y="129426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760632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243896" y="12954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212380" y="12451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43"/>
          <p:cNvSpPr txBox="1"/>
          <p:nvPr/>
        </p:nvSpPr>
        <p:spPr>
          <a:xfrm>
            <a:off x="389043" y="178413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주일은	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주일이면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일이 되는지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39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295636" y="2507927"/>
            <a:ext cx="4553993" cy="1029085"/>
            <a:chOff x="1295636" y="2412609"/>
            <a:chExt cx="4553993" cy="1029085"/>
          </a:xfrm>
        </p:grpSpPr>
        <p:pic>
          <p:nvPicPr>
            <p:cNvPr id="71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636" y="2412609"/>
              <a:ext cx="4553993" cy="1029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2886082" y="2705867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20482" y="2705867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63021" y="2705867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30625" y="2705867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193701" y="2693698"/>
              <a:ext cx="52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553934" y="2705867"/>
              <a:ext cx="29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타원 83"/>
          <p:cNvSpPr/>
          <p:nvPr/>
        </p:nvSpPr>
        <p:spPr>
          <a:xfrm>
            <a:off x="1090679" y="2584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8092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3_4_03_02.sgv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527884" y="4167342"/>
            <a:ext cx="309567" cy="3787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277670" y="4146148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7×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08500" y="4132472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742609" y="3978512"/>
            <a:ext cx="651650" cy="556221"/>
            <a:chOff x="4593146" y="4175320"/>
            <a:chExt cx="651650" cy="556221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4593146" y="4329100"/>
              <a:ext cx="45093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84796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62" name="직사각형 61"/>
          <p:cNvSpPr/>
          <p:nvPr/>
        </p:nvSpPr>
        <p:spPr>
          <a:xfrm>
            <a:off x="4247964" y="4145014"/>
            <a:ext cx="5738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35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82" y="289088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7300729" y="5163705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4872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44881</TotalTime>
  <Words>2764</Words>
  <Application>Microsoft Office PowerPoint</Application>
  <PresentationFormat>화면 슬라이드 쇼(4:3)</PresentationFormat>
  <Paragraphs>962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7918</cp:revision>
  <cp:lastPrinted>2021-12-20T01:30:02Z</cp:lastPrinted>
  <dcterms:created xsi:type="dcterms:W3CDTF">2008-07-15T12:19:11Z</dcterms:created>
  <dcterms:modified xsi:type="dcterms:W3CDTF">2022-03-01T15:09:41Z</dcterms:modified>
</cp:coreProperties>
</file>