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27" r:id="rId4"/>
    <p:sldId id="1097" r:id="rId5"/>
    <p:sldId id="1422" r:id="rId6"/>
    <p:sldId id="1433" r:id="rId7"/>
    <p:sldId id="1432" r:id="rId8"/>
    <p:sldId id="1425" r:id="rId9"/>
    <p:sldId id="1426" r:id="rId10"/>
    <p:sldId id="1394" r:id="rId11"/>
    <p:sldId id="1427" r:id="rId12"/>
    <p:sldId id="1428" r:id="rId13"/>
    <p:sldId id="1429" r:id="rId14"/>
    <p:sldId id="1434" r:id="rId15"/>
    <p:sldId id="1365" r:id="rId16"/>
    <p:sldId id="1430" r:id="rId17"/>
    <p:sldId id="1431" r:id="rId18"/>
    <p:sldId id="1315" r:id="rId19"/>
    <p:sldId id="1368" r:id="rId20"/>
    <p:sldId id="1374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7EC"/>
    <a:srgbClr val="A46B5C"/>
    <a:srgbClr val="AE7C65"/>
    <a:srgbClr val="FCD5B5"/>
    <a:srgbClr val="A36042"/>
    <a:srgbClr val="EE7346"/>
    <a:srgbClr val="EBF2FB"/>
    <a:srgbClr val="E08518"/>
    <a:srgbClr val="86BA9E"/>
    <a:srgbClr val="E7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201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42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8053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532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507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 속의 나눗셈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783268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1047653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65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광복절은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광복절이 수요일이라면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광복절은 무슨 요일이 될지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/>
          <p:cNvSpPr/>
          <p:nvPr/>
        </p:nvSpPr>
        <p:spPr>
          <a:xfrm>
            <a:off x="6713957" y="1442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A6E0A4FF-5EA3-4186-A670-51BA73FF3FB6}"/>
              </a:ext>
            </a:extLst>
          </p:cNvPr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114C7DE4-EA91-457D-A3E1-BFD52CF7E779}"/>
              </a:ext>
            </a:extLst>
          </p:cNvPr>
          <p:cNvSpPr txBox="1"/>
          <p:nvPr/>
        </p:nvSpPr>
        <p:spPr>
          <a:xfrm>
            <a:off x="401161" y="3177270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CD48BF67-B7D3-4CE3-9229-97BCA415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2436A3BF-3C27-48AD-BD4E-0465D0E8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6" y="329274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73FA4C1-000A-4C60-BF7E-8828453C1D1B}"/>
              </a:ext>
            </a:extLst>
          </p:cNvPr>
          <p:cNvSpPr txBox="1"/>
          <p:nvPr/>
        </p:nvSpPr>
        <p:spPr>
          <a:xfrm>
            <a:off x="287524" y="2108175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해 광복절은 무슨 요일이 되는지 구해야 합니다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19AC2A03-4162-40E0-A9CF-B5C7C80B0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108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772A5CF-D999-40C7-9EFC-038FCC9AF357}"/>
              </a:ext>
            </a:extLst>
          </p:cNvPr>
          <p:cNvSpPr txBox="1"/>
          <p:nvPr/>
        </p:nvSpPr>
        <p:spPr>
          <a:xfrm>
            <a:off x="287524" y="3584339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해 광복절은 수요일이라는 것입니다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64F6C299-1CAC-4F38-81FB-7C87B867E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3584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>
            <a:extLst>
              <a:ext uri="{FF2B5EF4-FFF2-40B4-BE49-F238E27FC236}">
                <a16:creationId xmlns:a16="http://schemas.microsoft.com/office/drawing/2014/main" id="{99B75192-4FEE-4293-8E24-F0AF7F79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123D7632-F137-4754-B259-61ED303348B5}"/>
              </a:ext>
            </a:extLst>
          </p:cNvPr>
          <p:cNvSpPr/>
          <p:nvPr/>
        </p:nvSpPr>
        <p:spPr>
          <a:xfrm>
            <a:off x="5284431" y="52068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7" y="214385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" y="36317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53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65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광복절은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광복절이 수요일이라면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광복절은 무슨 요일이 될지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A6E0A4FF-5EA3-4186-A670-51BA73FF3FB6}"/>
              </a:ext>
            </a:extLst>
          </p:cNvPr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CD48BF67-B7D3-4CE3-9229-97BCA415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73FA4C1-000A-4C60-BF7E-8828453C1D1B}"/>
              </a:ext>
            </a:extLst>
          </p:cNvPr>
          <p:cNvSpPr txBox="1"/>
          <p:nvPr/>
        </p:nvSpPr>
        <p:spPr>
          <a:xfrm>
            <a:off x="287524" y="2108175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해 광복절은 어느 해 광복절의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후이므로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규칙을 찾아 구할 수 있습니다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19AC2A03-4162-40E0-A9CF-B5C7C80B0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593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B15FBBA-9D3F-4C13-BC1D-B5F8A32CB58D}"/>
              </a:ext>
            </a:extLst>
          </p:cNvPr>
          <p:cNvGrpSpPr/>
          <p:nvPr/>
        </p:nvGrpSpPr>
        <p:grpSpPr>
          <a:xfrm>
            <a:off x="6607641" y="1783268"/>
            <a:ext cx="175773" cy="1800200"/>
            <a:chOff x="6607641" y="836712"/>
            <a:chExt cx="245921" cy="1656184"/>
          </a:xfrm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8610A9EF-E5CB-4126-852A-7BFF1E988656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9" name="모서리가 둥근 직사각형 57">
              <a:extLst>
                <a:ext uri="{FF2B5EF4-FFF2-40B4-BE49-F238E27FC236}">
                  <a16:creationId xmlns:a16="http://schemas.microsoft.com/office/drawing/2014/main" id="{323D696F-3C41-4813-8025-926385FF1DB6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5" name="모서리가 둥근 직사각형 58">
              <a:extLst>
                <a:ext uri="{FF2B5EF4-FFF2-40B4-BE49-F238E27FC236}">
                  <a16:creationId xmlns:a16="http://schemas.microsoft.com/office/drawing/2014/main" id="{6B038BF1-89E7-404F-98A5-54D47DA22E1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7" name="모서리가 둥근 직사각형 59">
              <a:extLst>
                <a:ext uri="{FF2B5EF4-FFF2-40B4-BE49-F238E27FC236}">
                  <a16:creationId xmlns:a16="http://schemas.microsoft.com/office/drawing/2014/main" id="{CAD24123-97D5-4475-A609-D1D2BF54660E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DFDD628-1CC8-4886-9775-FCC0E4A1FB52}"/>
              </a:ext>
            </a:extLst>
          </p:cNvPr>
          <p:cNvSpPr txBox="1"/>
          <p:nvPr/>
        </p:nvSpPr>
        <p:spPr>
          <a:xfrm>
            <a:off x="287524" y="2941761"/>
            <a:ext cx="6104706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년은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일이고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일주일은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일이므로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내년은 올해보다 요일이 </a:t>
            </a:r>
            <a:r>
              <a:rPr lang="ko-KR" altLang="en-US" sz="1900" b="1" spc="-1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하루씩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뒤로 </a:t>
            </a:r>
            <a:r>
              <a:rPr lang="ko-KR" altLang="en-US" sz="1900" b="1" spc="-1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미뤄짐을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구할 수 있습니다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3B248083-2661-409F-B90A-9CF3A12E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3743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2032F1CD-BDD4-41B7-A670-B00CA6D70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F06BA659-A241-4ADE-B24F-D9831CCE3C69}"/>
              </a:ext>
            </a:extLst>
          </p:cNvPr>
          <p:cNvSpPr/>
          <p:nvPr/>
        </p:nvSpPr>
        <p:spPr>
          <a:xfrm>
            <a:off x="5284431" y="52068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F51F2BE0-5020-484B-BBF9-AC348A80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0" y="1047653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7" y="214385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7" y="297988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38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일이므로</a:t>
            </a:r>
            <a:endParaRPr lang="ko-KR" altLang="en-US"/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65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광복절은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광복절이 수요일이라면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광복절은 무슨 요일이 될지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A6E0A4FF-5EA3-4186-A670-51BA73FF3FB6}"/>
              </a:ext>
            </a:extLst>
          </p:cNvPr>
          <p:cNvSpPr txBox="1"/>
          <p:nvPr/>
        </p:nvSpPr>
        <p:spPr>
          <a:xfrm>
            <a:off x="377727" y="1672423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생각한 방법으로 문제를 해결해 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바르게 구했는지 확인해 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CD48BF67-B7D3-4CE3-9229-97BCA415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DFDD628-1CC8-4886-9775-FCC0E4A1FB52}"/>
              </a:ext>
            </a:extLst>
          </p:cNvPr>
          <p:cNvSpPr txBox="1"/>
          <p:nvPr/>
        </p:nvSpPr>
        <p:spPr>
          <a:xfrm>
            <a:off x="287524" y="2348148"/>
            <a:ext cx="6104706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일이고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52   1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후의 요일은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수요일의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요일인 목요일이 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3B248083-2661-409F-B90A-9CF3A12E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31503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23">
            <a:extLst>
              <a:ext uri="{FF2B5EF4-FFF2-40B4-BE49-F238E27FC236}">
                <a16:creationId xmlns:a16="http://schemas.microsoft.com/office/drawing/2014/main" id="{CFD30D14-62C0-40CC-8324-555123A0F748}"/>
              </a:ext>
            </a:extLst>
          </p:cNvPr>
          <p:cNvSpPr txBox="1"/>
          <p:nvPr/>
        </p:nvSpPr>
        <p:spPr>
          <a:xfrm>
            <a:off x="377727" y="3405435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이러한 규칙은 다른 요일에도 적용이 되는지 이야기해 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28C9A48F-AD42-4050-A794-78D75A09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4928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071A2C5-94F8-43CD-8531-435A5F2D73A9}"/>
              </a:ext>
            </a:extLst>
          </p:cNvPr>
          <p:cNvSpPr txBox="1"/>
          <p:nvPr/>
        </p:nvSpPr>
        <p:spPr>
          <a:xfrm>
            <a:off x="287524" y="4047604"/>
            <a:ext cx="6104706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후의 같은 날짜의 요일은 올해보다 하루 다음 요일이 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윤년이 되는 해는 이틀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 날의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요일이 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EC78E837-D2B4-4F8D-8B93-25AF18B0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46666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8B909E-CD65-45DB-A6AA-E790450794B3}"/>
              </a:ext>
            </a:extLst>
          </p:cNvPr>
          <p:cNvGrpSpPr/>
          <p:nvPr/>
        </p:nvGrpSpPr>
        <p:grpSpPr>
          <a:xfrm>
            <a:off x="6607641" y="1783268"/>
            <a:ext cx="175773" cy="1800200"/>
            <a:chOff x="6607641" y="836712"/>
            <a:chExt cx="245921" cy="1656184"/>
          </a:xfrm>
        </p:grpSpPr>
        <p:sp>
          <p:nvSpPr>
            <p:cNvPr id="49" name="모서리가 둥근 직사각형 56">
              <a:extLst>
                <a:ext uri="{FF2B5EF4-FFF2-40B4-BE49-F238E27FC236}">
                  <a16:creationId xmlns:a16="http://schemas.microsoft.com/office/drawing/2014/main" id="{B7FD0CB4-E862-424C-B99B-475871D61EB2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0" name="모서리가 둥근 직사각형 57">
              <a:extLst>
                <a:ext uri="{FF2B5EF4-FFF2-40B4-BE49-F238E27FC236}">
                  <a16:creationId xmlns:a16="http://schemas.microsoft.com/office/drawing/2014/main" id="{6064062A-50BA-43BB-B6E4-61A041AD272D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3" name="모서리가 둥근 직사각형 58">
              <a:extLst>
                <a:ext uri="{FF2B5EF4-FFF2-40B4-BE49-F238E27FC236}">
                  <a16:creationId xmlns:a16="http://schemas.microsoft.com/office/drawing/2014/main" id="{EF0B2321-D135-422C-8E0E-19A85BCF746C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4" name="모서리가 둥근 직사각형 59">
              <a:extLst>
                <a:ext uri="{FF2B5EF4-FFF2-40B4-BE49-F238E27FC236}">
                  <a16:creationId xmlns:a16="http://schemas.microsoft.com/office/drawing/2014/main" id="{E775B2E8-9DFB-469C-8122-ED6A9F07426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56" name="Picture 6">
            <a:extLst>
              <a:ext uri="{FF2B5EF4-FFF2-40B4-BE49-F238E27FC236}">
                <a16:creationId xmlns:a16="http://schemas.microsoft.com/office/drawing/2014/main" id="{448FA5E0-9F35-41B8-BDD2-086B700E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8570093D-A8D6-46F1-B6AC-96618A943978}"/>
              </a:ext>
            </a:extLst>
          </p:cNvPr>
          <p:cNvSpPr/>
          <p:nvPr/>
        </p:nvSpPr>
        <p:spPr>
          <a:xfrm>
            <a:off x="5284431" y="52068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283F25DB-82EE-47CC-8143-35AEFA49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0" y="1047653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795AD3-DB96-4FAD-8520-49D2450BE6A8}"/>
              </a:ext>
            </a:extLst>
          </p:cNvPr>
          <p:cNvSpPr/>
          <p:nvPr/>
        </p:nvSpPr>
        <p:spPr>
          <a:xfrm>
            <a:off x="5840844" y="2275880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20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65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광복절은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광복절이 수요일이라면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광복절은 무슨 요일이 될지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A6E0A4FF-5EA3-4186-A670-51BA73FF3FB6}"/>
              </a:ext>
            </a:extLst>
          </p:cNvPr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문제를 해결한 방법을 친구들에게 이야기해 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CD48BF67-B7D3-4CE3-9229-97BCA415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8570093D-A8D6-46F1-B6AC-96618A943978}"/>
              </a:ext>
            </a:extLst>
          </p:cNvPr>
          <p:cNvSpPr/>
          <p:nvPr/>
        </p:nvSpPr>
        <p:spPr>
          <a:xfrm>
            <a:off x="2521276" y="3623342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283F25DB-82EE-47CC-8143-35AEFA49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0" y="1047653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윗쪽으로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3FCC75-E590-4748-A845-A5B71B172E4D}"/>
              </a:ext>
            </a:extLst>
          </p:cNvPr>
          <p:cNvGrpSpPr/>
          <p:nvPr/>
        </p:nvGrpSpPr>
        <p:grpSpPr>
          <a:xfrm>
            <a:off x="6607641" y="1783268"/>
            <a:ext cx="175773" cy="1800200"/>
            <a:chOff x="6607641" y="836712"/>
            <a:chExt cx="245921" cy="1656184"/>
          </a:xfrm>
        </p:grpSpPr>
        <p:sp>
          <p:nvSpPr>
            <p:cNvPr id="35" name="모서리가 둥근 직사각형 56">
              <a:extLst>
                <a:ext uri="{FF2B5EF4-FFF2-40B4-BE49-F238E27FC236}">
                  <a16:creationId xmlns:a16="http://schemas.microsoft.com/office/drawing/2014/main" id="{E58BB1B1-04BE-4924-B229-2AA4F001E56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7" name="모서리가 둥근 직사각형 57">
              <a:extLst>
                <a:ext uri="{FF2B5EF4-FFF2-40B4-BE49-F238E27FC236}">
                  <a16:creationId xmlns:a16="http://schemas.microsoft.com/office/drawing/2014/main" id="{C5CDDF2E-C5D1-468C-91F2-6DC3D10238D6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1" name="모서리가 둥근 직사각형 58">
              <a:extLst>
                <a:ext uri="{FF2B5EF4-FFF2-40B4-BE49-F238E27FC236}">
                  <a16:creationId xmlns:a16="http://schemas.microsoft.com/office/drawing/2014/main" id="{861D6924-9060-4BF8-B2D8-D7BC6B207DC3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2" name="모서리가 둥근 직사각형 59">
              <a:extLst>
                <a:ext uri="{FF2B5EF4-FFF2-40B4-BE49-F238E27FC236}">
                  <a16:creationId xmlns:a16="http://schemas.microsoft.com/office/drawing/2014/main" id="{3DBD8779-C654-4DBF-A2BE-EAB2FED10287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9" y="2609320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69" y="269373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28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015716" y="2772483"/>
            <a:ext cx="4188091" cy="1814305"/>
            <a:chOff x="3376166" y="406793"/>
            <a:chExt cx="4188091" cy="1814305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693906" y="406793"/>
              <a:ext cx="3870351" cy="18143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365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일이고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일이므로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365÷7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 ··· 1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후의 요일은 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다음 요일이 된다는 것을 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이용하여 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문제를 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해결했어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각 삼각형 27"/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65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광복절은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광복절이 수요일이라면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광복절은 무슨 요일이 될지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A6E0A4FF-5EA3-4186-A670-51BA73FF3FB6}"/>
              </a:ext>
            </a:extLst>
          </p:cNvPr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문제를 해결한 방법을 친구들에게 이야기해 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CD48BF67-B7D3-4CE3-9229-97BCA415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8570093D-A8D6-46F1-B6AC-96618A943978}"/>
              </a:ext>
            </a:extLst>
          </p:cNvPr>
          <p:cNvSpPr/>
          <p:nvPr/>
        </p:nvSpPr>
        <p:spPr>
          <a:xfrm>
            <a:off x="1210558" y="2290293"/>
            <a:ext cx="516642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3FCC75-E590-4748-A845-A5B71B172E4D}"/>
              </a:ext>
            </a:extLst>
          </p:cNvPr>
          <p:cNvGrpSpPr/>
          <p:nvPr/>
        </p:nvGrpSpPr>
        <p:grpSpPr>
          <a:xfrm>
            <a:off x="6607641" y="1783268"/>
            <a:ext cx="175773" cy="1800200"/>
            <a:chOff x="6607641" y="836712"/>
            <a:chExt cx="245921" cy="1656184"/>
          </a:xfrm>
        </p:grpSpPr>
        <p:sp>
          <p:nvSpPr>
            <p:cNvPr id="35" name="모서리가 둥근 직사각형 56">
              <a:extLst>
                <a:ext uri="{FF2B5EF4-FFF2-40B4-BE49-F238E27FC236}">
                  <a16:creationId xmlns:a16="http://schemas.microsoft.com/office/drawing/2014/main" id="{E58BB1B1-04BE-4924-B229-2AA4F001E56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7" name="모서리가 둥근 직사각형 57">
              <a:extLst>
                <a:ext uri="{FF2B5EF4-FFF2-40B4-BE49-F238E27FC236}">
                  <a16:creationId xmlns:a16="http://schemas.microsoft.com/office/drawing/2014/main" id="{C5CDDF2E-C5D1-468C-91F2-6DC3D10238D6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1" name="모서리가 둥근 직사각형 58">
              <a:extLst>
                <a:ext uri="{FF2B5EF4-FFF2-40B4-BE49-F238E27FC236}">
                  <a16:creationId xmlns:a16="http://schemas.microsoft.com/office/drawing/2014/main" id="{861D6924-9060-4BF8-B2D8-D7BC6B207DC3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2" name="모서리가 둥근 직사각형 59">
              <a:extLst>
                <a:ext uri="{FF2B5EF4-FFF2-40B4-BE49-F238E27FC236}">
                  <a16:creationId xmlns:a16="http://schemas.microsoft.com/office/drawing/2014/main" id="{3DBD8779-C654-4DBF-A2BE-EAB2FED10287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609320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368B34E3-DD03-4ED0-8903-FFE6E91C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학기 발주 내레이션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33FC9E-52F9-4067-8F9A-307B00C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1946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일이고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일주일은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일이므로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365÷7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52···1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삼백육십오</a:t>
            </a:r>
            <a:r>
              <a: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나누기 </a:t>
            </a:r>
            <a:r>
              <a:rPr lang="ko-KR" altLang="en-US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</a:t>
            </a:r>
            <a:r>
              <a: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1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오십이이고</a:t>
            </a:r>
            <a:r>
              <a: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나머지는 </a:t>
            </a:r>
            <a:r>
              <a:rPr lang="ko-KR" altLang="en-US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후의 요일은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다음 요일이 된다는 것을 이용하여 문제를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해결했어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11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215" y="874903"/>
            <a:ext cx="6918956" cy="950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삼일절은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삼일절이 토요일이라면 윤년인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삼일절은 무슨 요일이 될지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6263599" y="5032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30414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B221D3-CB1D-4784-9414-B3349AA2010B}"/>
              </a:ext>
            </a:extLst>
          </p:cNvPr>
          <p:cNvSpPr txBox="1"/>
          <p:nvPr/>
        </p:nvSpPr>
        <p:spPr>
          <a:xfrm>
            <a:off x="3158403" y="4401108"/>
            <a:ext cx="385200" cy="38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BEEB729-17C5-4C5D-AEBF-8DFCBC240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4641937"/>
            <a:ext cx="360000" cy="355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A1DAAAB-857C-4539-93EB-662815D9D204}"/>
              </a:ext>
            </a:extLst>
          </p:cNvPr>
          <p:cNvSpPr/>
          <p:nvPr/>
        </p:nvSpPr>
        <p:spPr>
          <a:xfrm>
            <a:off x="3479051" y="4403218"/>
            <a:ext cx="6335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요일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61" y="2021785"/>
            <a:ext cx="5581014" cy="1830715"/>
          </a:xfrm>
          <a:prstGeom prst="rect">
            <a:avLst/>
          </a:prstGeom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DF727BF9-33FD-4411-AB07-1C086BF9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6" y="3987969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1845E652-850B-416F-8B22-6B743BD2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82" y="402822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942507CB-2487-4309-A6BA-61157B50236A}"/>
              </a:ext>
            </a:extLst>
          </p:cNvPr>
          <p:cNvSpPr/>
          <p:nvPr/>
        </p:nvSpPr>
        <p:spPr>
          <a:xfrm>
            <a:off x="1773872" y="4886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780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SA32218-21.psd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CB221D3-CB1D-4784-9414-B3349AA2010B}"/>
              </a:ext>
            </a:extLst>
          </p:cNvPr>
          <p:cNvSpPr txBox="1"/>
          <p:nvPr/>
        </p:nvSpPr>
        <p:spPr>
          <a:xfrm>
            <a:off x="3158403" y="4401108"/>
            <a:ext cx="385200" cy="38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BEEB729-17C5-4C5D-AEBF-8DFCBC24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641937"/>
            <a:ext cx="360000" cy="355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1DAAAB-857C-4539-93EB-662815D9D204}"/>
              </a:ext>
            </a:extLst>
          </p:cNvPr>
          <p:cNvSpPr/>
          <p:nvPr/>
        </p:nvSpPr>
        <p:spPr>
          <a:xfrm>
            <a:off x="3479051" y="4403218"/>
            <a:ext cx="6335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요일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61" y="2021785"/>
            <a:ext cx="5581014" cy="18307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2215" y="874903"/>
            <a:ext cx="6918956" cy="950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삼일절은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삼일절이 토요일이라면 윤년인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삼일절은 무슨 요일이 될지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CEE99AA6-347D-4FC5-8BB0-5AA5DC92C0AC}"/>
              </a:ext>
            </a:extLst>
          </p:cNvPr>
          <p:cNvGrpSpPr/>
          <p:nvPr/>
        </p:nvGrpSpPr>
        <p:grpSpPr>
          <a:xfrm>
            <a:off x="431493" y="2728308"/>
            <a:ext cx="3527169" cy="1259661"/>
            <a:chOff x="3693907" y="1170580"/>
            <a:chExt cx="3314694" cy="1259661"/>
          </a:xfrm>
        </p:grpSpPr>
        <p:sp>
          <p:nvSpPr>
            <p:cNvPr id="53" name="모서리가 둥근 직사각형 23">
              <a:extLst>
                <a:ext uri="{FF2B5EF4-FFF2-40B4-BE49-F238E27FC236}">
                  <a16:creationId xmlns:a16="http://schemas.microsoft.com/office/drawing/2014/main" id="{3F52B305-4317-4109-8194-0768E818617A}"/>
                </a:ext>
              </a:extLst>
            </p:cNvPr>
            <p:cNvSpPr/>
            <p:nvPr/>
          </p:nvSpPr>
          <p:spPr>
            <a:xfrm>
              <a:off x="3693907" y="1170580"/>
              <a:ext cx="3314694" cy="10505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7C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일까지 있는 해는 평년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월이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하루가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더 있어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일까지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있는 해는 윤년이라고 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04FCF364-8BDD-4FED-A5C3-629F13989731}"/>
                </a:ext>
              </a:extLst>
            </p:cNvPr>
            <p:cNvSpPr/>
            <p:nvPr/>
          </p:nvSpPr>
          <p:spPr>
            <a:xfrm rot="5400000" flipV="1">
              <a:off x="3918805" y="2243840"/>
              <a:ext cx="195359" cy="177443"/>
            </a:xfrm>
            <a:prstGeom prst="rtTriangle">
              <a:avLst/>
            </a:prstGeom>
            <a:solidFill>
              <a:srgbClr val="F7C1C9"/>
            </a:solidFill>
            <a:ln w="3175">
              <a:solidFill>
                <a:srgbClr val="F7C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09DFDE77-78E6-4C74-8E70-268BC060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위로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8D8B46-43D7-4102-9BB1-D10196AD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12695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월이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일까지 있는 해는 평년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월이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하루가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더 있어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일까지 있는 해는 윤년이라고 해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DF727BF9-33FD-4411-AB07-1C086BF9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6" y="3987969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68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B221D3-CB1D-4784-9414-B3349AA2010B}"/>
              </a:ext>
            </a:extLst>
          </p:cNvPr>
          <p:cNvSpPr txBox="1"/>
          <p:nvPr/>
        </p:nvSpPr>
        <p:spPr>
          <a:xfrm>
            <a:off x="3158403" y="4401108"/>
            <a:ext cx="385200" cy="38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1DAAAB-857C-4539-93EB-662815D9D204}"/>
              </a:ext>
            </a:extLst>
          </p:cNvPr>
          <p:cNvSpPr/>
          <p:nvPr/>
        </p:nvSpPr>
        <p:spPr>
          <a:xfrm>
            <a:off x="3479051" y="4403218"/>
            <a:ext cx="6335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요일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61" y="2021785"/>
            <a:ext cx="5581014" cy="1830715"/>
          </a:xfrm>
          <a:prstGeom prst="rect">
            <a:avLst/>
          </a:prstGeom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DF727BF9-33FD-4411-AB07-1C086BF9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6" y="3987969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>
            <a:extLst>
              <a:ext uri="{FF2B5EF4-FFF2-40B4-BE49-F238E27FC236}">
                <a16:creationId xmlns:a16="http://schemas.microsoft.com/office/drawing/2014/main" id="{1845E652-850B-416F-8B22-6B743BD2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82" y="402822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215" y="874903"/>
            <a:ext cx="6918956" cy="950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삼일절은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삼일절이 토요일이라면 윤년인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삼일절은 무슨 요일이 될지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id="{5BF9684E-E5EB-4AC0-A4A9-D3D880D1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0" y="92181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8D244B-F5EF-45A2-9F62-0BE8262BB592}"/>
              </a:ext>
            </a:extLst>
          </p:cNvPr>
          <p:cNvGrpSpPr/>
          <p:nvPr/>
        </p:nvGrpSpPr>
        <p:grpSpPr>
          <a:xfrm>
            <a:off x="247949" y="3894868"/>
            <a:ext cx="6667165" cy="1332124"/>
            <a:chOff x="247949" y="3894868"/>
            <a:chExt cx="6667165" cy="133212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5838BA-1D34-44A9-A743-C14EDCB093B7}"/>
                </a:ext>
              </a:extLst>
            </p:cNvPr>
            <p:cNvGrpSpPr/>
            <p:nvPr/>
          </p:nvGrpSpPr>
          <p:grpSpPr>
            <a:xfrm>
              <a:off x="247949" y="3894868"/>
              <a:ext cx="6667165" cy="1332124"/>
              <a:chOff x="207825" y="3901734"/>
              <a:chExt cx="6667165" cy="1332124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0ECEF70-844C-4313-931A-0519859E4DD8}"/>
                  </a:ext>
                </a:extLst>
              </p:cNvPr>
              <p:cNvSpPr/>
              <p:nvPr/>
            </p:nvSpPr>
            <p:spPr>
              <a:xfrm>
                <a:off x="207825" y="4104454"/>
                <a:ext cx="6667165" cy="920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9">
                <a:extLst>
                  <a:ext uri="{FF2B5EF4-FFF2-40B4-BE49-F238E27FC236}">
                    <a16:creationId xmlns:a16="http://schemas.microsoft.com/office/drawing/2014/main" id="{BFEA8C59-E0D5-4E4B-992D-C18429654C45}"/>
                  </a:ext>
                </a:extLst>
              </p:cNvPr>
              <p:cNvSpPr/>
              <p:nvPr/>
            </p:nvSpPr>
            <p:spPr>
              <a:xfrm>
                <a:off x="353387" y="3901734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id="{02620222-C1DC-4184-9528-65506B4554B3}"/>
                  </a:ext>
                </a:extLst>
              </p:cNvPr>
              <p:cNvSpPr/>
              <p:nvPr/>
            </p:nvSpPr>
            <p:spPr>
              <a:xfrm flipH="1" flipV="1">
                <a:off x="5112060" y="504575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7F1F-BB02-487F-837C-A4F202ED9204}"/>
                  </a:ext>
                </a:extLst>
              </p:cNvPr>
              <p:cNvSpPr txBox="1"/>
              <p:nvPr/>
            </p:nvSpPr>
            <p:spPr>
              <a:xfrm>
                <a:off x="359929" y="4197790"/>
                <a:ext cx="6472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+mn-ea"/>
                    <a:ea typeface="+mn-ea"/>
                  </a:rPr>
                  <a:t>어느 해 </a:t>
                </a:r>
                <a:r>
                  <a:rPr lang="en-US" altLang="ko-KR" sz="1600" dirty="0">
                    <a:latin typeface="+mn-ea"/>
                    <a:ea typeface="+mn-ea"/>
                  </a:rPr>
                  <a:t>3</a:t>
                </a:r>
                <a:r>
                  <a:rPr lang="ko-KR" altLang="en-US" sz="1600" dirty="0">
                    <a:latin typeface="+mn-ea"/>
                    <a:ea typeface="+mn-ea"/>
                  </a:rPr>
                  <a:t>월 </a:t>
                </a:r>
                <a:r>
                  <a:rPr lang="en-US" altLang="ko-KR" sz="1600" dirty="0">
                    <a:latin typeface="+mn-ea"/>
                    <a:ea typeface="+mn-ea"/>
                  </a:rPr>
                  <a:t>1</a:t>
                </a:r>
                <a:r>
                  <a:rPr lang="ko-KR" altLang="en-US" sz="1600" dirty="0">
                    <a:latin typeface="+mn-ea"/>
                    <a:ea typeface="+mn-ea"/>
                  </a:rPr>
                  <a:t>일 삼일절은 토요일이고 그 다음 해는 </a:t>
                </a:r>
                <a:r>
                  <a:rPr lang="en-US" altLang="ko-KR" sz="1600" dirty="0">
                    <a:latin typeface="+mn-ea"/>
                    <a:ea typeface="+mn-ea"/>
                  </a:rPr>
                  <a:t>2</a:t>
                </a:r>
                <a:r>
                  <a:rPr lang="ko-KR" altLang="en-US" sz="1600" dirty="0">
                    <a:latin typeface="+mn-ea"/>
                    <a:ea typeface="+mn-ea"/>
                  </a:rPr>
                  <a:t>월이 </a:t>
                </a:r>
                <a:r>
                  <a:rPr lang="en-US" altLang="ko-KR" sz="1600" dirty="0">
                    <a:latin typeface="+mn-ea"/>
                    <a:ea typeface="+mn-ea"/>
                  </a:rPr>
                  <a:t>29</a:t>
                </a:r>
                <a:r>
                  <a:rPr lang="ko-KR" altLang="en-US" sz="1600" dirty="0">
                    <a:latin typeface="+mn-ea"/>
                    <a:ea typeface="+mn-ea"/>
                  </a:rPr>
                  <a:t>일까지 있는 윤년이므로 </a:t>
                </a:r>
                <a:r>
                  <a:rPr lang="en-US" altLang="ko-KR" sz="1600" dirty="0">
                    <a:latin typeface="+mn-ea"/>
                    <a:ea typeface="+mn-ea"/>
                  </a:rPr>
                  <a:t>1</a:t>
                </a:r>
                <a:r>
                  <a:rPr lang="ko-KR" altLang="en-US" sz="1600" dirty="0">
                    <a:latin typeface="+mn-ea"/>
                    <a:ea typeface="+mn-ea"/>
                  </a:rPr>
                  <a:t>년은 </a:t>
                </a:r>
                <a:r>
                  <a:rPr lang="en-US" altLang="ko-KR" sz="1600" dirty="0">
                    <a:latin typeface="+mn-ea"/>
                    <a:ea typeface="+mn-ea"/>
                  </a:rPr>
                  <a:t>366</a:t>
                </a:r>
                <a:r>
                  <a:rPr lang="ko-KR" altLang="en-US" sz="1600" dirty="0">
                    <a:latin typeface="+mn-ea"/>
                    <a:ea typeface="+mn-ea"/>
                  </a:rPr>
                  <a:t>일입니다</a:t>
                </a:r>
                <a:r>
                  <a:rPr lang="en-US" altLang="ko-KR" sz="1600" dirty="0">
                    <a:latin typeface="+mn-ea"/>
                    <a:ea typeface="+mn-ea"/>
                  </a:rPr>
                  <a:t>. </a:t>
                </a:r>
                <a:r>
                  <a:rPr lang="ko-KR" altLang="en-US" sz="1600" dirty="0">
                    <a:latin typeface="+mn-ea"/>
                    <a:ea typeface="+mn-ea"/>
                  </a:rPr>
                  <a:t>따라서 </a:t>
                </a:r>
                <a:r>
                  <a:rPr lang="en-US" altLang="ko-KR" sz="1600" dirty="0">
                    <a:latin typeface="+mn-ea"/>
                    <a:ea typeface="+mn-ea"/>
                  </a:rPr>
                  <a:t>366÷7</a:t>
                </a:r>
                <a:r>
                  <a:rPr lang="ko-KR" altLang="en-US" sz="1600" dirty="0">
                    <a:latin typeface="+mn-ea"/>
                    <a:ea typeface="+mn-ea"/>
                  </a:rPr>
                  <a:t>＝</a:t>
                </a:r>
                <a:r>
                  <a:rPr lang="en-US" altLang="ko-KR" sz="1600" dirty="0">
                    <a:latin typeface="+mn-ea"/>
                    <a:ea typeface="+mn-ea"/>
                  </a:rPr>
                  <a:t>52   2</a:t>
                </a:r>
                <a:r>
                  <a:rPr lang="ko-KR" altLang="en-US" sz="1600" dirty="0">
                    <a:latin typeface="+mn-ea"/>
                    <a:ea typeface="+mn-ea"/>
                  </a:rPr>
                  <a:t>가 되어 요일은 </a:t>
                </a:r>
                <a:r>
                  <a:rPr lang="ko-KR" altLang="en-US" sz="1600" dirty="0" smtClean="0">
                    <a:latin typeface="+mn-ea"/>
                    <a:ea typeface="+mn-ea"/>
                  </a:rPr>
                  <a:t>이틀 뒤의 월요일이 </a:t>
                </a:r>
                <a:r>
                  <a:rPr lang="ko-KR" altLang="en-US" sz="1600" dirty="0">
                    <a:latin typeface="+mn-ea"/>
                    <a:ea typeface="+mn-ea"/>
                  </a:rPr>
                  <a:t>됩니다</a:t>
                </a:r>
                <a:r>
                  <a:rPr lang="en-US" altLang="ko-KR" sz="1600" dirty="0">
                    <a:latin typeface="+mn-ea"/>
                    <a:ea typeface="+mn-ea"/>
                  </a:rPr>
                  <a:t>.</a:t>
                </a: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C062EE-A173-4EA7-BAF0-F6DF905CD9BD}"/>
                </a:ext>
              </a:extLst>
            </p:cNvPr>
            <p:cNvSpPr/>
            <p:nvPr/>
          </p:nvSpPr>
          <p:spPr>
            <a:xfrm>
              <a:off x="5553632" y="4362723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…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27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47864" y="3008275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b="1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06" y="4005064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64" y="3999149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324147" y="399411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7" name="직사각형 26"/>
          <p:cNvSpPr/>
          <p:nvPr/>
        </p:nvSpPr>
        <p:spPr>
          <a:xfrm>
            <a:off x="4848089" y="399956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45353"/>
              </p:ext>
            </p:extLst>
          </p:nvPr>
        </p:nvGraphicFramePr>
        <p:xfrm>
          <a:off x="179388" y="654012"/>
          <a:ext cx="8774172" cy="39317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 속의 나눗셈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56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91538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 속의 나눗셈을 읽고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56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해 같은 날짜의 요일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57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 속 유사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57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595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드래곤 길들이기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1744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E4D8BE-E270-4E52-9477-E77A648B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" y="1340768"/>
            <a:ext cx="6910132" cy="336849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8371" y="973672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\app\resource\contents\lesson02\ops\lesson02\mm_32_2_12_04_01.html</a:t>
            </a:r>
          </a:p>
        </p:txBody>
      </p:sp>
      <p:sp>
        <p:nvSpPr>
          <p:cNvPr id="24" name="타원 23"/>
          <p:cNvSpPr/>
          <p:nvPr/>
        </p:nvSpPr>
        <p:spPr>
          <a:xfrm>
            <a:off x="567062" y="1456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5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44E5328-67BC-4FA2-AE42-37C5B048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" y="1493381"/>
            <a:ext cx="6935726" cy="374457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83" y="909079"/>
            <a:ext cx="6935726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 속의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63127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mm_32_2_12_01_01_ani.mp4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49" y="26970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83714C1C-E3F9-4003-8957-5AC95A24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52DB7E19-CEAF-4194-A5CE-8342602D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D4714534-2045-45F8-BB05-9974CE08D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A7CAF5DF-8D38-458E-BDAC-735535642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달력 속에 있는 나눗셈과 관련된 문제를 해결할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99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3" y="1007440"/>
            <a:ext cx="56231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요일의 수들이 어떤 같은 점이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3A999FF-88BF-4EE4-B94C-5913363F87B1}"/>
              </a:ext>
            </a:extLst>
          </p:cNvPr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id="{F0E9212B-1B86-4528-8496-D8EE13E0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F6C39D60-0E44-4878-A00A-1724623C7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B2D81E16-3C1A-4E37-9C7F-7EDA9C19D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id="{DB237DC4-969B-4874-AEA6-C27C2B636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049B31-3E0D-4DE2-9602-5B4E5601DBF8}"/>
              </a:ext>
            </a:extLst>
          </p:cNvPr>
          <p:cNvSpPr/>
          <p:nvPr/>
        </p:nvSpPr>
        <p:spPr>
          <a:xfrm>
            <a:off x="6315851" y="142389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3101C7-B547-48A2-B3FA-7B4D8AE507E7}"/>
              </a:ext>
            </a:extLst>
          </p:cNvPr>
          <p:cNvSpPr/>
          <p:nvPr/>
        </p:nvSpPr>
        <p:spPr>
          <a:xfrm>
            <a:off x="5647686" y="141921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23F084-FEFF-4315-BC5B-8C7445B0BD8E}"/>
              </a:ext>
            </a:extLst>
          </p:cNvPr>
          <p:cNvSpPr/>
          <p:nvPr/>
        </p:nvSpPr>
        <p:spPr>
          <a:xfrm>
            <a:off x="4974749" y="142209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:a16="http://schemas.microsoft.com/office/drawing/2014/main" id="{6F4221E7-26D4-4550-BC74-D2D83839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윗쪽으로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59373" y="1406896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ADD9ED9-C5B9-4C48-A5BF-BC81735B26D0}"/>
              </a:ext>
            </a:extLst>
          </p:cNvPr>
          <p:cNvSpPr/>
          <p:nvPr/>
        </p:nvSpPr>
        <p:spPr>
          <a:xfrm>
            <a:off x="2378232" y="5252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6A433F9-AC00-456A-99E2-D8B56E54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25" y="3674518"/>
            <a:ext cx="1334213" cy="130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FCE452B-5D5C-4BD3-BEEC-5E003684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27" y="346952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5ADD9ED9-C5B9-4C48-A5BF-BC81735B26D0}"/>
              </a:ext>
            </a:extLst>
          </p:cNvPr>
          <p:cNvSpPr/>
          <p:nvPr/>
        </p:nvSpPr>
        <p:spPr>
          <a:xfrm>
            <a:off x="5996190" y="3414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652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SA32218-21.psd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숫자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08393" y="1840822"/>
            <a:ext cx="4827232" cy="3226829"/>
            <a:chOff x="303548" y="1873351"/>
            <a:chExt cx="4827232" cy="322682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3548" y="1873351"/>
              <a:ext cx="4827232" cy="322682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70623" y="3455604"/>
              <a:ext cx="33887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  4     5     6      7  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70835" y="3706478"/>
              <a:ext cx="32582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10    11    12   13    14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77748" y="3960094"/>
              <a:ext cx="32582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17    18    19   20    21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84661" y="4213710"/>
              <a:ext cx="32582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24    25    26   27    28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91574" y="4467326"/>
              <a:ext cx="32582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31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40395" y="2816932"/>
              <a:ext cx="595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47309" y="3244813"/>
              <a:ext cx="595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2400" b="1" spc="-15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en-US" altLang="ko-KR" sz="2400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58174" y="3687415"/>
              <a:ext cx="693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16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58174" y="4130017"/>
              <a:ext cx="693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23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58174" y="4572619"/>
              <a:ext cx="693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30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187489" y="3207471"/>
              <a:ext cx="456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0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99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3" y="1007440"/>
            <a:ext cx="56231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요일의 수들이 어떤 같은 점이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3A999FF-88BF-4EE4-B94C-5913363F87B1}"/>
              </a:ext>
            </a:extLst>
          </p:cNvPr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id="{F0E9212B-1B86-4528-8496-D8EE13E0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F6C39D60-0E44-4878-A00A-1724623C7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B2D81E16-3C1A-4E37-9C7F-7EDA9C19D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id="{DB237DC4-969B-4874-AEA6-C27C2B636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049B31-3E0D-4DE2-9602-5B4E5601DBF8}"/>
              </a:ext>
            </a:extLst>
          </p:cNvPr>
          <p:cNvSpPr/>
          <p:nvPr/>
        </p:nvSpPr>
        <p:spPr>
          <a:xfrm>
            <a:off x="6315851" y="142389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3101C7-B547-48A2-B3FA-7B4D8AE507E7}"/>
              </a:ext>
            </a:extLst>
          </p:cNvPr>
          <p:cNvSpPr/>
          <p:nvPr/>
        </p:nvSpPr>
        <p:spPr>
          <a:xfrm>
            <a:off x="5647686" y="141921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23F084-FEFF-4315-BC5B-8C7445B0BD8E}"/>
              </a:ext>
            </a:extLst>
          </p:cNvPr>
          <p:cNvSpPr/>
          <p:nvPr/>
        </p:nvSpPr>
        <p:spPr>
          <a:xfrm>
            <a:off x="4974749" y="142209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6A433F9-AC00-456A-99E2-D8B56E54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25" y="3674518"/>
            <a:ext cx="1334213" cy="130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365E2E62-C5C8-4BEC-AEBF-A97D3D6C65B1}"/>
              </a:ext>
            </a:extLst>
          </p:cNvPr>
          <p:cNvGrpSpPr/>
          <p:nvPr/>
        </p:nvGrpSpPr>
        <p:grpSpPr>
          <a:xfrm>
            <a:off x="5240771" y="2509198"/>
            <a:ext cx="1623841" cy="1169677"/>
            <a:chOff x="3393305" y="2017104"/>
            <a:chExt cx="1786225" cy="906270"/>
          </a:xfrm>
        </p:grpSpPr>
        <p:sp>
          <p:nvSpPr>
            <p:cNvPr id="53" name="모서리가 둥근 직사각형 23">
              <a:extLst>
                <a:ext uri="{FF2B5EF4-FFF2-40B4-BE49-F238E27FC236}">
                  <a16:creationId xmlns:a16="http://schemas.microsoft.com/office/drawing/2014/main" id="{3E5AF4F8-8904-44BD-8D2D-CC0AF97E8684}"/>
                </a:ext>
              </a:extLst>
            </p:cNvPr>
            <p:cNvSpPr/>
            <p:nvPr/>
          </p:nvSpPr>
          <p:spPr>
            <a:xfrm>
              <a:off x="3393305" y="2017104"/>
              <a:ext cx="1786225" cy="721360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같은 요일의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수들을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살펴보자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F90BD971-6A1E-4048-A895-CF6E2A27DAF3}"/>
                </a:ext>
              </a:extLst>
            </p:cNvPr>
            <p:cNvSpPr/>
            <p:nvPr/>
          </p:nvSpPr>
          <p:spPr>
            <a:xfrm flipV="1">
              <a:off x="3752428" y="2745057"/>
              <a:ext cx="195359" cy="178317"/>
            </a:xfrm>
            <a:prstGeom prst="rtTriangle">
              <a:avLst/>
            </a:prstGeom>
            <a:solidFill>
              <a:srgbClr val="B7DEE8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368B34E3-DD03-4ED0-8903-FFE6E91C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말풍선이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33FC9E-52F9-4067-8F9A-307B00C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같은 요일의 수들을 살펴보자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08393" y="1840822"/>
            <a:ext cx="4827232" cy="3226829"/>
            <a:chOff x="303548" y="1873351"/>
            <a:chExt cx="4827232" cy="3226829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3548" y="1873351"/>
              <a:ext cx="4827232" cy="3226829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70623" y="3455604"/>
              <a:ext cx="33887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  4     5     6      7  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70835" y="3706478"/>
              <a:ext cx="32582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10    11    12   13    14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77748" y="3960094"/>
              <a:ext cx="32582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17    18    19   20    21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84661" y="4213710"/>
              <a:ext cx="32582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24    25    26   27    28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91574" y="4467326"/>
              <a:ext cx="32582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31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40395" y="2816932"/>
              <a:ext cx="595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47309" y="3244813"/>
              <a:ext cx="595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2400" b="1" spc="-15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en-US" altLang="ko-KR" sz="2400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58174" y="3687415"/>
              <a:ext cx="693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16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58174" y="4130017"/>
              <a:ext cx="693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23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58174" y="4572619"/>
              <a:ext cx="693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30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187489" y="3207471"/>
              <a:ext cx="456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5ADD9ED9-C5B9-4C48-A5BF-BC81735B26D0}"/>
              </a:ext>
            </a:extLst>
          </p:cNvPr>
          <p:cNvSpPr/>
          <p:nvPr/>
        </p:nvSpPr>
        <p:spPr>
          <a:xfrm>
            <a:off x="5135090" y="3501912"/>
            <a:ext cx="51259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78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99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3" y="1007440"/>
            <a:ext cx="56231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요일의 수들이 어떤 같은 점이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3A999FF-88BF-4EE4-B94C-5913363F87B1}"/>
              </a:ext>
            </a:extLst>
          </p:cNvPr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id="{F0E9212B-1B86-4528-8496-D8EE13E0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F6C39D60-0E44-4878-A00A-1724623C7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B2D81E16-3C1A-4E37-9C7F-7EDA9C19D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8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id="{DB237DC4-969B-4874-AEA6-C27C2B636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FD2C53F-42B5-4BBD-9724-1A32ED58072D}"/>
              </a:ext>
            </a:extLst>
          </p:cNvPr>
          <p:cNvSpPr txBox="1"/>
          <p:nvPr/>
        </p:nvSpPr>
        <p:spPr>
          <a:xfrm>
            <a:off x="227109" y="1999859"/>
            <a:ext cx="663971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 달력에는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재미있는 나눗셈이 숨어 있습니다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달력을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살펴볼까요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달력 속의 일요일이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일이라면 다음 주 일요일은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일이 되고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지난주 일요일은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일이 됩니다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일주일은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일이기 때문에 같은 요일의 날짜들은 모두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씩 차이가 나게 됩니다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그렇다면 이 수들을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로 나누게 되면 어떻게 될까요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또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년은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일이고 일주일은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일이기 때문에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로 나누면 ‘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365÷7=52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··· 1’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년은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주하고 하루가 더 있다는 것도 알 수 있습니다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이런 달력 속의 나눗셈을 이용하면 우리는 오늘의 날짜가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년 후에 무슨 요일인지 알 수 있습니다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049B31-3E0D-4DE2-9602-5B4E5601DBF8}"/>
              </a:ext>
            </a:extLst>
          </p:cNvPr>
          <p:cNvSpPr/>
          <p:nvPr/>
        </p:nvSpPr>
        <p:spPr>
          <a:xfrm>
            <a:off x="6315851" y="142389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3101C7-B547-48A2-B3FA-7B4D8AE507E7}"/>
              </a:ext>
            </a:extLst>
          </p:cNvPr>
          <p:cNvSpPr/>
          <p:nvPr/>
        </p:nvSpPr>
        <p:spPr>
          <a:xfrm>
            <a:off x="5647686" y="141921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23F084-FEFF-4315-BC5B-8C7445B0BD8E}"/>
              </a:ext>
            </a:extLst>
          </p:cNvPr>
          <p:cNvSpPr/>
          <p:nvPr/>
        </p:nvSpPr>
        <p:spPr>
          <a:xfrm>
            <a:off x="4974749" y="142209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</p:spTree>
    <p:extLst>
      <p:ext uri="{BB962C8B-B14F-4D97-AF65-F5344CB8AC3E}">
        <p14:creationId xmlns:p14="http://schemas.microsoft.com/office/powerpoint/2010/main" val="122591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99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3" y="1007440"/>
            <a:ext cx="56231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요일의 수들이 어떤 같은 점이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6EC55E-BBA4-4A38-A347-934B86A4B8C6}"/>
              </a:ext>
            </a:extLst>
          </p:cNvPr>
          <p:cNvGrpSpPr/>
          <p:nvPr/>
        </p:nvGrpSpPr>
        <p:grpSpPr>
          <a:xfrm>
            <a:off x="4974749" y="1419216"/>
            <a:ext cx="1971843" cy="259449"/>
            <a:chOff x="1034347" y="256791"/>
            <a:chExt cx="1968072" cy="25944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CF18AB0-5077-4DBD-AF83-0C0A6463AC88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283A4F4-0E32-4CE8-8C44-158F750E27A0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D6DB01-6A7B-4255-9124-E513A9975F93}"/>
                </a:ext>
              </a:extLst>
            </p:cNvPr>
            <p:cNvSpPr/>
            <p:nvPr/>
          </p:nvSpPr>
          <p:spPr>
            <a:xfrm>
              <a:off x="1034347" y="25679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이야기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4" name="TextBox 23">
            <a:extLst>
              <a:ext uri="{FF2B5EF4-FFF2-40B4-BE49-F238E27FC236}">
                <a16:creationId xmlns:a16="http://schemas.microsoft.com/office/drawing/2014/main" id="{B7C69C38-F7FF-49FE-99BB-426F07BE3671}"/>
              </a:ext>
            </a:extLst>
          </p:cNvPr>
          <p:cNvSpPr txBox="1"/>
          <p:nvPr/>
        </p:nvSpPr>
        <p:spPr>
          <a:xfrm>
            <a:off x="377727" y="1700808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새롭게 알게 된 내용은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4CD3EA8F-5EDC-4DD3-915F-E734B00A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8819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A001D63-652F-4056-97E7-CFF9196EBE6E}"/>
              </a:ext>
            </a:extLst>
          </p:cNvPr>
          <p:cNvSpPr txBox="1"/>
          <p:nvPr/>
        </p:nvSpPr>
        <p:spPr>
          <a:xfrm>
            <a:off x="1367644" y="5024499"/>
            <a:ext cx="44644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요일의 수들은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차이가 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8058D4A1-A961-4EC8-B8C5-2444350E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09" y="48956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F2DC17DC-BA39-456F-821D-652C6B5E2695}"/>
              </a:ext>
            </a:extLst>
          </p:cNvPr>
          <p:cNvSpPr/>
          <p:nvPr/>
        </p:nvSpPr>
        <p:spPr>
          <a:xfrm>
            <a:off x="4779116" y="41688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BABC2F9-07A7-4D92-B520-D3FCF5513475}"/>
              </a:ext>
            </a:extLst>
          </p:cNvPr>
          <p:cNvSpPr/>
          <p:nvPr/>
        </p:nvSpPr>
        <p:spPr>
          <a:xfrm>
            <a:off x="6630617" y="4954409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id="{01DD40C7-C0DA-4265-9794-9680B72B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0" y="92181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455829" y="2156665"/>
            <a:ext cx="4118757" cy="2791568"/>
            <a:chOff x="303548" y="1873351"/>
            <a:chExt cx="4827232" cy="3226829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548" y="1873351"/>
              <a:ext cx="4827232" cy="322682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12925" y="3427304"/>
              <a:ext cx="3388750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4    5     6     7 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93162" y="3690099"/>
              <a:ext cx="3550380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10   11  12   13   14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35551" y="3939805"/>
              <a:ext cx="3648523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17   18   19  20   21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55122" y="4189512"/>
              <a:ext cx="3558881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24   25   26  27   28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55122" y="4439218"/>
              <a:ext cx="3258247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31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366416" y="2776227"/>
              <a:ext cx="721175" cy="533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379153" y="3222906"/>
              <a:ext cx="614231" cy="533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2400" b="1" spc="-15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en-US" altLang="ko-KR" sz="2400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390442" y="3689241"/>
              <a:ext cx="693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16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14916" y="4091199"/>
              <a:ext cx="693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23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08004" y="4500395"/>
              <a:ext cx="693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166723" y="3167436"/>
              <a:ext cx="456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134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SA32218-21.psd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숫자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7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1"/>
            <a:ext cx="6918956" cy="799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3" y="1007440"/>
            <a:ext cx="56231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요일의 수들이 어떤 같은 점이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B7C69C38-F7FF-49FE-99BB-426F07BE3671}"/>
              </a:ext>
            </a:extLst>
          </p:cNvPr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같은 요일의 수들은 어떤 같은 점이 있는지 알아보세요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4CD3EA8F-5EDC-4DD3-915F-E734B00A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A001D63-652F-4056-97E7-CFF9196EBE6E}"/>
              </a:ext>
            </a:extLst>
          </p:cNvPr>
          <p:cNvSpPr txBox="1"/>
          <p:nvPr/>
        </p:nvSpPr>
        <p:spPr>
          <a:xfrm>
            <a:off x="1295636" y="5013176"/>
            <a:ext cx="45574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나머지가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8058D4A1-A961-4EC8-B8C5-2444350E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699" y="4839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7">
            <a:extLst>
              <a:ext uri="{FF2B5EF4-FFF2-40B4-BE49-F238E27FC236}">
                <a16:creationId xmlns:a16="http://schemas.microsoft.com/office/drawing/2014/main" id="{BE1B239D-0FD3-47FE-948D-8BB0C733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6" y="408641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>
            <a:extLst>
              <a:ext uri="{FF2B5EF4-FFF2-40B4-BE49-F238E27FC236}">
                <a16:creationId xmlns:a16="http://schemas.microsoft.com/office/drawing/2014/main" id="{01DD40C7-C0DA-4265-9794-9680B72B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A5757-C280-49F0-87EB-2FBB9055078C}"/>
              </a:ext>
            </a:extLst>
          </p:cNvPr>
          <p:cNvGrpSpPr/>
          <p:nvPr/>
        </p:nvGrpSpPr>
        <p:grpSpPr>
          <a:xfrm>
            <a:off x="4974749" y="1419216"/>
            <a:ext cx="1971843" cy="260275"/>
            <a:chOff x="1034347" y="548680"/>
            <a:chExt cx="1971750" cy="2602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1CDB72-1379-4B25-BF5D-9B51ACFFC7D3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EE80C1-AEAC-43B2-A442-F3D6E7A99D74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3B7416B-0E6A-4ABC-8F89-A0AFFAD3353C}"/>
                </a:ext>
              </a:extLst>
            </p:cNvPr>
            <p:cNvSpPr/>
            <p:nvPr/>
          </p:nvSpPr>
          <p:spPr>
            <a:xfrm>
              <a:off x="1034347" y="54868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이야기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134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SA32218-21.psd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숫자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1455829" y="2156665"/>
            <a:ext cx="4118757" cy="2791568"/>
            <a:chOff x="303548" y="1873351"/>
            <a:chExt cx="4827232" cy="3226829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548" y="1873351"/>
              <a:ext cx="4827232" cy="322682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12925" y="3427304"/>
              <a:ext cx="3388750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4    5     6     7 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93162" y="3690099"/>
              <a:ext cx="3550380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10   11  12   13   14 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35551" y="3939805"/>
              <a:ext cx="3648523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17   18   19  20   21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55122" y="4189512"/>
              <a:ext cx="3558881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23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24   25   26  27   28  </a:t>
              </a:r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1255122" y="4439218"/>
              <a:ext cx="3258247" cy="4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31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366416" y="2776227"/>
              <a:ext cx="721175" cy="533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379153" y="3222906"/>
              <a:ext cx="614231" cy="533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2400" b="1" spc="-15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en-US" altLang="ko-KR" sz="2400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390442" y="3689241"/>
              <a:ext cx="693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16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14916" y="4091199"/>
              <a:ext cx="693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23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08004" y="4500395"/>
              <a:ext cx="693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spc="-15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30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EF4CE8-15EB-43F2-9845-1BB16DD8557D}"/>
                </a:ext>
              </a:extLst>
            </p:cNvPr>
            <p:cNvSpPr txBox="1"/>
            <p:nvPr/>
          </p:nvSpPr>
          <p:spPr>
            <a:xfrm>
              <a:off x="4166723" y="3167436"/>
              <a:ext cx="456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9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6BABC2F9-07A7-4D92-B520-D3FCF5513475}"/>
              </a:ext>
            </a:extLst>
          </p:cNvPr>
          <p:cNvSpPr/>
          <p:nvPr/>
        </p:nvSpPr>
        <p:spPr>
          <a:xfrm>
            <a:off x="6630617" y="4954409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29" y="504775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16951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42776</TotalTime>
  <Words>1853</Words>
  <Application>Microsoft Office PowerPoint</Application>
  <PresentationFormat>화면 슬라이드 쇼(4:3)</PresentationFormat>
  <Paragraphs>512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7439</cp:revision>
  <dcterms:created xsi:type="dcterms:W3CDTF">2008-07-15T12:19:11Z</dcterms:created>
  <dcterms:modified xsi:type="dcterms:W3CDTF">2022-06-20T05:54:17Z</dcterms:modified>
</cp:coreProperties>
</file>